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2" r:id="rId4"/>
    <p:sldMasterId id="2147483685" r:id="rId5"/>
  </p:sldMasterIdLst>
  <p:notesMasterIdLst>
    <p:notesMasterId r:id="rId85"/>
  </p:notesMasterIdLst>
  <p:handoutMasterIdLst>
    <p:handoutMasterId r:id="rId86"/>
  </p:handoutMasterIdLst>
  <p:sldIdLst>
    <p:sldId id="256" r:id="rId6"/>
    <p:sldId id="271" r:id="rId7"/>
    <p:sldId id="581" r:id="rId8"/>
    <p:sldId id="600" r:id="rId9"/>
    <p:sldId id="285" r:id="rId10"/>
    <p:sldId id="298" r:id="rId11"/>
    <p:sldId id="614" r:id="rId12"/>
    <p:sldId id="289" r:id="rId13"/>
    <p:sldId id="304" r:id="rId14"/>
    <p:sldId id="303" r:id="rId15"/>
    <p:sldId id="305" r:id="rId16"/>
    <p:sldId id="306" r:id="rId17"/>
    <p:sldId id="307" r:id="rId18"/>
    <p:sldId id="308" r:id="rId19"/>
    <p:sldId id="292" r:id="rId20"/>
    <p:sldId id="544" r:id="rId21"/>
    <p:sldId id="543" r:id="rId22"/>
    <p:sldId id="540" r:id="rId23"/>
    <p:sldId id="286" r:id="rId24"/>
    <p:sldId id="288" r:id="rId25"/>
    <p:sldId id="582" r:id="rId26"/>
    <p:sldId id="583" r:id="rId27"/>
    <p:sldId id="602" r:id="rId28"/>
    <p:sldId id="604" r:id="rId29"/>
    <p:sldId id="605" r:id="rId30"/>
    <p:sldId id="606" r:id="rId31"/>
    <p:sldId id="607" r:id="rId32"/>
    <p:sldId id="609" r:id="rId33"/>
    <p:sldId id="608" r:id="rId34"/>
    <p:sldId id="610" r:id="rId35"/>
    <p:sldId id="611" r:id="rId36"/>
    <p:sldId id="612" r:id="rId37"/>
    <p:sldId id="584" r:id="rId38"/>
    <p:sldId id="585" r:id="rId39"/>
    <p:sldId id="586" r:id="rId40"/>
    <p:sldId id="587" r:id="rId41"/>
    <p:sldId id="590" r:id="rId42"/>
    <p:sldId id="595" r:id="rId43"/>
    <p:sldId id="596" r:id="rId44"/>
    <p:sldId id="529" r:id="rId45"/>
    <p:sldId id="530" r:id="rId46"/>
    <p:sldId id="538" r:id="rId47"/>
    <p:sldId id="539" r:id="rId48"/>
    <p:sldId id="549" r:id="rId49"/>
    <p:sldId id="548" r:id="rId50"/>
    <p:sldId id="598" r:id="rId51"/>
    <p:sldId id="550" r:id="rId52"/>
    <p:sldId id="551" r:id="rId53"/>
    <p:sldId id="555" r:id="rId54"/>
    <p:sldId id="597" r:id="rId55"/>
    <p:sldId id="553" r:id="rId56"/>
    <p:sldId id="554" r:id="rId57"/>
    <p:sldId id="556" r:id="rId58"/>
    <p:sldId id="557" r:id="rId59"/>
    <p:sldId id="558" r:id="rId60"/>
    <p:sldId id="560" r:id="rId61"/>
    <p:sldId id="547" r:id="rId62"/>
    <p:sldId id="615" r:id="rId63"/>
    <p:sldId id="531" r:id="rId64"/>
    <p:sldId id="532" r:id="rId65"/>
    <p:sldId id="533" r:id="rId66"/>
    <p:sldId id="534" r:id="rId67"/>
    <p:sldId id="537" r:id="rId68"/>
    <p:sldId id="535" r:id="rId69"/>
    <p:sldId id="278" r:id="rId70"/>
    <p:sldId id="616" r:id="rId71"/>
    <p:sldId id="552" r:id="rId72"/>
    <p:sldId id="561" r:id="rId73"/>
    <p:sldId id="562" r:id="rId74"/>
    <p:sldId id="563" r:id="rId75"/>
    <p:sldId id="564" r:id="rId76"/>
    <p:sldId id="566" r:id="rId77"/>
    <p:sldId id="576" r:id="rId78"/>
    <p:sldId id="580" r:id="rId79"/>
    <p:sldId id="568" r:id="rId80"/>
    <p:sldId id="569" r:id="rId81"/>
    <p:sldId id="570" r:id="rId82"/>
    <p:sldId id="572" r:id="rId83"/>
    <p:sldId id="571" r:id="rId84"/>
  </p:sldIdLst>
  <p:sldSz cx="9144000" cy="5143500" type="screen16x9"/>
  <p:notesSz cx="6858000" cy="9144000"/>
  <p:defaultTextStyle>
    <a:defPPr>
      <a:defRPr lang="en-US"/>
    </a:defPPr>
    <a:lvl1pPr marL="0" algn="l" defTabSz="9141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94" algn="l" defTabSz="9141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198" algn="l" defTabSz="9141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294" algn="l" defTabSz="9141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394" algn="l" defTabSz="9141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487" algn="l" defTabSz="9141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581" algn="l" defTabSz="9141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680" algn="l" defTabSz="9141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777" algn="l" defTabSz="9141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6F2F"/>
    <a:srgbClr val="EB6C2E"/>
    <a:srgbClr val="03A20A"/>
    <a:srgbClr val="0079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62" autoAdjust="0"/>
    <p:restoredTop sz="63722" autoAdjust="0"/>
  </p:normalViewPr>
  <p:slideViewPr>
    <p:cSldViewPr showGuides="1">
      <p:cViewPr varScale="1">
        <p:scale>
          <a:sx n="204" d="100"/>
          <a:sy n="204" d="100"/>
        </p:scale>
        <p:origin x="672" y="2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1435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theme" Target="theme/theme1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2.xml"/><Relationship Id="rId90" Type="http://schemas.openxmlformats.org/officeDocument/2006/relationships/tableStyles" Target="tableStyles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presProps" Target="presProp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27622"/>
            </a:solidFill>
            <a:ln>
              <a:solidFill>
                <a:srgbClr val="F2762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2B-854E-B803-A843C7BE016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F7A075"/>
            </a:solidFill>
            <a:ln>
              <a:solidFill>
                <a:srgbClr val="F7A07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F2B-854E-B803-A843C7BE016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FAC1A4"/>
            </a:solidFill>
            <a:ln>
              <a:solidFill>
                <a:srgbClr val="FAC1A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F2B-854E-B803-A843C7BE01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10654832"/>
        <c:axId val="2142598000"/>
      </c:barChart>
      <c:catAx>
        <c:axId val="-211065483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42598000"/>
        <c:crosses val="autoZero"/>
        <c:auto val="1"/>
        <c:lblAlgn val="ctr"/>
        <c:lblOffset val="100"/>
        <c:noMultiLvlLbl val="0"/>
      </c:catAx>
      <c:valAx>
        <c:axId val="2142598000"/>
        <c:scaling>
          <c:orientation val="minMax"/>
        </c:scaling>
        <c:delete val="1"/>
        <c:axPos val="l"/>
        <c:majorGridlines>
          <c:spPr>
            <a:ln w="12802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-2110654832"/>
        <c:crosses val="autoZero"/>
        <c:crossBetween val="between"/>
      </c:valAx>
      <c:spPr>
        <a:noFill/>
        <a:ln w="34138">
          <a:noFill/>
        </a:ln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F4834A"/>
              </a:solidFill>
              <a:ln w="19050">
                <a:solidFill>
                  <a:srgbClr val="F4834A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942-6146-BA89-4699E6FCF8DC}"/>
              </c:ext>
            </c:extLst>
          </c:dPt>
          <c:dPt>
            <c:idx val="1"/>
            <c:bubble3D val="0"/>
            <c:spPr>
              <a:solidFill>
                <a:srgbClr val="FAC1A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942-6146-BA89-4699E6FCF8DC}"/>
              </c:ext>
            </c:extLst>
          </c:dPt>
          <c:dPt>
            <c:idx val="2"/>
            <c:bubble3D val="0"/>
            <c:spPr>
              <a:solidFill>
                <a:srgbClr val="F4834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942-6146-BA89-4699E6FCF8DC}"/>
              </c:ext>
            </c:extLst>
          </c:dPt>
          <c:dPt>
            <c:idx val="3"/>
            <c:bubble3D val="0"/>
            <c:spPr>
              <a:solidFill>
                <a:srgbClr val="FAC1A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942-6146-BA89-4699E6FCF8DC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942-6146-BA89-4699E6FCF8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27622"/>
            </a:solidFill>
            <a:ln>
              <a:solidFill>
                <a:srgbClr val="F2762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A0-2941-B118-346A6BA1763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F7A075"/>
            </a:solidFill>
            <a:ln>
              <a:solidFill>
                <a:srgbClr val="F7A07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A0-2941-B118-346A6BA1763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FAC1A4"/>
            </a:solidFill>
            <a:ln>
              <a:solidFill>
                <a:srgbClr val="FAC1A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5A0-2941-B118-346A6BA176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11713696"/>
        <c:axId val="-2111716624"/>
      </c:barChart>
      <c:catAx>
        <c:axId val="-211171369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111716624"/>
        <c:crosses val="autoZero"/>
        <c:auto val="1"/>
        <c:lblAlgn val="ctr"/>
        <c:lblOffset val="100"/>
        <c:noMultiLvlLbl val="0"/>
      </c:catAx>
      <c:valAx>
        <c:axId val="-2111716624"/>
        <c:scaling>
          <c:orientation val="minMax"/>
        </c:scaling>
        <c:delete val="1"/>
        <c:axPos val="l"/>
        <c:majorGridlines>
          <c:spPr>
            <a:ln w="12802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-2111713696"/>
        <c:crosses val="autoZero"/>
        <c:crossBetween val="between"/>
      </c:valAx>
      <c:spPr>
        <a:noFill/>
        <a:ln w="34138">
          <a:noFill/>
        </a:ln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F4834A"/>
              </a:solidFill>
              <a:ln w="19050">
                <a:solidFill>
                  <a:srgbClr val="F4834A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400-C649-8E02-E18F1A3FB157}"/>
              </c:ext>
            </c:extLst>
          </c:dPt>
          <c:dPt>
            <c:idx val="1"/>
            <c:bubble3D val="0"/>
            <c:spPr>
              <a:solidFill>
                <a:srgbClr val="FAC1A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400-C649-8E02-E18F1A3FB157}"/>
              </c:ext>
            </c:extLst>
          </c:dPt>
          <c:dPt>
            <c:idx val="2"/>
            <c:bubble3D val="0"/>
            <c:spPr>
              <a:solidFill>
                <a:srgbClr val="F4834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400-C649-8E02-E18F1A3FB157}"/>
              </c:ext>
            </c:extLst>
          </c:dPt>
          <c:dPt>
            <c:idx val="3"/>
            <c:bubble3D val="0"/>
            <c:spPr>
              <a:solidFill>
                <a:srgbClr val="FAC1A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400-C649-8E02-E18F1A3FB157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400-C649-8E02-E18F1A3FB1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F4834A"/>
              </a:solidFill>
              <a:ln w="19050">
                <a:solidFill>
                  <a:srgbClr val="F4834A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074-EB46-ADA2-DA335CAEF09F}"/>
              </c:ext>
            </c:extLst>
          </c:dPt>
          <c:dPt>
            <c:idx val="1"/>
            <c:bubble3D val="0"/>
            <c:spPr>
              <a:solidFill>
                <a:srgbClr val="FAC1A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074-EB46-ADA2-DA335CAEF09F}"/>
              </c:ext>
            </c:extLst>
          </c:dPt>
          <c:dPt>
            <c:idx val="2"/>
            <c:bubble3D val="0"/>
            <c:spPr>
              <a:solidFill>
                <a:srgbClr val="F4834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074-EB46-ADA2-DA335CAEF09F}"/>
              </c:ext>
            </c:extLst>
          </c:dPt>
          <c:dPt>
            <c:idx val="3"/>
            <c:bubble3D val="0"/>
            <c:spPr>
              <a:solidFill>
                <a:srgbClr val="FAC1A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074-EB46-ADA2-DA335CAEF09F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074-EB46-ADA2-DA335CAEF0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997BED-06E8-40B8-9235-D6437AEA8096}" type="doc">
      <dgm:prSet loTypeId="urn:microsoft.com/office/officeart/2005/8/layout/cycle4#3" loCatId="cycle" qsTypeId="urn:microsoft.com/office/officeart/2005/8/quickstyle/3d2#19" qsCatId="3D" csTypeId="urn:microsoft.com/office/officeart/2005/8/colors/colorful5" csCatId="colorful" phldr="1"/>
      <dgm:spPr/>
      <dgm:t>
        <a:bodyPr/>
        <a:lstStyle/>
        <a:p>
          <a:endParaRPr lang="es-AR"/>
        </a:p>
      </dgm:t>
    </dgm:pt>
    <dgm:pt modelId="{53E35DF5-2E4C-4A53-8DFC-40277F32726E}">
      <dgm:prSet phldrT="[Text]"/>
      <dgm:spPr>
        <a:solidFill>
          <a:schemeClr val="accent6">
            <a:lumMod val="75000"/>
          </a:schemeClr>
        </a:solidFill>
        <a:scene3d>
          <a:camera prst="orthographicFront"/>
          <a:lightRig rig="threePt" dir="t">
            <a:rot lat="0" lon="0" rev="7500000"/>
          </a:lightRig>
        </a:scene3d>
        <a:sp3d prstMaterial="plastic"/>
      </dgm:spPr>
      <dgm:t>
        <a:bodyPr/>
        <a:lstStyle/>
        <a:p>
          <a:r>
            <a:rPr lang="es-AR" b="0" cap="none" spc="0" dirty="0">
              <a:ln w="10160">
                <a:prstDash val="solid"/>
              </a:ln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Avenir Next" panose="020B0503020202020204" pitchFamily="34" charset="0"/>
            </a:rPr>
            <a:t>Modelar</a:t>
          </a:r>
        </a:p>
      </dgm:t>
    </dgm:pt>
    <dgm:pt modelId="{4E0B482A-D4DC-4D11-8425-FE6546D777E0}" type="parTrans" cxnId="{2843528F-D230-499B-B33C-03424561524F}">
      <dgm:prSet/>
      <dgm:spPr/>
      <dgm:t>
        <a:bodyPr/>
        <a:lstStyle/>
        <a:p>
          <a:endParaRPr lang="es-AR">
            <a:latin typeface="Calibri" pitchFamily="34" charset="0"/>
          </a:endParaRPr>
        </a:p>
      </dgm:t>
    </dgm:pt>
    <dgm:pt modelId="{05701760-2761-446D-966D-8211401AAC18}" type="sibTrans" cxnId="{2843528F-D230-499B-B33C-03424561524F}">
      <dgm:prSet/>
      <dgm:spPr/>
      <dgm:t>
        <a:bodyPr/>
        <a:lstStyle/>
        <a:p>
          <a:endParaRPr lang="es-AR">
            <a:latin typeface="Calibri" pitchFamily="34" charset="0"/>
          </a:endParaRPr>
        </a:p>
      </dgm:t>
    </dgm:pt>
    <dgm:pt modelId="{3C9CD6ED-4015-4FF9-B78B-37E613413470}">
      <dgm:prSet phldrT="[Text]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>
            <a:buNone/>
          </a:pPr>
          <a:r>
            <a:rPr lang="es-AR" dirty="0">
              <a:latin typeface="Avenir Next" panose="020B0503020202020204" pitchFamily="34" charset="0"/>
            </a:rPr>
            <a:t>Analistas de Negocios</a:t>
          </a:r>
        </a:p>
      </dgm:t>
    </dgm:pt>
    <dgm:pt modelId="{2B1DB5A9-A0AC-401F-9CA9-6258D9B173DE}" type="parTrans" cxnId="{5913206A-8790-49F2-8805-3838A8FFCC45}">
      <dgm:prSet/>
      <dgm:spPr/>
      <dgm:t>
        <a:bodyPr/>
        <a:lstStyle/>
        <a:p>
          <a:endParaRPr lang="es-AR">
            <a:latin typeface="Calibri" pitchFamily="34" charset="0"/>
          </a:endParaRPr>
        </a:p>
      </dgm:t>
    </dgm:pt>
    <dgm:pt modelId="{459AB4F6-494A-49D4-B9E5-0109B473A3E4}" type="sibTrans" cxnId="{5913206A-8790-49F2-8805-3838A8FFCC45}">
      <dgm:prSet/>
      <dgm:spPr/>
      <dgm:t>
        <a:bodyPr/>
        <a:lstStyle/>
        <a:p>
          <a:endParaRPr lang="es-AR">
            <a:latin typeface="Calibri" pitchFamily="34" charset="0"/>
          </a:endParaRPr>
        </a:p>
      </dgm:t>
    </dgm:pt>
    <dgm:pt modelId="{2FF7D1EB-CE11-4A1F-94E2-673280284353}">
      <dgm:prSet phldrT="[Text]"/>
      <dgm:spPr>
        <a:solidFill>
          <a:schemeClr val="accent1">
            <a:lumMod val="50000"/>
          </a:schemeClr>
        </a:solidFill>
        <a:scene3d>
          <a:camera prst="orthographicFront"/>
          <a:lightRig rig="threePt" dir="t">
            <a:rot lat="0" lon="0" rev="7500000"/>
          </a:lightRig>
        </a:scene3d>
        <a:sp3d prstMaterial="plastic"/>
      </dgm:spPr>
      <dgm:t>
        <a:bodyPr/>
        <a:lstStyle/>
        <a:p>
          <a:r>
            <a:rPr lang="es-AR" b="0" cap="none" spc="0" dirty="0">
              <a:ln w="10160">
                <a:prstDash val="solid"/>
              </a:ln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Avenir Next" panose="020B0503020202020204" pitchFamily="34" charset="0"/>
            </a:rPr>
            <a:t>Ensamblar</a:t>
          </a:r>
          <a:endParaRPr lang="es-AR" dirty="0">
            <a:latin typeface="Avenir Next" panose="020B0503020202020204" pitchFamily="34" charset="0"/>
          </a:endParaRPr>
        </a:p>
      </dgm:t>
    </dgm:pt>
    <dgm:pt modelId="{CB487642-6B62-435D-9D63-25400E378910}" type="parTrans" cxnId="{0A8B5626-005B-4107-B0D1-2C8C56B3886F}">
      <dgm:prSet/>
      <dgm:spPr/>
      <dgm:t>
        <a:bodyPr/>
        <a:lstStyle/>
        <a:p>
          <a:endParaRPr lang="es-AR">
            <a:latin typeface="Calibri" pitchFamily="34" charset="0"/>
          </a:endParaRPr>
        </a:p>
      </dgm:t>
    </dgm:pt>
    <dgm:pt modelId="{CC365F25-55C7-4B73-A7E5-9DD6DA1E8BB2}" type="sibTrans" cxnId="{0A8B5626-005B-4107-B0D1-2C8C56B3886F}">
      <dgm:prSet/>
      <dgm:spPr/>
      <dgm:t>
        <a:bodyPr/>
        <a:lstStyle/>
        <a:p>
          <a:endParaRPr lang="es-AR">
            <a:latin typeface="Calibri" pitchFamily="34" charset="0"/>
          </a:endParaRPr>
        </a:p>
      </dgm:t>
    </dgm:pt>
    <dgm:pt modelId="{D349B0CA-9D52-428A-A5FA-C09468615FE6}">
      <dgm:prSet phldrT="[Text]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>
            <a:buNone/>
          </a:pPr>
          <a:r>
            <a:rPr lang="es-AR" dirty="0">
              <a:latin typeface="Avenir Next" panose="020B0503020202020204" pitchFamily="34" charset="0"/>
            </a:rPr>
            <a:t>Implementadores</a:t>
          </a:r>
        </a:p>
      </dgm:t>
    </dgm:pt>
    <dgm:pt modelId="{48D68AD6-2325-4320-9B5D-7EC342F2834C}" type="parTrans" cxnId="{22AE1F5D-F48E-4C51-BF3F-E12F54DFBC3D}">
      <dgm:prSet/>
      <dgm:spPr/>
      <dgm:t>
        <a:bodyPr/>
        <a:lstStyle/>
        <a:p>
          <a:endParaRPr lang="es-AR">
            <a:latin typeface="Calibri" pitchFamily="34" charset="0"/>
          </a:endParaRPr>
        </a:p>
      </dgm:t>
    </dgm:pt>
    <dgm:pt modelId="{20571F08-E22B-4FB1-9625-C34AB943408A}" type="sibTrans" cxnId="{22AE1F5D-F48E-4C51-BF3F-E12F54DFBC3D}">
      <dgm:prSet/>
      <dgm:spPr/>
      <dgm:t>
        <a:bodyPr/>
        <a:lstStyle/>
        <a:p>
          <a:endParaRPr lang="es-AR">
            <a:latin typeface="Calibri" pitchFamily="34" charset="0"/>
          </a:endParaRPr>
        </a:p>
      </dgm:t>
    </dgm:pt>
    <dgm:pt modelId="{185F3F1C-9919-4B93-B366-19EC042EAA25}">
      <dgm:prSet phldrT="[Text]"/>
      <dgm:spPr>
        <a:solidFill>
          <a:srgbClr val="FFC000"/>
        </a:solidFill>
        <a:scene3d>
          <a:camera prst="orthographicFront"/>
          <a:lightRig rig="threePt" dir="t">
            <a:rot lat="0" lon="0" rev="7500000"/>
          </a:lightRig>
        </a:scene3d>
        <a:sp3d prstMaterial="plastic"/>
      </dgm:spPr>
      <dgm:t>
        <a:bodyPr/>
        <a:lstStyle/>
        <a:p>
          <a:r>
            <a:rPr lang="es-AR" b="0" cap="none" spc="0" dirty="0">
              <a:ln w="10160">
                <a:prstDash val="solid"/>
              </a:ln>
              <a:solidFill>
                <a:schemeClr val="lt1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Avenir Next" panose="020B0503020202020204" pitchFamily="34" charset="0"/>
            </a:rPr>
            <a:t>Distribuir</a:t>
          </a:r>
        </a:p>
      </dgm:t>
    </dgm:pt>
    <dgm:pt modelId="{0A996A11-CFD7-43DE-AC40-1739B60A6F25}" type="parTrans" cxnId="{D81ABA01-7434-48F6-BC39-6B30EC954BE3}">
      <dgm:prSet/>
      <dgm:spPr/>
      <dgm:t>
        <a:bodyPr/>
        <a:lstStyle/>
        <a:p>
          <a:endParaRPr lang="es-AR">
            <a:latin typeface="Calibri" pitchFamily="34" charset="0"/>
          </a:endParaRPr>
        </a:p>
      </dgm:t>
    </dgm:pt>
    <dgm:pt modelId="{5FD1137A-166A-4C5E-9979-3218EE9D31AF}" type="sibTrans" cxnId="{D81ABA01-7434-48F6-BC39-6B30EC954BE3}">
      <dgm:prSet/>
      <dgm:spPr/>
      <dgm:t>
        <a:bodyPr/>
        <a:lstStyle/>
        <a:p>
          <a:endParaRPr lang="es-AR">
            <a:latin typeface="Calibri" pitchFamily="34" charset="0"/>
          </a:endParaRPr>
        </a:p>
      </dgm:t>
    </dgm:pt>
    <dgm:pt modelId="{2B0564FE-8CCA-4D41-BE91-67C4704E3418}">
      <dgm:prSet phldrT="[Text]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>
            <a:buNone/>
          </a:pPr>
          <a:br>
            <a:rPr lang="es-AR" dirty="0">
              <a:latin typeface="Avenir Next" panose="020B0503020202020204" pitchFamily="34" charset="0"/>
            </a:rPr>
          </a:br>
          <a:r>
            <a:rPr lang="es-AR" dirty="0">
              <a:latin typeface="Avenir Next" panose="020B0503020202020204" pitchFamily="34" charset="0"/>
            </a:rPr>
            <a:t>Implementadores</a:t>
          </a:r>
        </a:p>
      </dgm:t>
    </dgm:pt>
    <dgm:pt modelId="{5A7341F2-BCDC-4630-A685-31D5B4413068}" type="parTrans" cxnId="{5010D350-482A-4773-9A50-CA150146D3DE}">
      <dgm:prSet/>
      <dgm:spPr/>
      <dgm:t>
        <a:bodyPr/>
        <a:lstStyle/>
        <a:p>
          <a:endParaRPr lang="es-AR">
            <a:latin typeface="Calibri" pitchFamily="34" charset="0"/>
          </a:endParaRPr>
        </a:p>
      </dgm:t>
    </dgm:pt>
    <dgm:pt modelId="{35A511B2-2A80-4381-9A2E-092D06D7D781}" type="sibTrans" cxnId="{5010D350-482A-4773-9A50-CA150146D3DE}">
      <dgm:prSet/>
      <dgm:spPr/>
      <dgm:t>
        <a:bodyPr/>
        <a:lstStyle/>
        <a:p>
          <a:endParaRPr lang="es-AR">
            <a:latin typeface="Calibri" pitchFamily="34" charset="0"/>
          </a:endParaRPr>
        </a:p>
      </dgm:t>
    </dgm:pt>
    <dgm:pt modelId="{34787D38-9DFD-4B67-98B0-4794760F1D9A}">
      <dgm:prSet phldrT="[Text]"/>
      <dgm:spPr>
        <a:solidFill>
          <a:schemeClr val="bg2">
            <a:lumMod val="90000"/>
          </a:schemeClr>
        </a:solidFill>
        <a:scene3d>
          <a:camera prst="orthographicFront"/>
          <a:lightRig rig="threePt" dir="t">
            <a:rot lat="0" lon="0" rev="7500000"/>
          </a:lightRig>
        </a:scene3d>
        <a:sp3d prstMaterial="plastic"/>
      </dgm:spPr>
      <dgm:t>
        <a:bodyPr/>
        <a:lstStyle/>
        <a:p>
          <a:r>
            <a:rPr lang="es-AR" b="0" cap="none" spc="0" dirty="0">
              <a:ln w="10160">
                <a:prstDash val="solid"/>
              </a:ln>
              <a:solidFill>
                <a:schemeClr val="tx2">
                  <a:lumMod val="75000"/>
                </a:schemeClr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Avenir Next" panose="020B0503020202020204" pitchFamily="34" charset="0"/>
            </a:rPr>
            <a:t>Administrar</a:t>
          </a:r>
        </a:p>
      </dgm:t>
    </dgm:pt>
    <dgm:pt modelId="{161957F4-07C2-47B8-BEBE-0C5ADBEAE170}" type="parTrans" cxnId="{2911A20B-697E-405D-9C82-A8BBDE6D4838}">
      <dgm:prSet/>
      <dgm:spPr/>
      <dgm:t>
        <a:bodyPr/>
        <a:lstStyle/>
        <a:p>
          <a:endParaRPr lang="es-AR">
            <a:latin typeface="Calibri" pitchFamily="34" charset="0"/>
          </a:endParaRPr>
        </a:p>
      </dgm:t>
    </dgm:pt>
    <dgm:pt modelId="{B7B06859-63DD-44B1-8559-EA33329D54BE}" type="sibTrans" cxnId="{2911A20B-697E-405D-9C82-A8BBDE6D4838}">
      <dgm:prSet/>
      <dgm:spPr/>
      <dgm:t>
        <a:bodyPr/>
        <a:lstStyle/>
        <a:p>
          <a:endParaRPr lang="es-AR">
            <a:latin typeface="Calibri" pitchFamily="34" charset="0"/>
          </a:endParaRPr>
        </a:p>
      </dgm:t>
    </dgm:pt>
    <dgm:pt modelId="{F9824774-1C6F-48A2-8365-59AE55C2A66A}">
      <dgm:prSet phldrT="[Text]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>
            <a:buNone/>
          </a:pPr>
          <a:r>
            <a:rPr lang="es-AR" dirty="0">
              <a:latin typeface="Avenir Next" panose="020B0503020202020204" pitchFamily="34" charset="0"/>
            </a:rPr>
            <a:t>Analistas y </a:t>
          </a:r>
        </a:p>
      </dgm:t>
    </dgm:pt>
    <dgm:pt modelId="{BCA72112-E745-485D-8D78-8FEED03053D3}" type="parTrans" cxnId="{9CC9B45F-4366-4381-B822-3AB83A5192DA}">
      <dgm:prSet/>
      <dgm:spPr/>
      <dgm:t>
        <a:bodyPr/>
        <a:lstStyle/>
        <a:p>
          <a:endParaRPr lang="es-AR">
            <a:latin typeface="Calibri" pitchFamily="34" charset="0"/>
          </a:endParaRPr>
        </a:p>
      </dgm:t>
    </dgm:pt>
    <dgm:pt modelId="{A25D90F0-35A5-4340-BA49-9728DD448D49}" type="sibTrans" cxnId="{9CC9B45F-4366-4381-B822-3AB83A5192DA}">
      <dgm:prSet/>
      <dgm:spPr/>
      <dgm:t>
        <a:bodyPr/>
        <a:lstStyle/>
        <a:p>
          <a:endParaRPr lang="es-AR">
            <a:latin typeface="Calibri" pitchFamily="34" charset="0"/>
          </a:endParaRPr>
        </a:p>
      </dgm:t>
    </dgm:pt>
    <dgm:pt modelId="{5C6367F5-5FC5-2747-8BE9-AFB6FCB1CF7F}">
      <dgm:prSet phldrT="[Text]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>
            <a:buNone/>
          </a:pPr>
          <a:endParaRPr lang="es-AR" dirty="0">
            <a:latin typeface="Avenir Next" panose="020B0503020202020204" pitchFamily="34" charset="0"/>
          </a:endParaRPr>
        </a:p>
      </dgm:t>
    </dgm:pt>
    <dgm:pt modelId="{D0A5E03B-9FCE-574A-8BB4-DB46B7A908CF}" type="parTrans" cxnId="{D2B3A9FB-A845-2D4D-A19D-BD0E0F53B416}">
      <dgm:prSet/>
      <dgm:spPr/>
      <dgm:t>
        <a:bodyPr/>
        <a:lstStyle/>
        <a:p>
          <a:endParaRPr lang="es-ES"/>
        </a:p>
      </dgm:t>
    </dgm:pt>
    <dgm:pt modelId="{8A4C576C-A11B-8A4C-A6EB-90802DC72711}" type="sibTrans" cxnId="{D2B3A9FB-A845-2D4D-A19D-BD0E0F53B416}">
      <dgm:prSet/>
      <dgm:spPr/>
      <dgm:t>
        <a:bodyPr/>
        <a:lstStyle/>
        <a:p>
          <a:endParaRPr lang="es-ES"/>
        </a:p>
      </dgm:t>
    </dgm:pt>
    <dgm:pt modelId="{64609B3E-79A9-8045-BEF5-A107940F69C3}">
      <dgm:prSet phldrT="[Text]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>
            <a:buNone/>
          </a:pPr>
          <a:r>
            <a:rPr lang="es-AR" dirty="0">
              <a:latin typeface="Avenir Next" panose="020B0503020202020204" pitchFamily="34" charset="0"/>
            </a:rPr>
            <a:t>Administradores</a:t>
          </a:r>
        </a:p>
      </dgm:t>
    </dgm:pt>
    <dgm:pt modelId="{5E2CFCFB-90A0-474D-AE93-420E1FE764B0}" type="parTrans" cxnId="{C64440D0-B5DC-374D-B54D-B4E8C1E17E77}">
      <dgm:prSet/>
      <dgm:spPr/>
      <dgm:t>
        <a:bodyPr/>
        <a:lstStyle/>
        <a:p>
          <a:endParaRPr lang="es-ES"/>
        </a:p>
      </dgm:t>
    </dgm:pt>
    <dgm:pt modelId="{D37CF9EA-FF30-C843-96B4-AC139DC9992B}" type="sibTrans" cxnId="{C64440D0-B5DC-374D-B54D-B4E8C1E17E77}">
      <dgm:prSet/>
      <dgm:spPr/>
      <dgm:t>
        <a:bodyPr/>
        <a:lstStyle/>
        <a:p>
          <a:endParaRPr lang="es-ES"/>
        </a:p>
      </dgm:t>
    </dgm:pt>
    <dgm:pt modelId="{99F165A5-49BB-4C18-969E-9652593572C6}" type="pres">
      <dgm:prSet presAssocID="{BC997BED-06E8-40B8-9235-D6437AEA8096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606733C3-E043-4314-A2AA-9C0C0A7FAE6B}" type="pres">
      <dgm:prSet presAssocID="{BC997BED-06E8-40B8-9235-D6437AEA8096}" presName="children" presStyleCnt="0"/>
      <dgm:spPr/>
    </dgm:pt>
    <dgm:pt modelId="{64F7687B-6915-4B4A-B277-662A3C1E9C5F}" type="pres">
      <dgm:prSet presAssocID="{BC997BED-06E8-40B8-9235-D6437AEA8096}" presName="child1group" presStyleCnt="0"/>
      <dgm:spPr/>
    </dgm:pt>
    <dgm:pt modelId="{BEFD2C4C-E7EE-4C9B-BB8E-838CA3645D6B}" type="pres">
      <dgm:prSet presAssocID="{BC997BED-06E8-40B8-9235-D6437AEA8096}" presName="child1" presStyleLbl="bgAcc1" presStyleIdx="0" presStyleCnt="4" custScaleX="134219" custLinFactNeighborX="575" custLinFactNeighborY="66"/>
      <dgm:spPr/>
    </dgm:pt>
    <dgm:pt modelId="{E9EF250F-7ECC-43D9-85ED-0A4835FEC6EC}" type="pres">
      <dgm:prSet presAssocID="{BC997BED-06E8-40B8-9235-D6437AEA8096}" presName="child1Text" presStyleLbl="bgAcc1" presStyleIdx="0" presStyleCnt="4">
        <dgm:presLayoutVars>
          <dgm:bulletEnabled val="1"/>
        </dgm:presLayoutVars>
      </dgm:prSet>
      <dgm:spPr/>
    </dgm:pt>
    <dgm:pt modelId="{ED1424D2-84E9-4B99-9C9A-0D6B3CD85794}" type="pres">
      <dgm:prSet presAssocID="{BC997BED-06E8-40B8-9235-D6437AEA8096}" presName="child2group" presStyleCnt="0"/>
      <dgm:spPr/>
    </dgm:pt>
    <dgm:pt modelId="{924A1BF9-604F-48CE-B25B-F1B04BD106F9}" type="pres">
      <dgm:prSet presAssocID="{BC997BED-06E8-40B8-9235-D6437AEA8096}" presName="child2" presStyleLbl="bgAcc1" presStyleIdx="1" presStyleCnt="4" custScaleX="117211"/>
      <dgm:spPr/>
    </dgm:pt>
    <dgm:pt modelId="{B5F029A6-8E6E-4CBF-8CD2-5BA288644FB4}" type="pres">
      <dgm:prSet presAssocID="{BC997BED-06E8-40B8-9235-D6437AEA8096}" presName="child2Text" presStyleLbl="bgAcc1" presStyleIdx="1" presStyleCnt="4">
        <dgm:presLayoutVars>
          <dgm:bulletEnabled val="1"/>
        </dgm:presLayoutVars>
      </dgm:prSet>
      <dgm:spPr/>
    </dgm:pt>
    <dgm:pt modelId="{99D0C204-387F-402E-ADA1-89345D56435C}" type="pres">
      <dgm:prSet presAssocID="{BC997BED-06E8-40B8-9235-D6437AEA8096}" presName="child3group" presStyleCnt="0"/>
      <dgm:spPr/>
    </dgm:pt>
    <dgm:pt modelId="{919D5F6B-0CD2-4E26-818F-49D295C50920}" type="pres">
      <dgm:prSet presAssocID="{BC997BED-06E8-40B8-9235-D6437AEA8096}" presName="child3" presStyleLbl="bgAcc1" presStyleIdx="2" presStyleCnt="4" custScaleX="118225"/>
      <dgm:spPr/>
    </dgm:pt>
    <dgm:pt modelId="{0564490B-C786-4D68-920B-A58FC150D7F2}" type="pres">
      <dgm:prSet presAssocID="{BC997BED-06E8-40B8-9235-D6437AEA8096}" presName="child3Text" presStyleLbl="bgAcc1" presStyleIdx="2" presStyleCnt="4">
        <dgm:presLayoutVars>
          <dgm:bulletEnabled val="1"/>
        </dgm:presLayoutVars>
      </dgm:prSet>
      <dgm:spPr/>
    </dgm:pt>
    <dgm:pt modelId="{AC15BC7C-ED5C-4BF2-855B-C206274E0778}" type="pres">
      <dgm:prSet presAssocID="{BC997BED-06E8-40B8-9235-D6437AEA8096}" presName="child4group" presStyleCnt="0"/>
      <dgm:spPr/>
    </dgm:pt>
    <dgm:pt modelId="{08E341CA-D884-4019-BA5C-1BF8C48FE86C}" type="pres">
      <dgm:prSet presAssocID="{BC997BED-06E8-40B8-9235-D6437AEA8096}" presName="child4" presStyleLbl="bgAcc1" presStyleIdx="3" presStyleCnt="4" custScaleX="131715" custLinFactNeighborX="-80" custLinFactNeighborY="-1207"/>
      <dgm:spPr/>
    </dgm:pt>
    <dgm:pt modelId="{219EDF41-1433-4C4D-8AFC-D7032C911BAD}" type="pres">
      <dgm:prSet presAssocID="{BC997BED-06E8-40B8-9235-D6437AEA8096}" presName="child4Text" presStyleLbl="bgAcc1" presStyleIdx="3" presStyleCnt="4">
        <dgm:presLayoutVars>
          <dgm:bulletEnabled val="1"/>
        </dgm:presLayoutVars>
      </dgm:prSet>
      <dgm:spPr/>
    </dgm:pt>
    <dgm:pt modelId="{F0BE07E9-BC99-45F4-B7E8-E872B78A4BC3}" type="pres">
      <dgm:prSet presAssocID="{BC997BED-06E8-40B8-9235-D6437AEA8096}" presName="childPlaceholder" presStyleCnt="0"/>
      <dgm:spPr/>
    </dgm:pt>
    <dgm:pt modelId="{EB304E4A-21EC-469C-A5D2-1E7EA6903604}" type="pres">
      <dgm:prSet presAssocID="{BC997BED-06E8-40B8-9235-D6437AEA8096}" presName="circle" presStyleCnt="0"/>
      <dgm:spPr/>
    </dgm:pt>
    <dgm:pt modelId="{E9706DF7-7EA3-4525-91DB-365AA9065B22}" type="pres">
      <dgm:prSet presAssocID="{BC997BED-06E8-40B8-9235-D6437AEA8096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83D25A2B-0401-4ED8-8697-1A159F886557}" type="pres">
      <dgm:prSet presAssocID="{BC997BED-06E8-40B8-9235-D6437AEA8096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D4388479-FD2C-423C-B843-F9C176579D47}" type="pres">
      <dgm:prSet presAssocID="{BC997BED-06E8-40B8-9235-D6437AEA8096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9350C703-8D26-4BE9-927D-264058B2122A}" type="pres">
      <dgm:prSet presAssocID="{BC997BED-06E8-40B8-9235-D6437AEA8096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A48952A4-03C6-4F26-9F42-34A47AA0EB06}" type="pres">
      <dgm:prSet presAssocID="{BC997BED-06E8-40B8-9235-D6437AEA8096}" presName="quadrantPlaceholder" presStyleCnt="0"/>
      <dgm:spPr/>
    </dgm:pt>
    <dgm:pt modelId="{416E0197-7159-4115-993D-E4FAD9D36344}" type="pres">
      <dgm:prSet presAssocID="{BC997BED-06E8-40B8-9235-D6437AEA8096}" presName="center1" presStyleLbl="fgShp" presStyleIdx="0" presStyleCnt="2"/>
      <dgm:spPr>
        <a:solidFill>
          <a:schemeClr val="bg1"/>
        </a:solidFill>
      </dgm:spPr>
    </dgm:pt>
    <dgm:pt modelId="{057C3F07-75E5-49E3-AAF5-2C8CFF9D4A91}" type="pres">
      <dgm:prSet presAssocID="{BC997BED-06E8-40B8-9235-D6437AEA8096}" presName="center2" presStyleLbl="fgShp" presStyleIdx="1" presStyleCnt="2"/>
      <dgm:spPr>
        <a:solidFill>
          <a:schemeClr val="bg1"/>
        </a:solidFill>
      </dgm:spPr>
    </dgm:pt>
  </dgm:ptLst>
  <dgm:cxnLst>
    <dgm:cxn modelId="{D81ABA01-7434-48F6-BC39-6B30EC954BE3}" srcId="{BC997BED-06E8-40B8-9235-D6437AEA8096}" destId="{185F3F1C-9919-4B93-B366-19EC042EAA25}" srcOrd="2" destOrd="0" parTransId="{0A996A11-CFD7-43DE-AC40-1739B60A6F25}" sibTransId="{5FD1137A-166A-4C5E-9979-3218EE9D31AF}"/>
    <dgm:cxn modelId="{2911A20B-697E-405D-9C82-A8BBDE6D4838}" srcId="{BC997BED-06E8-40B8-9235-D6437AEA8096}" destId="{34787D38-9DFD-4B67-98B0-4794760F1D9A}" srcOrd="3" destOrd="0" parTransId="{161957F4-07C2-47B8-BEBE-0C5ADBEAE170}" sibTransId="{B7B06859-63DD-44B1-8559-EA33329D54BE}"/>
    <dgm:cxn modelId="{B4069811-B74D-4E2B-AE9C-CD7E108D6B66}" type="presOf" srcId="{2B0564FE-8CCA-4D41-BE91-67C4704E3418}" destId="{0564490B-C786-4D68-920B-A58FC150D7F2}" srcOrd="1" destOrd="0" presId="urn:microsoft.com/office/officeart/2005/8/layout/cycle4#3"/>
    <dgm:cxn modelId="{05B30C20-F668-694E-909C-04C26B376224}" type="presOf" srcId="{64609B3E-79A9-8045-BEF5-A107940F69C3}" destId="{08E341CA-D884-4019-BA5C-1BF8C48FE86C}" srcOrd="0" destOrd="2" presId="urn:microsoft.com/office/officeart/2005/8/layout/cycle4#3"/>
    <dgm:cxn modelId="{0A8B5626-005B-4107-B0D1-2C8C56B3886F}" srcId="{BC997BED-06E8-40B8-9235-D6437AEA8096}" destId="{2FF7D1EB-CE11-4A1F-94E2-673280284353}" srcOrd="1" destOrd="0" parTransId="{CB487642-6B62-435D-9D63-25400E378910}" sibTransId="{CC365F25-55C7-4B73-A7E5-9DD6DA1E8BB2}"/>
    <dgm:cxn modelId="{6E108731-C6FF-4C4B-94B4-B3A71D9D5B44}" type="presOf" srcId="{F9824774-1C6F-48A2-8365-59AE55C2A66A}" destId="{08E341CA-D884-4019-BA5C-1BF8C48FE86C}" srcOrd="0" destOrd="1" presId="urn:microsoft.com/office/officeart/2005/8/layout/cycle4#3"/>
    <dgm:cxn modelId="{FBC0A438-9CDE-4379-888D-6458D5986351}" type="presOf" srcId="{2B0564FE-8CCA-4D41-BE91-67C4704E3418}" destId="{919D5F6B-0CD2-4E26-818F-49D295C50920}" srcOrd="0" destOrd="0" presId="urn:microsoft.com/office/officeart/2005/8/layout/cycle4#3"/>
    <dgm:cxn modelId="{24FB534D-E6B4-4D6D-8FFA-F3CE5752D13F}" type="presOf" srcId="{2FF7D1EB-CE11-4A1F-94E2-673280284353}" destId="{83D25A2B-0401-4ED8-8697-1A159F886557}" srcOrd="0" destOrd="0" presId="urn:microsoft.com/office/officeart/2005/8/layout/cycle4#3"/>
    <dgm:cxn modelId="{5010D350-482A-4773-9A50-CA150146D3DE}" srcId="{185F3F1C-9919-4B93-B366-19EC042EAA25}" destId="{2B0564FE-8CCA-4D41-BE91-67C4704E3418}" srcOrd="0" destOrd="0" parTransId="{5A7341F2-BCDC-4630-A685-31D5B4413068}" sibTransId="{35A511B2-2A80-4381-9A2E-092D06D7D781}"/>
    <dgm:cxn modelId="{445D5C5B-FB83-419F-A775-95D66AA22D31}" type="presOf" srcId="{3C9CD6ED-4015-4FF9-B78B-37E613413470}" destId="{BEFD2C4C-E7EE-4C9B-BB8E-838CA3645D6B}" srcOrd="0" destOrd="0" presId="urn:microsoft.com/office/officeart/2005/8/layout/cycle4#3"/>
    <dgm:cxn modelId="{22AE1F5D-F48E-4C51-BF3F-E12F54DFBC3D}" srcId="{2FF7D1EB-CE11-4A1F-94E2-673280284353}" destId="{D349B0CA-9D52-428A-A5FA-C09468615FE6}" srcOrd="0" destOrd="0" parTransId="{48D68AD6-2325-4320-9B5D-7EC342F2834C}" sibTransId="{20571F08-E22B-4FB1-9625-C34AB943408A}"/>
    <dgm:cxn modelId="{9CC9B45F-4366-4381-B822-3AB83A5192DA}" srcId="{34787D38-9DFD-4B67-98B0-4794760F1D9A}" destId="{F9824774-1C6F-48A2-8365-59AE55C2A66A}" srcOrd="1" destOrd="0" parTransId="{BCA72112-E745-485D-8D78-8FEED03053D3}" sibTransId="{A25D90F0-35A5-4340-BA49-9728DD448D49}"/>
    <dgm:cxn modelId="{7ACE2B65-2302-4411-A837-432C6EA62B33}" type="presOf" srcId="{3C9CD6ED-4015-4FF9-B78B-37E613413470}" destId="{E9EF250F-7ECC-43D9-85ED-0A4835FEC6EC}" srcOrd="1" destOrd="0" presId="urn:microsoft.com/office/officeart/2005/8/layout/cycle4#3"/>
    <dgm:cxn modelId="{5913206A-8790-49F2-8805-3838A8FFCC45}" srcId="{53E35DF5-2E4C-4A53-8DFC-40277F32726E}" destId="{3C9CD6ED-4015-4FF9-B78B-37E613413470}" srcOrd="0" destOrd="0" parTransId="{2B1DB5A9-A0AC-401F-9CA9-6258D9B173DE}" sibTransId="{459AB4F6-494A-49D4-B9E5-0109B473A3E4}"/>
    <dgm:cxn modelId="{8019E371-5E16-42B7-869B-C00E042862CA}" type="presOf" srcId="{185F3F1C-9919-4B93-B366-19EC042EAA25}" destId="{D4388479-FD2C-423C-B843-F9C176579D47}" srcOrd="0" destOrd="0" presId="urn:microsoft.com/office/officeart/2005/8/layout/cycle4#3"/>
    <dgm:cxn modelId="{3F003A73-4512-4287-BD3C-8A170D1C3B74}" type="presOf" srcId="{D349B0CA-9D52-428A-A5FA-C09468615FE6}" destId="{B5F029A6-8E6E-4CBF-8CD2-5BA288644FB4}" srcOrd="1" destOrd="0" presId="urn:microsoft.com/office/officeart/2005/8/layout/cycle4#3"/>
    <dgm:cxn modelId="{D607E279-F947-429D-9CBC-C6F25D05FE0C}" type="presOf" srcId="{53E35DF5-2E4C-4A53-8DFC-40277F32726E}" destId="{E9706DF7-7EA3-4525-91DB-365AA9065B22}" srcOrd="0" destOrd="0" presId="urn:microsoft.com/office/officeart/2005/8/layout/cycle4#3"/>
    <dgm:cxn modelId="{2843528F-D230-499B-B33C-03424561524F}" srcId="{BC997BED-06E8-40B8-9235-D6437AEA8096}" destId="{53E35DF5-2E4C-4A53-8DFC-40277F32726E}" srcOrd="0" destOrd="0" parTransId="{4E0B482A-D4DC-4D11-8425-FE6546D777E0}" sibTransId="{05701760-2761-446D-966D-8211401AAC18}"/>
    <dgm:cxn modelId="{D6DC6B9F-E2FB-224D-BEBC-7A697276D100}" type="presOf" srcId="{64609B3E-79A9-8045-BEF5-A107940F69C3}" destId="{219EDF41-1433-4C4D-8AFC-D7032C911BAD}" srcOrd="1" destOrd="2" presId="urn:microsoft.com/office/officeart/2005/8/layout/cycle4#3"/>
    <dgm:cxn modelId="{0978C2AE-82F0-4444-A3AB-99BEDCD6D7A2}" type="presOf" srcId="{5C6367F5-5FC5-2747-8BE9-AFB6FCB1CF7F}" destId="{08E341CA-D884-4019-BA5C-1BF8C48FE86C}" srcOrd="0" destOrd="0" presId="urn:microsoft.com/office/officeart/2005/8/layout/cycle4#3"/>
    <dgm:cxn modelId="{E8E435B3-6D45-493E-8DE1-7E43974F1632}" type="presOf" srcId="{34787D38-9DFD-4B67-98B0-4794760F1D9A}" destId="{9350C703-8D26-4BE9-927D-264058B2122A}" srcOrd="0" destOrd="0" presId="urn:microsoft.com/office/officeart/2005/8/layout/cycle4#3"/>
    <dgm:cxn modelId="{3BF675CD-48CC-44A0-91E7-8B798BD07B23}" type="presOf" srcId="{D349B0CA-9D52-428A-A5FA-C09468615FE6}" destId="{924A1BF9-604F-48CE-B25B-F1B04BD106F9}" srcOrd="0" destOrd="0" presId="urn:microsoft.com/office/officeart/2005/8/layout/cycle4#3"/>
    <dgm:cxn modelId="{C64440D0-B5DC-374D-B54D-B4E8C1E17E77}" srcId="{34787D38-9DFD-4B67-98B0-4794760F1D9A}" destId="{64609B3E-79A9-8045-BEF5-A107940F69C3}" srcOrd="2" destOrd="0" parTransId="{5E2CFCFB-90A0-474D-AE93-420E1FE764B0}" sibTransId="{D37CF9EA-FF30-C843-96B4-AC139DC9992B}"/>
    <dgm:cxn modelId="{FB177BDE-1536-45AD-A7CB-A4E894411907}" type="presOf" srcId="{BC997BED-06E8-40B8-9235-D6437AEA8096}" destId="{99F165A5-49BB-4C18-969E-9652593572C6}" srcOrd="0" destOrd="0" presId="urn:microsoft.com/office/officeart/2005/8/layout/cycle4#3"/>
    <dgm:cxn modelId="{D2B3A9FB-A845-2D4D-A19D-BD0E0F53B416}" srcId="{34787D38-9DFD-4B67-98B0-4794760F1D9A}" destId="{5C6367F5-5FC5-2747-8BE9-AFB6FCB1CF7F}" srcOrd="0" destOrd="0" parTransId="{D0A5E03B-9FCE-574A-8BB4-DB46B7A908CF}" sibTransId="{8A4C576C-A11B-8A4C-A6EB-90802DC72711}"/>
    <dgm:cxn modelId="{97AD7CFF-5928-4DE9-A1EB-6353E454FCD1}" type="presOf" srcId="{F9824774-1C6F-48A2-8365-59AE55C2A66A}" destId="{219EDF41-1433-4C4D-8AFC-D7032C911BAD}" srcOrd="1" destOrd="1" presId="urn:microsoft.com/office/officeart/2005/8/layout/cycle4#3"/>
    <dgm:cxn modelId="{1B12FFFF-07F8-E04D-BC5E-5990909EA0EC}" type="presOf" srcId="{5C6367F5-5FC5-2747-8BE9-AFB6FCB1CF7F}" destId="{219EDF41-1433-4C4D-8AFC-D7032C911BAD}" srcOrd="1" destOrd="0" presId="urn:microsoft.com/office/officeart/2005/8/layout/cycle4#3"/>
    <dgm:cxn modelId="{FEE0CF65-617E-423B-8C1C-412CAB81A440}" type="presParOf" srcId="{99F165A5-49BB-4C18-969E-9652593572C6}" destId="{606733C3-E043-4314-A2AA-9C0C0A7FAE6B}" srcOrd="0" destOrd="0" presId="urn:microsoft.com/office/officeart/2005/8/layout/cycle4#3"/>
    <dgm:cxn modelId="{BCE1DFCB-6268-4479-B91C-1ACF091680FF}" type="presParOf" srcId="{606733C3-E043-4314-A2AA-9C0C0A7FAE6B}" destId="{64F7687B-6915-4B4A-B277-662A3C1E9C5F}" srcOrd="0" destOrd="0" presId="urn:microsoft.com/office/officeart/2005/8/layout/cycle4#3"/>
    <dgm:cxn modelId="{65ECBB2B-C38D-45F5-A908-D99DBAFA3B0D}" type="presParOf" srcId="{64F7687B-6915-4B4A-B277-662A3C1E9C5F}" destId="{BEFD2C4C-E7EE-4C9B-BB8E-838CA3645D6B}" srcOrd="0" destOrd="0" presId="urn:microsoft.com/office/officeart/2005/8/layout/cycle4#3"/>
    <dgm:cxn modelId="{CF1DE046-0E9D-4B6B-9F9A-7BA370CE9107}" type="presParOf" srcId="{64F7687B-6915-4B4A-B277-662A3C1E9C5F}" destId="{E9EF250F-7ECC-43D9-85ED-0A4835FEC6EC}" srcOrd="1" destOrd="0" presId="urn:microsoft.com/office/officeart/2005/8/layout/cycle4#3"/>
    <dgm:cxn modelId="{E6A0ACD3-DF2A-46A1-8671-756509EFC0E0}" type="presParOf" srcId="{606733C3-E043-4314-A2AA-9C0C0A7FAE6B}" destId="{ED1424D2-84E9-4B99-9C9A-0D6B3CD85794}" srcOrd="1" destOrd="0" presId="urn:microsoft.com/office/officeart/2005/8/layout/cycle4#3"/>
    <dgm:cxn modelId="{E1C587CE-85E6-46D9-9105-96F628E8FE75}" type="presParOf" srcId="{ED1424D2-84E9-4B99-9C9A-0D6B3CD85794}" destId="{924A1BF9-604F-48CE-B25B-F1B04BD106F9}" srcOrd="0" destOrd="0" presId="urn:microsoft.com/office/officeart/2005/8/layout/cycle4#3"/>
    <dgm:cxn modelId="{625604C1-995C-46A9-973A-826792054AB1}" type="presParOf" srcId="{ED1424D2-84E9-4B99-9C9A-0D6B3CD85794}" destId="{B5F029A6-8E6E-4CBF-8CD2-5BA288644FB4}" srcOrd="1" destOrd="0" presId="urn:microsoft.com/office/officeart/2005/8/layout/cycle4#3"/>
    <dgm:cxn modelId="{05068393-74D8-45BB-A8D2-DBE1169A7F8A}" type="presParOf" srcId="{606733C3-E043-4314-A2AA-9C0C0A7FAE6B}" destId="{99D0C204-387F-402E-ADA1-89345D56435C}" srcOrd="2" destOrd="0" presId="urn:microsoft.com/office/officeart/2005/8/layout/cycle4#3"/>
    <dgm:cxn modelId="{228EA851-C7AB-425C-98EB-F6839B15739C}" type="presParOf" srcId="{99D0C204-387F-402E-ADA1-89345D56435C}" destId="{919D5F6B-0CD2-4E26-818F-49D295C50920}" srcOrd="0" destOrd="0" presId="urn:microsoft.com/office/officeart/2005/8/layout/cycle4#3"/>
    <dgm:cxn modelId="{B50E1B33-38CB-423D-886E-40EBEE799629}" type="presParOf" srcId="{99D0C204-387F-402E-ADA1-89345D56435C}" destId="{0564490B-C786-4D68-920B-A58FC150D7F2}" srcOrd="1" destOrd="0" presId="urn:microsoft.com/office/officeart/2005/8/layout/cycle4#3"/>
    <dgm:cxn modelId="{FD12C3E9-305F-48D8-AA89-C8CA99E97839}" type="presParOf" srcId="{606733C3-E043-4314-A2AA-9C0C0A7FAE6B}" destId="{AC15BC7C-ED5C-4BF2-855B-C206274E0778}" srcOrd="3" destOrd="0" presId="urn:microsoft.com/office/officeart/2005/8/layout/cycle4#3"/>
    <dgm:cxn modelId="{3189D89D-73EE-4946-9839-E7D9D86F8066}" type="presParOf" srcId="{AC15BC7C-ED5C-4BF2-855B-C206274E0778}" destId="{08E341CA-D884-4019-BA5C-1BF8C48FE86C}" srcOrd="0" destOrd="0" presId="urn:microsoft.com/office/officeart/2005/8/layout/cycle4#3"/>
    <dgm:cxn modelId="{6C9512C1-AE7B-4BCB-95F5-2D94154E2015}" type="presParOf" srcId="{AC15BC7C-ED5C-4BF2-855B-C206274E0778}" destId="{219EDF41-1433-4C4D-8AFC-D7032C911BAD}" srcOrd="1" destOrd="0" presId="urn:microsoft.com/office/officeart/2005/8/layout/cycle4#3"/>
    <dgm:cxn modelId="{9646E5FB-A115-4144-AF01-343F7155FD85}" type="presParOf" srcId="{606733C3-E043-4314-A2AA-9C0C0A7FAE6B}" destId="{F0BE07E9-BC99-45F4-B7E8-E872B78A4BC3}" srcOrd="4" destOrd="0" presId="urn:microsoft.com/office/officeart/2005/8/layout/cycle4#3"/>
    <dgm:cxn modelId="{37CF5959-D899-4AB7-9D78-C777762024D9}" type="presParOf" srcId="{99F165A5-49BB-4C18-969E-9652593572C6}" destId="{EB304E4A-21EC-469C-A5D2-1E7EA6903604}" srcOrd="1" destOrd="0" presId="urn:microsoft.com/office/officeart/2005/8/layout/cycle4#3"/>
    <dgm:cxn modelId="{029E783C-6278-4454-B346-8DEB24349593}" type="presParOf" srcId="{EB304E4A-21EC-469C-A5D2-1E7EA6903604}" destId="{E9706DF7-7EA3-4525-91DB-365AA9065B22}" srcOrd="0" destOrd="0" presId="urn:microsoft.com/office/officeart/2005/8/layout/cycle4#3"/>
    <dgm:cxn modelId="{586769C4-D789-4D29-8384-BB18F390CFBF}" type="presParOf" srcId="{EB304E4A-21EC-469C-A5D2-1E7EA6903604}" destId="{83D25A2B-0401-4ED8-8697-1A159F886557}" srcOrd="1" destOrd="0" presId="urn:microsoft.com/office/officeart/2005/8/layout/cycle4#3"/>
    <dgm:cxn modelId="{584FFB4E-A0BD-48CF-94B1-61AB523D42E8}" type="presParOf" srcId="{EB304E4A-21EC-469C-A5D2-1E7EA6903604}" destId="{D4388479-FD2C-423C-B843-F9C176579D47}" srcOrd="2" destOrd="0" presId="urn:microsoft.com/office/officeart/2005/8/layout/cycle4#3"/>
    <dgm:cxn modelId="{BCB1C79A-DB14-4C69-9A2A-746D9B4A15DA}" type="presParOf" srcId="{EB304E4A-21EC-469C-A5D2-1E7EA6903604}" destId="{9350C703-8D26-4BE9-927D-264058B2122A}" srcOrd="3" destOrd="0" presId="urn:microsoft.com/office/officeart/2005/8/layout/cycle4#3"/>
    <dgm:cxn modelId="{ECC12BD2-1624-435A-B4BF-677E4D69B635}" type="presParOf" srcId="{EB304E4A-21EC-469C-A5D2-1E7EA6903604}" destId="{A48952A4-03C6-4F26-9F42-34A47AA0EB06}" srcOrd="4" destOrd="0" presId="urn:microsoft.com/office/officeart/2005/8/layout/cycle4#3"/>
    <dgm:cxn modelId="{3F15245B-7C37-42DC-B324-100BED48C205}" type="presParOf" srcId="{99F165A5-49BB-4C18-969E-9652593572C6}" destId="{416E0197-7159-4115-993D-E4FAD9D36344}" srcOrd="2" destOrd="0" presId="urn:microsoft.com/office/officeart/2005/8/layout/cycle4#3"/>
    <dgm:cxn modelId="{14FFCFCC-A5FB-4339-A382-63E930ABDC72}" type="presParOf" srcId="{99F165A5-49BB-4C18-969E-9652593572C6}" destId="{057C3F07-75E5-49E3-AAF5-2C8CFF9D4A91}" srcOrd="3" destOrd="0" presId="urn:microsoft.com/office/officeart/2005/8/layout/cycle4#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9D5F6B-0CD2-4E26-818F-49D295C50920}">
      <dsp:nvSpPr>
        <dsp:cNvPr id="0" name=""/>
        <dsp:cNvSpPr/>
      </dsp:nvSpPr>
      <dsp:spPr>
        <a:xfrm>
          <a:off x="3176641" y="2452624"/>
          <a:ext cx="2106484" cy="1154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br>
            <a:rPr lang="es-AR" sz="1000" kern="1200" dirty="0">
              <a:latin typeface="Avenir Next" panose="020B0503020202020204" pitchFamily="34" charset="0"/>
            </a:rPr>
          </a:br>
          <a:r>
            <a:rPr lang="es-AR" sz="1000" kern="1200" dirty="0">
              <a:latin typeface="Avenir Next" panose="020B0503020202020204" pitchFamily="34" charset="0"/>
            </a:rPr>
            <a:t>Implementadores</a:t>
          </a:r>
        </a:p>
      </dsp:txBody>
      <dsp:txXfrm>
        <a:off x="3833940" y="2766521"/>
        <a:ext cx="1423833" cy="814925"/>
      </dsp:txXfrm>
    </dsp:sp>
    <dsp:sp modelId="{08E341CA-D884-4019-BA5C-1BF8C48FE86C}">
      <dsp:nvSpPr>
        <dsp:cNvPr id="0" name=""/>
        <dsp:cNvSpPr/>
      </dsp:nvSpPr>
      <dsp:spPr>
        <a:xfrm>
          <a:off x="147955" y="2438693"/>
          <a:ext cx="2346844" cy="1154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s-AR" sz="1000" kern="1200" dirty="0">
            <a:latin typeface="Avenir Next" panose="020B0503020202020204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AR" sz="1000" kern="1200" dirty="0">
              <a:latin typeface="Avenir Next" panose="020B0503020202020204" pitchFamily="34" charset="0"/>
            </a:rPr>
            <a:t>Analistas y 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AR" sz="1000" kern="1200" dirty="0">
              <a:latin typeface="Avenir Next" panose="020B0503020202020204" pitchFamily="34" charset="0"/>
            </a:rPr>
            <a:t>Administradores</a:t>
          </a:r>
        </a:p>
      </dsp:txBody>
      <dsp:txXfrm>
        <a:off x="173308" y="2752590"/>
        <a:ext cx="1592084" cy="814925"/>
      </dsp:txXfrm>
    </dsp:sp>
    <dsp:sp modelId="{924A1BF9-604F-48CE-B25B-F1B04BD106F9}">
      <dsp:nvSpPr>
        <dsp:cNvPr id="0" name=""/>
        <dsp:cNvSpPr/>
      </dsp:nvSpPr>
      <dsp:spPr>
        <a:xfrm>
          <a:off x="3185675" y="0"/>
          <a:ext cx="2088417" cy="1154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AR" sz="1000" kern="1200" dirty="0">
              <a:latin typeface="Avenir Next" panose="020B0503020202020204" pitchFamily="34" charset="0"/>
            </a:rPr>
            <a:t>Implementadores</a:t>
          </a:r>
        </a:p>
      </dsp:txBody>
      <dsp:txXfrm>
        <a:off x="3837553" y="25353"/>
        <a:ext cx="1411186" cy="814925"/>
      </dsp:txXfrm>
    </dsp:sp>
    <dsp:sp modelId="{BEFD2C4C-E7EE-4C9B-BB8E-838CA3645D6B}">
      <dsp:nvSpPr>
        <dsp:cNvPr id="0" name=""/>
        <dsp:cNvSpPr/>
      </dsp:nvSpPr>
      <dsp:spPr>
        <a:xfrm>
          <a:off x="137318" y="761"/>
          <a:ext cx="2391459" cy="1154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AR" sz="1100" kern="1200" dirty="0">
              <a:latin typeface="Avenir Next" panose="020B0503020202020204" pitchFamily="34" charset="0"/>
            </a:rPr>
            <a:t>Analistas de Negocios</a:t>
          </a:r>
        </a:p>
      </dsp:txBody>
      <dsp:txXfrm>
        <a:off x="162671" y="26114"/>
        <a:ext cx="1623315" cy="814925"/>
      </dsp:txXfrm>
    </dsp:sp>
    <dsp:sp modelId="{E9706DF7-7EA3-4525-91DB-365AA9065B22}">
      <dsp:nvSpPr>
        <dsp:cNvPr id="0" name=""/>
        <dsp:cNvSpPr/>
      </dsp:nvSpPr>
      <dsp:spPr>
        <a:xfrm>
          <a:off x="1107287" y="205587"/>
          <a:ext cx="1561744" cy="1561744"/>
        </a:xfrm>
        <a:prstGeom prst="pieWedge">
          <a:avLst/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300" b="0" kern="1200" cap="none" spc="0" dirty="0">
              <a:ln w="10160">
                <a:prstDash val="solid"/>
              </a:ln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Avenir Next" panose="020B0503020202020204" pitchFamily="34" charset="0"/>
            </a:rPr>
            <a:t>Modelar</a:t>
          </a:r>
        </a:p>
      </dsp:txBody>
      <dsp:txXfrm>
        <a:off x="1564711" y="663011"/>
        <a:ext cx="1104320" cy="1104320"/>
      </dsp:txXfrm>
    </dsp:sp>
    <dsp:sp modelId="{83D25A2B-0401-4ED8-8697-1A159F886557}">
      <dsp:nvSpPr>
        <dsp:cNvPr id="0" name=""/>
        <dsp:cNvSpPr/>
      </dsp:nvSpPr>
      <dsp:spPr>
        <a:xfrm rot="5400000">
          <a:off x="2741168" y="205587"/>
          <a:ext cx="1561744" cy="1561744"/>
        </a:xfrm>
        <a:prstGeom prst="pieWedge">
          <a:avLst/>
        </a:prstGeom>
        <a:solidFill>
          <a:schemeClr val="accent1">
            <a:lumMod val="5000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300" b="0" kern="1200" cap="none" spc="0" dirty="0">
              <a:ln w="10160">
                <a:prstDash val="solid"/>
              </a:ln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Avenir Next" panose="020B0503020202020204" pitchFamily="34" charset="0"/>
            </a:rPr>
            <a:t>Ensamblar</a:t>
          </a:r>
          <a:endParaRPr lang="es-AR" sz="1300" kern="1200" dirty="0">
            <a:latin typeface="Avenir Next" panose="020B0503020202020204" pitchFamily="34" charset="0"/>
          </a:endParaRPr>
        </a:p>
      </dsp:txBody>
      <dsp:txXfrm rot="-5400000">
        <a:off x="2741168" y="663011"/>
        <a:ext cx="1104320" cy="1104320"/>
      </dsp:txXfrm>
    </dsp:sp>
    <dsp:sp modelId="{D4388479-FD2C-423C-B843-F9C176579D47}">
      <dsp:nvSpPr>
        <dsp:cNvPr id="0" name=""/>
        <dsp:cNvSpPr/>
      </dsp:nvSpPr>
      <dsp:spPr>
        <a:xfrm rot="10800000">
          <a:off x="2741168" y="1839468"/>
          <a:ext cx="1561744" cy="1561744"/>
        </a:xfrm>
        <a:prstGeom prst="pieWedge">
          <a:avLst/>
        </a:prstGeom>
        <a:solidFill>
          <a:srgbClr val="FFC000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300" b="0" kern="1200" cap="none" spc="0" dirty="0">
              <a:ln w="10160">
                <a:prstDash val="solid"/>
              </a:ln>
              <a:solidFill>
                <a:schemeClr val="lt1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Avenir Next" panose="020B0503020202020204" pitchFamily="34" charset="0"/>
            </a:rPr>
            <a:t>Distribuir</a:t>
          </a:r>
        </a:p>
      </dsp:txBody>
      <dsp:txXfrm rot="10800000">
        <a:off x="2741168" y="1839468"/>
        <a:ext cx="1104320" cy="1104320"/>
      </dsp:txXfrm>
    </dsp:sp>
    <dsp:sp modelId="{9350C703-8D26-4BE9-927D-264058B2122A}">
      <dsp:nvSpPr>
        <dsp:cNvPr id="0" name=""/>
        <dsp:cNvSpPr/>
      </dsp:nvSpPr>
      <dsp:spPr>
        <a:xfrm rot="16200000">
          <a:off x="1107287" y="1839468"/>
          <a:ext cx="1561744" cy="1561744"/>
        </a:xfrm>
        <a:prstGeom prst="pieWedge">
          <a:avLst/>
        </a:prstGeom>
        <a:solidFill>
          <a:schemeClr val="bg2">
            <a:lumMod val="9000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300" b="0" kern="1200" cap="none" spc="0" dirty="0">
              <a:ln w="10160">
                <a:prstDash val="solid"/>
              </a:ln>
              <a:solidFill>
                <a:schemeClr val="tx2">
                  <a:lumMod val="75000"/>
                </a:schemeClr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Avenir Next" panose="020B0503020202020204" pitchFamily="34" charset="0"/>
            </a:rPr>
            <a:t>Administrar</a:t>
          </a:r>
        </a:p>
      </dsp:txBody>
      <dsp:txXfrm rot="5400000">
        <a:off x="1564711" y="1839468"/>
        <a:ext cx="1104320" cy="1104320"/>
      </dsp:txXfrm>
    </dsp:sp>
    <dsp:sp modelId="{416E0197-7159-4115-993D-E4FAD9D36344}">
      <dsp:nvSpPr>
        <dsp:cNvPr id="0" name=""/>
        <dsp:cNvSpPr/>
      </dsp:nvSpPr>
      <dsp:spPr>
        <a:xfrm>
          <a:off x="2435491" y="1478787"/>
          <a:ext cx="539216" cy="468884"/>
        </a:xfrm>
        <a:prstGeom prst="circularArrow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57C3F07-75E5-49E3-AAF5-2C8CFF9D4A91}">
      <dsp:nvSpPr>
        <dsp:cNvPr id="0" name=""/>
        <dsp:cNvSpPr/>
      </dsp:nvSpPr>
      <dsp:spPr>
        <a:xfrm rot="10800000">
          <a:off x="2435491" y="1659128"/>
          <a:ext cx="539216" cy="468884"/>
        </a:xfrm>
        <a:prstGeom prst="circularArrow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#3">
  <dgm:title val=""/>
  <dgm:desc val=""/>
  <dgm:catLst>
    <dgm:cat type="relationship" pri="26000"/>
    <dgm:cat type="cycle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#19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B2CAF8-3477-6343-B059-92D2BF827B9D}" type="datetimeFigureOut">
              <a:rPr lang="es-ES" smtClean="0"/>
              <a:t>11/8/23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42B246-332B-5A4B-8389-332C51BC941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46459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54308E-80BC-451D-8AAE-3F426F57C1F5}" type="datetimeFigureOut">
              <a:rPr lang="en-US" smtClean="0"/>
              <a:t>8/11/23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9FFED5-9FBA-45D8-8072-D454F89D80D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2382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19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94" algn="l" defTabSz="91419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198" algn="l" defTabSz="91419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294" algn="l" defTabSz="91419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394" algn="l" defTabSz="91419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487" algn="l" defTabSz="91419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581" algn="l" defTabSz="91419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680" algn="l" defTabSz="91419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777" algn="l" defTabSz="91419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810DF0-72D0-614E-9BE1-34F27396A86F}" type="slidenum">
              <a:rPr kumimoji="0" lang="es-A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s-A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5910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810DF0-72D0-614E-9BE1-34F27396A86F}" type="slidenum">
              <a:rPr lang="es-AR" smtClean="0"/>
              <a:t>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08871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FFED5-9FBA-45D8-8072-D454F89D80D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641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FFED5-9FBA-45D8-8072-D454F89D80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02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FFED5-9FBA-45D8-8072-D454F89D80D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728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9" Type="http://schemas.openxmlformats.org/officeDocument/2006/relationships/image" Target="../media/image9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3000" y="841772"/>
            <a:ext cx="6858000" cy="1790700"/>
          </a:xfrm>
        </p:spPr>
        <p:txBody>
          <a:bodyPr anchor="b">
            <a:normAutofit/>
          </a:bodyPr>
          <a:lstStyle>
            <a:lvl1pPr algn="ctr">
              <a:defRPr sz="300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r>
              <a:rPr lang="en-US"/>
              <a:t>BIGNESS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21" indent="0" algn="ctr">
              <a:buNone/>
              <a:defRPr sz="1500"/>
            </a:lvl2pPr>
            <a:lvl3pPr marL="685647" indent="0" algn="ctr">
              <a:buNone/>
              <a:defRPr sz="1400"/>
            </a:lvl3pPr>
            <a:lvl4pPr marL="1028471" indent="0" algn="ctr">
              <a:buNone/>
              <a:defRPr sz="1200"/>
            </a:lvl4pPr>
            <a:lvl5pPr marL="1371294" indent="0" algn="ctr">
              <a:buNone/>
              <a:defRPr sz="1200"/>
            </a:lvl5pPr>
            <a:lvl6pPr marL="1714121" indent="0" algn="ctr">
              <a:buNone/>
              <a:defRPr sz="1200"/>
            </a:lvl6pPr>
            <a:lvl7pPr marL="2056940" indent="0" algn="ctr">
              <a:buNone/>
              <a:defRPr sz="1200"/>
            </a:lvl7pPr>
            <a:lvl8pPr marL="2399760" indent="0" algn="ctr">
              <a:buNone/>
              <a:defRPr sz="1200"/>
            </a:lvl8pPr>
            <a:lvl9pPr marL="2742581" indent="0" algn="ctr">
              <a:buNone/>
              <a:defRPr sz="1200"/>
            </a:lvl9pPr>
          </a:lstStyle>
          <a:p>
            <a:r>
              <a:rPr lang="en-US"/>
              <a:t>WELCOME TO BIGNESS PRESENTATION TEMPLATE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14E3D-804A-B24C-840A-EECB9F39D064}" type="datetime1">
              <a:rPr lang="es-AR" smtClean="0">
                <a:solidFill>
                  <a:prstClr val="black">
                    <a:tint val="75000"/>
                  </a:prstClr>
                </a:solidFill>
                <a:latin typeface="Times New Roman"/>
              </a:rPr>
              <a:t>11/8/23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Times New Roman"/>
              </a:rPr>
              <a:t>BIZUIT Agile Business Suite – TYCON S.A. © 2005 </a:t>
            </a:r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57180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6630" y="1545592"/>
            <a:ext cx="2581875" cy="115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98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E5B34-927D-5144-B30C-5DB951488811}" type="datetime1">
              <a:rPr lang="es-AR" smtClean="0">
                <a:solidFill>
                  <a:prstClr val="black">
                    <a:tint val="75000"/>
                  </a:prstClr>
                </a:solidFill>
                <a:latin typeface="Times New Roman"/>
              </a:rPr>
              <a:t>11/8/23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Times New Roman"/>
              </a:rPr>
              <a:t>BIZUIT Agile Business Suite – TYCON S.A. © 2005 </a:t>
            </a:r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53688" y="420471"/>
            <a:ext cx="7427119" cy="459424"/>
          </a:xfrm>
        </p:spPr>
        <p:txBody>
          <a:bodyPr>
            <a:noAutofit/>
          </a:bodyPr>
          <a:lstStyle>
            <a:lvl1pPr algn="ctr">
              <a:defRPr sz="270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818094" y="925116"/>
            <a:ext cx="5486333" cy="459424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472479" y="1604971"/>
            <a:ext cx="2717140" cy="23479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9"/>
          </p:nvPr>
        </p:nvSpPr>
        <p:spPr>
          <a:xfrm>
            <a:off x="3222150" y="1604971"/>
            <a:ext cx="2717140" cy="23479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5971818" y="1604971"/>
            <a:ext cx="2717140" cy="23479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472681" y="4037419"/>
            <a:ext cx="2717006" cy="22026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2" hasCustomPrompt="1"/>
          </p:nvPr>
        </p:nvSpPr>
        <p:spPr>
          <a:xfrm>
            <a:off x="3222349" y="4037419"/>
            <a:ext cx="2717006" cy="22026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23" hasCustomPrompt="1"/>
          </p:nvPr>
        </p:nvSpPr>
        <p:spPr>
          <a:xfrm>
            <a:off x="5972020" y="4037419"/>
            <a:ext cx="2717006" cy="22026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472479" y="4393004"/>
            <a:ext cx="2717140" cy="20574"/>
          </a:xfrm>
          <a:prstGeom prst="rect">
            <a:avLst/>
          </a:prstGeom>
          <a:solidFill>
            <a:srgbClr val="F36F2F"/>
          </a:solidFill>
          <a:ln>
            <a:solidFill>
              <a:srgbClr val="F3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9" rIns="68567" bIns="34289" rtlCol="0" anchor="ctr"/>
          <a:lstStyle/>
          <a:p>
            <a:pPr algn="ctr" defTabSz="685647"/>
            <a:endParaRPr lang="en-US" sz="1400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3225384" y="4393004"/>
            <a:ext cx="2717140" cy="20574"/>
          </a:xfrm>
          <a:prstGeom prst="rect">
            <a:avLst/>
          </a:prstGeom>
          <a:solidFill>
            <a:srgbClr val="F36F2F"/>
          </a:solidFill>
          <a:ln>
            <a:solidFill>
              <a:srgbClr val="F3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9" rIns="68567" bIns="34289" rtlCol="0" anchor="ctr"/>
          <a:lstStyle/>
          <a:p>
            <a:pPr algn="ctr" defTabSz="685647"/>
            <a:endParaRPr lang="en-US" sz="1400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5978289" y="4393004"/>
            <a:ext cx="2717140" cy="20574"/>
          </a:xfrm>
          <a:prstGeom prst="rect">
            <a:avLst/>
          </a:prstGeom>
          <a:solidFill>
            <a:srgbClr val="F36F2F"/>
          </a:solidFill>
          <a:ln>
            <a:solidFill>
              <a:srgbClr val="F3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9" rIns="68567" bIns="34289" rtlCol="0" anchor="ctr"/>
          <a:lstStyle/>
          <a:p>
            <a:pPr algn="ctr" defTabSz="685647"/>
            <a:endParaRPr lang="en-US" sz="1400" dirty="0">
              <a:solidFill>
                <a:prstClr val="white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2441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F0080-A3DD-1A48-8E94-73618ED2EC36}" type="datetime1">
              <a:rPr lang="es-AR" smtClean="0">
                <a:solidFill>
                  <a:prstClr val="black">
                    <a:tint val="75000"/>
                  </a:prstClr>
                </a:solidFill>
                <a:latin typeface="Times New Roman"/>
              </a:rPr>
              <a:t>11/8/23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Times New Roman"/>
              </a:rPr>
              <a:t>BIZUIT Agile Business Suite – TYCON S.A. © 2005 </a:t>
            </a:r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53688" y="420471"/>
            <a:ext cx="7427119" cy="459424"/>
          </a:xfrm>
        </p:spPr>
        <p:txBody>
          <a:bodyPr>
            <a:noAutofit/>
          </a:bodyPr>
          <a:lstStyle>
            <a:lvl1pPr algn="ctr">
              <a:defRPr sz="270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818094" y="925116"/>
            <a:ext cx="5486333" cy="459424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457200" y="1863329"/>
            <a:ext cx="4114800" cy="214197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5286376" y="2102689"/>
            <a:ext cx="2730104" cy="48573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5286376" y="3519578"/>
            <a:ext cx="2730104" cy="48573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1" hasCustomPrompt="1"/>
          </p:nvPr>
        </p:nvSpPr>
        <p:spPr>
          <a:xfrm>
            <a:off x="5286376" y="1863338"/>
            <a:ext cx="2730104" cy="239315"/>
          </a:xfrm>
        </p:spPr>
        <p:txBody>
          <a:bodyPr/>
          <a:lstStyle>
            <a:lvl1pPr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22" hasCustomPrompt="1"/>
          </p:nvPr>
        </p:nvSpPr>
        <p:spPr>
          <a:xfrm>
            <a:off x="5286376" y="3280227"/>
            <a:ext cx="2730104" cy="239315"/>
          </a:xfrm>
        </p:spPr>
        <p:txBody>
          <a:bodyPr/>
          <a:lstStyle>
            <a:lvl1pPr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</p:spTree>
    <p:extLst>
      <p:ext uri="{BB962C8B-B14F-4D97-AF65-F5344CB8AC3E}">
        <p14:creationId xmlns:p14="http://schemas.microsoft.com/office/powerpoint/2010/main" val="4270971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9252D-383E-AE4C-BBF5-493A88A86D9F}" type="datetime1">
              <a:rPr lang="es-AR" smtClean="0">
                <a:solidFill>
                  <a:prstClr val="black">
                    <a:tint val="75000"/>
                  </a:prstClr>
                </a:solidFill>
                <a:latin typeface="Times New Roman"/>
              </a:rPr>
              <a:t>11/8/23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Times New Roman"/>
              </a:rPr>
              <a:t>BIZUIT Agile Business Suite – TYCON S.A. © 2005 </a:t>
            </a:r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9" y="9"/>
            <a:ext cx="2100263" cy="20359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2100271" y="0"/>
            <a:ext cx="4550569" cy="5143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9" y="2035978"/>
            <a:ext cx="2100263" cy="8215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9" y="2857500"/>
            <a:ext cx="2100263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6676708" y="9"/>
            <a:ext cx="2467292" cy="2469953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  <p:sp>
        <p:nvSpPr>
          <p:cNvPr id="9" name="Folded Corner 8"/>
          <p:cNvSpPr/>
          <p:nvPr userDrawn="1"/>
        </p:nvSpPr>
        <p:spPr>
          <a:xfrm>
            <a:off x="6650830" y="2469952"/>
            <a:ext cx="2493170" cy="2673548"/>
          </a:xfrm>
          <a:prstGeom prst="foldedCorner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68567" tIns="34289" rIns="68567" bIns="34289" rtlCol="0" anchor="ctr"/>
          <a:lstStyle/>
          <a:p>
            <a:pPr algn="ctr" defTabSz="685647"/>
            <a:endParaRPr lang="en-US" sz="1400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4" hasCustomPrompt="1"/>
          </p:nvPr>
        </p:nvSpPr>
        <p:spPr>
          <a:xfrm>
            <a:off x="7100896" y="2928938"/>
            <a:ext cx="1729979" cy="2571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5"/>
          </p:nvPr>
        </p:nvSpPr>
        <p:spPr>
          <a:xfrm>
            <a:off x="7100896" y="3293271"/>
            <a:ext cx="1729979" cy="147399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31541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 userDrawn="1"/>
        </p:nvGrpSpPr>
        <p:grpSpPr>
          <a:xfrm flipH="1">
            <a:off x="966690" y="1710347"/>
            <a:ext cx="2709960" cy="2731111"/>
            <a:chOff x="467093" y="2381250"/>
            <a:chExt cx="1342289" cy="1343025"/>
          </a:xfrm>
        </p:grpSpPr>
        <p:grpSp>
          <p:nvGrpSpPr>
            <p:cNvPr id="18" name="Group 17"/>
            <p:cNvGrpSpPr/>
            <p:nvPr/>
          </p:nvGrpSpPr>
          <p:grpSpPr>
            <a:xfrm>
              <a:off x="467093" y="2381250"/>
              <a:ext cx="1342289" cy="1343025"/>
              <a:chOff x="2324100" y="3514725"/>
              <a:chExt cx="1342289" cy="1343025"/>
            </a:xfrm>
          </p:grpSpPr>
          <p:sp>
            <p:nvSpPr>
              <p:cNvPr id="20" name="Donut 19"/>
              <p:cNvSpPr/>
              <p:nvPr/>
            </p:nvSpPr>
            <p:spPr>
              <a:xfrm>
                <a:off x="2324100" y="3514725"/>
                <a:ext cx="1342289" cy="1343025"/>
              </a:xfrm>
              <a:prstGeom prst="donut">
                <a:avLst>
                  <a:gd name="adj" fmla="val 4909"/>
                </a:avLst>
              </a:prstGeom>
              <a:solidFill>
                <a:srgbClr val="F36F2F"/>
              </a:solidFill>
              <a:ln>
                <a:solidFill>
                  <a:srgbClr val="F36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21" name="Donut 20"/>
              <p:cNvSpPr/>
              <p:nvPr/>
            </p:nvSpPr>
            <p:spPr>
              <a:xfrm>
                <a:off x="2353536" y="3544529"/>
                <a:ext cx="1283417" cy="1283417"/>
              </a:xfrm>
              <a:prstGeom prst="donut">
                <a:avLst>
                  <a:gd name="adj" fmla="val 4909"/>
                </a:avLst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22" name="Donut 21"/>
              <p:cNvSpPr/>
              <p:nvPr/>
            </p:nvSpPr>
            <p:spPr>
              <a:xfrm>
                <a:off x="2382972" y="3573965"/>
                <a:ext cx="1224544" cy="1224544"/>
              </a:xfrm>
              <a:prstGeom prst="donut">
                <a:avLst>
                  <a:gd name="adj" fmla="val 4909"/>
                </a:avLst>
              </a:prstGeom>
              <a:solidFill>
                <a:srgbClr val="F7A075"/>
              </a:solidFill>
              <a:ln>
                <a:solidFill>
                  <a:srgbClr val="F7A0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23" name="Donut 22"/>
              <p:cNvSpPr/>
              <p:nvPr/>
            </p:nvSpPr>
            <p:spPr>
              <a:xfrm>
                <a:off x="2428316" y="3619309"/>
                <a:ext cx="1133856" cy="1133856"/>
              </a:xfrm>
              <a:prstGeom prst="donut">
                <a:avLst>
                  <a:gd name="adj" fmla="val 4909"/>
                </a:avLst>
              </a:prstGeom>
              <a:solidFill>
                <a:srgbClr val="FAC1A4"/>
              </a:solidFill>
              <a:ln>
                <a:solidFill>
                  <a:srgbClr val="FAC1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</p:grpSp>
        <p:sp>
          <p:nvSpPr>
            <p:cNvPr id="19" name="Oval 18"/>
            <p:cNvSpPr/>
            <p:nvPr/>
          </p:nvSpPr>
          <p:spPr>
            <a:xfrm>
              <a:off x="617029" y="2531554"/>
              <a:ext cx="1042416" cy="10424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47"/>
              <a:endParaRPr lang="en-US" sz="1400" dirty="0">
                <a:solidFill>
                  <a:prstClr val="white"/>
                </a:solidFill>
                <a:latin typeface="Times New Roman"/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22894-694C-9B41-B6AC-804B17591A07}" type="datetime1">
              <a:rPr lang="es-AR" smtClean="0">
                <a:solidFill>
                  <a:prstClr val="black">
                    <a:tint val="75000"/>
                  </a:prstClr>
                </a:solidFill>
                <a:latin typeface="Times New Roman"/>
              </a:rPr>
              <a:t>11/8/23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Times New Roman"/>
              </a:rPr>
              <a:t>BIZUIT Agile Business Suite – TYCON S.A. © 2005 </a:t>
            </a:r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53688" y="420471"/>
            <a:ext cx="7427119" cy="459424"/>
          </a:xfrm>
        </p:spPr>
        <p:txBody>
          <a:bodyPr>
            <a:noAutofit/>
          </a:bodyPr>
          <a:lstStyle>
            <a:lvl1pPr algn="ctr">
              <a:defRPr sz="270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818094" y="925116"/>
            <a:ext cx="5486333" cy="459424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1269400" y="2015999"/>
            <a:ext cx="2104544" cy="2119807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5057776" y="2255357"/>
            <a:ext cx="2730104" cy="48573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27" name="Text Placeholder 16"/>
          <p:cNvSpPr>
            <a:spLocks noGrp="1"/>
          </p:cNvSpPr>
          <p:nvPr>
            <p:ph type="body" sz="quarter" idx="21" hasCustomPrompt="1"/>
          </p:nvPr>
        </p:nvSpPr>
        <p:spPr>
          <a:xfrm>
            <a:off x="5057776" y="2016007"/>
            <a:ext cx="2730104" cy="239315"/>
          </a:xfrm>
        </p:spPr>
        <p:txBody>
          <a:bodyPr/>
          <a:lstStyle>
            <a:lvl1pPr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37" name="Text Placeholder 74"/>
          <p:cNvSpPr>
            <a:spLocks noGrp="1"/>
          </p:cNvSpPr>
          <p:nvPr>
            <p:ph type="body" sz="quarter" idx="41" hasCustomPrompt="1"/>
          </p:nvPr>
        </p:nvSpPr>
        <p:spPr>
          <a:xfrm>
            <a:off x="5149851" y="2800291"/>
            <a:ext cx="665560" cy="161856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38" name="Text Placeholder 74"/>
          <p:cNvSpPr>
            <a:spLocks noGrp="1"/>
          </p:cNvSpPr>
          <p:nvPr>
            <p:ph type="body" sz="quarter" idx="42" hasCustomPrompt="1"/>
          </p:nvPr>
        </p:nvSpPr>
        <p:spPr>
          <a:xfrm>
            <a:off x="5154198" y="3025472"/>
            <a:ext cx="665560" cy="161856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39" name="Text Placeholder 74"/>
          <p:cNvSpPr>
            <a:spLocks noGrp="1"/>
          </p:cNvSpPr>
          <p:nvPr>
            <p:ph type="body" sz="quarter" idx="43" hasCustomPrompt="1"/>
          </p:nvPr>
        </p:nvSpPr>
        <p:spPr>
          <a:xfrm>
            <a:off x="5154198" y="3241100"/>
            <a:ext cx="665560" cy="161856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40" name="Text Placeholder 74"/>
          <p:cNvSpPr>
            <a:spLocks noGrp="1"/>
          </p:cNvSpPr>
          <p:nvPr>
            <p:ph type="body" sz="quarter" idx="44" hasCustomPrompt="1"/>
          </p:nvPr>
        </p:nvSpPr>
        <p:spPr>
          <a:xfrm>
            <a:off x="5154198" y="3468706"/>
            <a:ext cx="665560" cy="161856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pPr lvl="0"/>
            <a:r>
              <a:rPr lang="en-US"/>
              <a:t>There text</a:t>
            </a:r>
          </a:p>
        </p:txBody>
      </p:sp>
    </p:spTree>
    <p:extLst>
      <p:ext uri="{BB962C8B-B14F-4D97-AF65-F5344CB8AC3E}">
        <p14:creationId xmlns:p14="http://schemas.microsoft.com/office/powerpoint/2010/main" val="6616319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7050E-E144-C64E-BC8B-71A3C32EB8BB}" type="datetime1">
              <a:rPr lang="es-AR" smtClean="0">
                <a:solidFill>
                  <a:prstClr val="black">
                    <a:tint val="75000"/>
                  </a:prstClr>
                </a:solidFill>
                <a:latin typeface="Times New Roman"/>
              </a:rPr>
              <a:t>11/8/23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Times New Roman"/>
              </a:rPr>
              <a:t>BIZUIT Agile Business Suite – TYCON S.A. © 2005 </a:t>
            </a:r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53688" y="420471"/>
            <a:ext cx="7427119" cy="459424"/>
          </a:xfrm>
        </p:spPr>
        <p:txBody>
          <a:bodyPr>
            <a:noAutofit/>
          </a:bodyPr>
          <a:lstStyle>
            <a:lvl1pPr algn="ctr">
              <a:defRPr sz="270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8" name="Freeform 7"/>
          <p:cNvSpPr/>
          <p:nvPr userDrawn="1"/>
        </p:nvSpPr>
        <p:spPr>
          <a:xfrm>
            <a:off x="828676" y="1557338"/>
            <a:ext cx="8301038" cy="3093244"/>
          </a:xfrm>
          <a:custGeom>
            <a:avLst/>
            <a:gdLst>
              <a:gd name="connsiteX0" fmla="*/ 0 w 11068050"/>
              <a:gd name="connsiteY0" fmla="*/ 1476375 h 4124325"/>
              <a:gd name="connsiteX1" fmla="*/ 2019300 w 11068050"/>
              <a:gd name="connsiteY1" fmla="*/ 0 h 4124325"/>
              <a:gd name="connsiteX2" fmla="*/ 2819400 w 11068050"/>
              <a:gd name="connsiteY2" fmla="*/ 800100 h 4124325"/>
              <a:gd name="connsiteX3" fmla="*/ 1276350 w 11068050"/>
              <a:gd name="connsiteY3" fmla="*/ 2343150 h 4124325"/>
              <a:gd name="connsiteX4" fmla="*/ 3057525 w 11068050"/>
              <a:gd name="connsiteY4" fmla="*/ 4124325 h 4124325"/>
              <a:gd name="connsiteX5" fmla="*/ 4953000 w 11068050"/>
              <a:gd name="connsiteY5" fmla="*/ 4124325 h 4124325"/>
              <a:gd name="connsiteX6" fmla="*/ 3933825 w 11068050"/>
              <a:gd name="connsiteY6" fmla="*/ 2447925 h 4124325"/>
              <a:gd name="connsiteX7" fmla="*/ 5638800 w 11068050"/>
              <a:gd name="connsiteY7" fmla="*/ 1066800 h 4124325"/>
              <a:gd name="connsiteX8" fmla="*/ 8677275 w 11068050"/>
              <a:gd name="connsiteY8" fmla="*/ 4105275 h 4124325"/>
              <a:gd name="connsiteX9" fmla="*/ 11068050 w 11068050"/>
              <a:gd name="connsiteY9" fmla="*/ 1714500 h 4124325"/>
              <a:gd name="connsiteX10" fmla="*/ 11058525 w 11068050"/>
              <a:gd name="connsiteY10" fmla="*/ 1714500 h 412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68050" h="4124325">
                <a:moveTo>
                  <a:pt x="0" y="1476375"/>
                </a:moveTo>
                <a:lnTo>
                  <a:pt x="2019300" y="0"/>
                </a:lnTo>
                <a:lnTo>
                  <a:pt x="2819400" y="800100"/>
                </a:lnTo>
                <a:lnTo>
                  <a:pt x="1276350" y="2343150"/>
                </a:lnTo>
                <a:lnTo>
                  <a:pt x="3057525" y="4124325"/>
                </a:lnTo>
                <a:lnTo>
                  <a:pt x="4953000" y="4124325"/>
                </a:lnTo>
                <a:lnTo>
                  <a:pt x="3933825" y="2447925"/>
                </a:lnTo>
                <a:lnTo>
                  <a:pt x="5638800" y="1066800"/>
                </a:lnTo>
                <a:lnTo>
                  <a:pt x="8677275" y="4105275"/>
                </a:lnTo>
                <a:lnTo>
                  <a:pt x="11068050" y="1714500"/>
                </a:lnTo>
                <a:lnTo>
                  <a:pt x="11058525" y="1714500"/>
                </a:lnTo>
              </a:path>
            </a:pathLst>
          </a:custGeom>
          <a:noFill/>
          <a:ln>
            <a:solidFill>
              <a:srgbClr val="F3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9" rIns="68567" bIns="34289" rtlCol="0" anchor="ctr"/>
          <a:lstStyle/>
          <a:p>
            <a:pPr algn="ctr" defTabSz="685647"/>
            <a:endParaRPr lang="en-US" sz="1400" dirty="0">
              <a:solidFill>
                <a:prstClr val="white"/>
              </a:solidFill>
              <a:latin typeface="Times New Roman"/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350329" y="1785947"/>
            <a:ext cx="1006717" cy="1007269"/>
            <a:chOff x="467093" y="2381250"/>
            <a:chExt cx="1342289" cy="1343025"/>
          </a:xfrm>
        </p:grpSpPr>
        <p:grpSp>
          <p:nvGrpSpPr>
            <p:cNvPr id="10" name="Group 9"/>
            <p:cNvGrpSpPr/>
            <p:nvPr/>
          </p:nvGrpSpPr>
          <p:grpSpPr>
            <a:xfrm>
              <a:off x="467093" y="2381250"/>
              <a:ext cx="1342289" cy="1343025"/>
              <a:chOff x="2324100" y="3514725"/>
              <a:chExt cx="1342289" cy="1343025"/>
            </a:xfrm>
          </p:grpSpPr>
          <p:sp>
            <p:nvSpPr>
              <p:cNvPr id="12" name="Donut 11"/>
              <p:cNvSpPr/>
              <p:nvPr/>
            </p:nvSpPr>
            <p:spPr>
              <a:xfrm>
                <a:off x="2324100" y="3514725"/>
                <a:ext cx="1342289" cy="1343025"/>
              </a:xfrm>
              <a:prstGeom prst="donut">
                <a:avLst>
                  <a:gd name="adj" fmla="val 4909"/>
                </a:avLst>
              </a:prstGeom>
              <a:solidFill>
                <a:srgbClr val="F36F2F"/>
              </a:solidFill>
              <a:ln>
                <a:solidFill>
                  <a:srgbClr val="F36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13" name="Donut 12"/>
              <p:cNvSpPr/>
              <p:nvPr/>
            </p:nvSpPr>
            <p:spPr>
              <a:xfrm>
                <a:off x="2353536" y="3544529"/>
                <a:ext cx="1283417" cy="1283417"/>
              </a:xfrm>
              <a:prstGeom prst="donut">
                <a:avLst>
                  <a:gd name="adj" fmla="val 4909"/>
                </a:avLst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14" name="Donut 13"/>
              <p:cNvSpPr/>
              <p:nvPr/>
            </p:nvSpPr>
            <p:spPr>
              <a:xfrm>
                <a:off x="2382972" y="3573965"/>
                <a:ext cx="1224544" cy="1224544"/>
              </a:xfrm>
              <a:prstGeom prst="donut">
                <a:avLst>
                  <a:gd name="adj" fmla="val 4909"/>
                </a:avLst>
              </a:prstGeom>
              <a:solidFill>
                <a:srgbClr val="F7A075"/>
              </a:solidFill>
              <a:ln>
                <a:solidFill>
                  <a:srgbClr val="F7A0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15" name="Donut 14"/>
              <p:cNvSpPr/>
              <p:nvPr/>
            </p:nvSpPr>
            <p:spPr>
              <a:xfrm>
                <a:off x="2428316" y="3619309"/>
                <a:ext cx="1133856" cy="1133856"/>
              </a:xfrm>
              <a:prstGeom prst="donut">
                <a:avLst>
                  <a:gd name="adj" fmla="val 4909"/>
                </a:avLst>
              </a:prstGeom>
              <a:solidFill>
                <a:srgbClr val="FAC1A4"/>
              </a:solidFill>
              <a:ln>
                <a:solidFill>
                  <a:srgbClr val="FAC1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</p:grpSp>
        <p:sp>
          <p:nvSpPr>
            <p:cNvPr id="11" name="Oval 10"/>
            <p:cNvSpPr/>
            <p:nvPr/>
          </p:nvSpPr>
          <p:spPr>
            <a:xfrm>
              <a:off x="617029" y="2531554"/>
              <a:ext cx="1042416" cy="10424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47"/>
              <a:endParaRPr lang="en-US" sz="1400" dirty="0">
                <a:solidFill>
                  <a:prstClr val="white"/>
                </a:solidFill>
                <a:latin typeface="Times New Roman"/>
              </a:endParaRPr>
            </a:p>
          </p:txBody>
        </p:sp>
      </p:grpSp>
      <p:grpSp>
        <p:nvGrpSpPr>
          <p:cNvPr id="16" name="Group 15"/>
          <p:cNvGrpSpPr/>
          <p:nvPr userDrawn="1"/>
        </p:nvGrpSpPr>
        <p:grpSpPr>
          <a:xfrm>
            <a:off x="1289027" y="3150726"/>
            <a:ext cx="1006717" cy="1007269"/>
            <a:chOff x="467093" y="2381250"/>
            <a:chExt cx="1342289" cy="1343025"/>
          </a:xfrm>
        </p:grpSpPr>
        <p:grpSp>
          <p:nvGrpSpPr>
            <p:cNvPr id="17" name="Group 16"/>
            <p:cNvGrpSpPr/>
            <p:nvPr/>
          </p:nvGrpSpPr>
          <p:grpSpPr>
            <a:xfrm>
              <a:off x="467093" y="2381250"/>
              <a:ext cx="1342289" cy="1343025"/>
              <a:chOff x="2324100" y="3514725"/>
              <a:chExt cx="1342289" cy="1343025"/>
            </a:xfrm>
          </p:grpSpPr>
          <p:sp>
            <p:nvSpPr>
              <p:cNvPr id="19" name="Donut 18"/>
              <p:cNvSpPr/>
              <p:nvPr/>
            </p:nvSpPr>
            <p:spPr>
              <a:xfrm>
                <a:off x="2324100" y="3514725"/>
                <a:ext cx="1342289" cy="1343025"/>
              </a:xfrm>
              <a:prstGeom prst="donut">
                <a:avLst>
                  <a:gd name="adj" fmla="val 4909"/>
                </a:avLst>
              </a:prstGeom>
              <a:solidFill>
                <a:srgbClr val="F36F2F"/>
              </a:solidFill>
              <a:ln>
                <a:solidFill>
                  <a:srgbClr val="F36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20" name="Donut 19"/>
              <p:cNvSpPr/>
              <p:nvPr/>
            </p:nvSpPr>
            <p:spPr>
              <a:xfrm>
                <a:off x="2353536" y="3544529"/>
                <a:ext cx="1283417" cy="1283417"/>
              </a:xfrm>
              <a:prstGeom prst="donut">
                <a:avLst>
                  <a:gd name="adj" fmla="val 4909"/>
                </a:avLst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21" name="Donut 20"/>
              <p:cNvSpPr/>
              <p:nvPr/>
            </p:nvSpPr>
            <p:spPr>
              <a:xfrm>
                <a:off x="2382972" y="3573965"/>
                <a:ext cx="1224544" cy="1224544"/>
              </a:xfrm>
              <a:prstGeom prst="donut">
                <a:avLst>
                  <a:gd name="adj" fmla="val 4909"/>
                </a:avLst>
              </a:prstGeom>
              <a:solidFill>
                <a:srgbClr val="F7A075"/>
              </a:solidFill>
              <a:ln>
                <a:solidFill>
                  <a:srgbClr val="F7A0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22" name="Donut 21"/>
              <p:cNvSpPr/>
              <p:nvPr/>
            </p:nvSpPr>
            <p:spPr>
              <a:xfrm>
                <a:off x="2428316" y="3619309"/>
                <a:ext cx="1133856" cy="1133856"/>
              </a:xfrm>
              <a:prstGeom prst="donut">
                <a:avLst>
                  <a:gd name="adj" fmla="val 4909"/>
                </a:avLst>
              </a:prstGeom>
              <a:solidFill>
                <a:srgbClr val="FAC1A4"/>
              </a:solidFill>
              <a:ln>
                <a:solidFill>
                  <a:srgbClr val="FAC1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</p:grpSp>
        <p:sp>
          <p:nvSpPr>
            <p:cNvPr id="18" name="Oval 17"/>
            <p:cNvSpPr/>
            <p:nvPr/>
          </p:nvSpPr>
          <p:spPr>
            <a:xfrm>
              <a:off x="617029" y="2531554"/>
              <a:ext cx="1042416" cy="10424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47"/>
              <a:endParaRPr lang="en-US" sz="1400" dirty="0">
                <a:solidFill>
                  <a:prstClr val="white"/>
                </a:solidFill>
                <a:latin typeface="Times New Roman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4561260" y="1898675"/>
            <a:ext cx="1006717" cy="1007269"/>
            <a:chOff x="467093" y="2381250"/>
            <a:chExt cx="1342289" cy="1343025"/>
          </a:xfrm>
        </p:grpSpPr>
        <p:grpSp>
          <p:nvGrpSpPr>
            <p:cNvPr id="24" name="Group 23"/>
            <p:cNvGrpSpPr/>
            <p:nvPr/>
          </p:nvGrpSpPr>
          <p:grpSpPr>
            <a:xfrm>
              <a:off x="467093" y="2381250"/>
              <a:ext cx="1342289" cy="1343025"/>
              <a:chOff x="2324100" y="3514725"/>
              <a:chExt cx="1342289" cy="1343025"/>
            </a:xfrm>
          </p:grpSpPr>
          <p:sp>
            <p:nvSpPr>
              <p:cNvPr id="26" name="Donut 25"/>
              <p:cNvSpPr/>
              <p:nvPr/>
            </p:nvSpPr>
            <p:spPr>
              <a:xfrm>
                <a:off x="2324100" y="3514725"/>
                <a:ext cx="1342289" cy="1343025"/>
              </a:xfrm>
              <a:prstGeom prst="donut">
                <a:avLst>
                  <a:gd name="adj" fmla="val 4909"/>
                </a:avLst>
              </a:prstGeom>
              <a:solidFill>
                <a:srgbClr val="F36F2F"/>
              </a:solidFill>
              <a:ln>
                <a:solidFill>
                  <a:srgbClr val="F36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27" name="Donut 26"/>
              <p:cNvSpPr/>
              <p:nvPr/>
            </p:nvSpPr>
            <p:spPr>
              <a:xfrm>
                <a:off x="2353536" y="3544529"/>
                <a:ext cx="1283417" cy="1283417"/>
              </a:xfrm>
              <a:prstGeom prst="donut">
                <a:avLst>
                  <a:gd name="adj" fmla="val 4909"/>
                </a:avLst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28" name="Donut 27"/>
              <p:cNvSpPr/>
              <p:nvPr/>
            </p:nvSpPr>
            <p:spPr>
              <a:xfrm>
                <a:off x="2382972" y="3573965"/>
                <a:ext cx="1224544" cy="1224544"/>
              </a:xfrm>
              <a:prstGeom prst="donut">
                <a:avLst>
                  <a:gd name="adj" fmla="val 4909"/>
                </a:avLst>
              </a:prstGeom>
              <a:solidFill>
                <a:srgbClr val="F7A075"/>
              </a:solidFill>
              <a:ln>
                <a:solidFill>
                  <a:srgbClr val="F7A0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29" name="Donut 28"/>
              <p:cNvSpPr/>
              <p:nvPr/>
            </p:nvSpPr>
            <p:spPr>
              <a:xfrm>
                <a:off x="2428316" y="3619309"/>
                <a:ext cx="1133856" cy="1133856"/>
              </a:xfrm>
              <a:prstGeom prst="donut">
                <a:avLst>
                  <a:gd name="adj" fmla="val 4909"/>
                </a:avLst>
              </a:prstGeom>
              <a:solidFill>
                <a:srgbClr val="FAC1A4"/>
              </a:solidFill>
              <a:ln>
                <a:solidFill>
                  <a:srgbClr val="FAC1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</p:grpSp>
        <p:sp>
          <p:nvSpPr>
            <p:cNvPr id="25" name="Oval 24"/>
            <p:cNvSpPr/>
            <p:nvPr/>
          </p:nvSpPr>
          <p:spPr>
            <a:xfrm>
              <a:off x="617029" y="2531554"/>
              <a:ext cx="1042416" cy="10424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47"/>
              <a:endParaRPr lang="en-US" sz="1400" dirty="0">
                <a:solidFill>
                  <a:prstClr val="white"/>
                </a:solidFill>
                <a:latin typeface="Times New Roman"/>
              </a:endParaRPr>
            </a:p>
          </p:txBody>
        </p:sp>
      </p:grpSp>
      <p:grpSp>
        <p:nvGrpSpPr>
          <p:cNvPr id="30" name="Group 29"/>
          <p:cNvGrpSpPr/>
          <p:nvPr userDrawn="1"/>
        </p:nvGrpSpPr>
        <p:grpSpPr>
          <a:xfrm>
            <a:off x="6801068" y="3632007"/>
            <a:ext cx="1006717" cy="1007269"/>
            <a:chOff x="467093" y="2381250"/>
            <a:chExt cx="1342289" cy="1343025"/>
          </a:xfrm>
        </p:grpSpPr>
        <p:grpSp>
          <p:nvGrpSpPr>
            <p:cNvPr id="31" name="Group 30"/>
            <p:cNvGrpSpPr/>
            <p:nvPr/>
          </p:nvGrpSpPr>
          <p:grpSpPr>
            <a:xfrm>
              <a:off x="467093" y="2381250"/>
              <a:ext cx="1342289" cy="1343025"/>
              <a:chOff x="2324100" y="3514725"/>
              <a:chExt cx="1342289" cy="1343025"/>
            </a:xfrm>
          </p:grpSpPr>
          <p:sp>
            <p:nvSpPr>
              <p:cNvPr id="33" name="Donut 32"/>
              <p:cNvSpPr/>
              <p:nvPr/>
            </p:nvSpPr>
            <p:spPr>
              <a:xfrm>
                <a:off x="2324100" y="3514725"/>
                <a:ext cx="1342289" cy="1343025"/>
              </a:xfrm>
              <a:prstGeom prst="donut">
                <a:avLst>
                  <a:gd name="adj" fmla="val 4909"/>
                </a:avLst>
              </a:prstGeom>
              <a:solidFill>
                <a:srgbClr val="F36F2F"/>
              </a:solidFill>
              <a:ln>
                <a:solidFill>
                  <a:srgbClr val="F36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34" name="Donut 33"/>
              <p:cNvSpPr/>
              <p:nvPr/>
            </p:nvSpPr>
            <p:spPr>
              <a:xfrm>
                <a:off x="2353536" y="3544529"/>
                <a:ext cx="1283417" cy="1283417"/>
              </a:xfrm>
              <a:prstGeom prst="donut">
                <a:avLst>
                  <a:gd name="adj" fmla="val 4909"/>
                </a:avLst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35" name="Donut 34"/>
              <p:cNvSpPr/>
              <p:nvPr/>
            </p:nvSpPr>
            <p:spPr>
              <a:xfrm>
                <a:off x="2382972" y="3573965"/>
                <a:ext cx="1224544" cy="1224544"/>
              </a:xfrm>
              <a:prstGeom prst="donut">
                <a:avLst>
                  <a:gd name="adj" fmla="val 4909"/>
                </a:avLst>
              </a:prstGeom>
              <a:solidFill>
                <a:srgbClr val="F7A075"/>
              </a:solidFill>
              <a:ln>
                <a:solidFill>
                  <a:srgbClr val="F7A0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36" name="Donut 35"/>
              <p:cNvSpPr/>
              <p:nvPr/>
            </p:nvSpPr>
            <p:spPr>
              <a:xfrm>
                <a:off x="2428316" y="3619309"/>
                <a:ext cx="1133856" cy="1133856"/>
              </a:xfrm>
              <a:prstGeom prst="donut">
                <a:avLst>
                  <a:gd name="adj" fmla="val 4909"/>
                </a:avLst>
              </a:prstGeom>
              <a:solidFill>
                <a:srgbClr val="FAC1A4"/>
              </a:solidFill>
              <a:ln>
                <a:solidFill>
                  <a:srgbClr val="FAC1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</p:grpSp>
        <p:sp>
          <p:nvSpPr>
            <p:cNvPr id="32" name="Oval 31"/>
            <p:cNvSpPr/>
            <p:nvPr/>
          </p:nvSpPr>
          <p:spPr>
            <a:xfrm>
              <a:off x="617029" y="2531554"/>
              <a:ext cx="1042416" cy="10424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47"/>
              <a:endParaRPr lang="en-US" sz="1400" dirty="0">
                <a:solidFill>
                  <a:prstClr val="white"/>
                </a:solidFill>
                <a:latin typeface="Times New Roman"/>
              </a:endParaRPr>
            </a:p>
          </p:txBody>
        </p:sp>
      </p:grpSp>
      <p:grpSp>
        <p:nvGrpSpPr>
          <p:cNvPr id="37" name="Group 36"/>
          <p:cNvGrpSpPr/>
          <p:nvPr userDrawn="1"/>
        </p:nvGrpSpPr>
        <p:grpSpPr>
          <a:xfrm>
            <a:off x="8151655" y="2221896"/>
            <a:ext cx="1006717" cy="1007269"/>
            <a:chOff x="467093" y="2381250"/>
            <a:chExt cx="1342289" cy="1343025"/>
          </a:xfrm>
        </p:grpSpPr>
        <p:grpSp>
          <p:nvGrpSpPr>
            <p:cNvPr id="38" name="Group 37"/>
            <p:cNvGrpSpPr/>
            <p:nvPr/>
          </p:nvGrpSpPr>
          <p:grpSpPr>
            <a:xfrm>
              <a:off x="467093" y="2381250"/>
              <a:ext cx="1342289" cy="1343025"/>
              <a:chOff x="2324100" y="3514725"/>
              <a:chExt cx="1342289" cy="1343025"/>
            </a:xfrm>
          </p:grpSpPr>
          <p:sp>
            <p:nvSpPr>
              <p:cNvPr id="40" name="Donut 39"/>
              <p:cNvSpPr/>
              <p:nvPr/>
            </p:nvSpPr>
            <p:spPr>
              <a:xfrm>
                <a:off x="2324100" y="3514725"/>
                <a:ext cx="1342289" cy="1343025"/>
              </a:xfrm>
              <a:prstGeom prst="donut">
                <a:avLst>
                  <a:gd name="adj" fmla="val 4909"/>
                </a:avLst>
              </a:prstGeom>
              <a:solidFill>
                <a:srgbClr val="F36F2F"/>
              </a:solidFill>
              <a:ln>
                <a:solidFill>
                  <a:srgbClr val="F36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41" name="Donut 40"/>
              <p:cNvSpPr/>
              <p:nvPr/>
            </p:nvSpPr>
            <p:spPr>
              <a:xfrm>
                <a:off x="2353536" y="3544529"/>
                <a:ext cx="1283417" cy="1283417"/>
              </a:xfrm>
              <a:prstGeom prst="donut">
                <a:avLst>
                  <a:gd name="adj" fmla="val 4909"/>
                </a:avLst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42" name="Donut 41"/>
              <p:cNvSpPr/>
              <p:nvPr/>
            </p:nvSpPr>
            <p:spPr>
              <a:xfrm>
                <a:off x="2382972" y="3573965"/>
                <a:ext cx="1224544" cy="1224544"/>
              </a:xfrm>
              <a:prstGeom prst="donut">
                <a:avLst>
                  <a:gd name="adj" fmla="val 4909"/>
                </a:avLst>
              </a:prstGeom>
              <a:solidFill>
                <a:srgbClr val="F7A075"/>
              </a:solidFill>
              <a:ln>
                <a:solidFill>
                  <a:srgbClr val="F7A0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43" name="Donut 42"/>
              <p:cNvSpPr/>
              <p:nvPr/>
            </p:nvSpPr>
            <p:spPr>
              <a:xfrm>
                <a:off x="2428316" y="3619309"/>
                <a:ext cx="1133856" cy="1133856"/>
              </a:xfrm>
              <a:prstGeom prst="donut">
                <a:avLst>
                  <a:gd name="adj" fmla="val 4909"/>
                </a:avLst>
              </a:prstGeom>
              <a:solidFill>
                <a:srgbClr val="FAC1A4"/>
              </a:solidFill>
              <a:ln>
                <a:solidFill>
                  <a:srgbClr val="FAC1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</p:grpSp>
        <p:sp>
          <p:nvSpPr>
            <p:cNvPr id="39" name="Oval 38"/>
            <p:cNvSpPr/>
            <p:nvPr/>
          </p:nvSpPr>
          <p:spPr>
            <a:xfrm>
              <a:off x="617029" y="2531554"/>
              <a:ext cx="1042416" cy="10424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47"/>
              <a:endParaRPr lang="en-US" sz="1400" dirty="0">
                <a:solidFill>
                  <a:prstClr val="white"/>
                </a:solidFill>
                <a:latin typeface="Times New Roman"/>
              </a:endParaRPr>
            </a:p>
          </p:txBody>
        </p:sp>
      </p:grpSp>
      <p:grpSp>
        <p:nvGrpSpPr>
          <p:cNvPr id="44" name="Group 43"/>
          <p:cNvGrpSpPr/>
          <p:nvPr userDrawn="1"/>
        </p:nvGrpSpPr>
        <p:grpSpPr>
          <a:xfrm>
            <a:off x="2191610" y="1379540"/>
            <a:ext cx="1006717" cy="1007269"/>
            <a:chOff x="467093" y="2381250"/>
            <a:chExt cx="1342289" cy="1343025"/>
          </a:xfrm>
        </p:grpSpPr>
        <p:grpSp>
          <p:nvGrpSpPr>
            <p:cNvPr id="45" name="Group 44"/>
            <p:cNvGrpSpPr/>
            <p:nvPr/>
          </p:nvGrpSpPr>
          <p:grpSpPr>
            <a:xfrm>
              <a:off x="467093" y="2381250"/>
              <a:ext cx="1342289" cy="1343025"/>
              <a:chOff x="2324100" y="3514725"/>
              <a:chExt cx="1342289" cy="1343025"/>
            </a:xfrm>
          </p:grpSpPr>
          <p:sp>
            <p:nvSpPr>
              <p:cNvPr id="47" name="Donut 46"/>
              <p:cNvSpPr/>
              <p:nvPr/>
            </p:nvSpPr>
            <p:spPr>
              <a:xfrm>
                <a:off x="2324100" y="3514725"/>
                <a:ext cx="1342289" cy="1343025"/>
              </a:xfrm>
              <a:prstGeom prst="donut">
                <a:avLst>
                  <a:gd name="adj" fmla="val 4909"/>
                </a:avLst>
              </a:prstGeom>
              <a:solidFill>
                <a:srgbClr val="F36F2F"/>
              </a:solidFill>
              <a:ln>
                <a:solidFill>
                  <a:srgbClr val="F36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48" name="Donut 47"/>
              <p:cNvSpPr/>
              <p:nvPr/>
            </p:nvSpPr>
            <p:spPr>
              <a:xfrm>
                <a:off x="2353536" y="3544529"/>
                <a:ext cx="1283417" cy="1283417"/>
              </a:xfrm>
              <a:prstGeom prst="donut">
                <a:avLst>
                  <a:gd name="adj" fmla="val 4909"/>
                </a:avLst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49" name="Donut 48"/>
              <p:cNvSpPr/>
              <p:nvPr/>
            </p:nvSpPr>
            <p:spPr>
              <a:xfrm>
                <a:off x="2382972" y="3573965"/>
                <a:ext cx="1224544" cy="1224544"/>
              </a:xfrm>
              <a:prstGeom prst="donut">
                <a:avLst>
                  <a:gd name="adj" fmla="val 4909"/>
                </a:avLst>
              </a:prstGeom>
              <a:solidFill>
                <a:srgbClr val="F7A075"/>
              </a:solidFill>
              <a:ln>
                <a:solidFill>
                  <a:srgbClr val="F7A0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50" name="Donut 49"/>
              <p:cNvSpPr/>
              <p:nvPr/>
            </p:nvSpPr>
            <p:spPr>
              <a:xfrm>
                <a:off x="2428316" y="3619309"/>
                <a:ext cx="1133856" cy="1133856"/>
              </a:xfrm>
              <a:prstGeom prst="donut">
                <a:avLst>
                  <a:gd name="adj" fmla="val 4909"/>
                </a:avLst>
              </a:prstGeom>
              <a:solidFill>
                <a:srgbClr val="FAC1A4"/>
              </a:solidFill>
              <a:ln>
                <a:solidFill>
                  <a:srgbClr val="FAC1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</p:grpSp>
        <p:sp>
          <p:nvSpPr>
            <p:cNvPr id="46" name="Oval 45"/>
            <p:cNvSpPr/>
            <p:nvPr/>
          </p:nvSpPr>
          <p:spPr>
            <a:xfrm>
              <a:off x="617029" y="2531554"/>
              <a:ext cx="1042416" cy="10424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47"/>
              <a:endParaRPr lang="en-US" sz="1400" dirty="0">
                <a:solidFill>
                  <a:prstClr val="white"/>
                </a:solidFill>
                <a:latin typeface="Times New Roman"/>
              </a:endParaRPr>
            </a:p>
          </p:txBody>
        </p:sp>
      </p:grpSp>
      <p:sp>
        <p:nvSpPr>
          <p:cNvPr id="52" name="Text Placeholder 51"/>
          <p:cNvSpPr>
            <a:spLocks noGrp="1"/>
          </p:cNvSpPr>
          <p:nvPr>
            <p:ph type="body" sz="quarter" idx="18" hasCustomPrompt="1"/>
          </p:nvPr>
        </p:nvSpPr>
        <p:spPr>
          <a:xfrm>
            <a:off x="2407444" y="2921053"/>
            <a:ext cx="1213304" cy="57938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53" name="Text Placeholder 51"/>
          <p:cNvSpPr>
            <a:spLocks noGrp="1"/>
          </p:cNvSpPr>
          <p:nvPr>
            <p:ph type="body" sz="quarter" idx="19" hasCustomPrompt="1"/>
          </p:nvPr>
        </p:nvSpPr>
        <p:spPr>
          <a:xfrm>
            <a:off x="4157353" y="3271522"/>
            <a:ext cx="1213304" cy="57938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54" name="Text Placeholder 51"/>
          <p:cNvSpPr>
            <a:spLocks noGrp="1"/>
          </p:cNvSpPr>
          <p:nvPr>
            <p:ph type="body" sz="quarter" idx="20" hasCustomPrompt="1"/>
          </p:nvPr>
        </p:nvSpPr>
        <p:spPr>
          <a:xfrm>
            <a:off x="6798358" y="2326651"/>
            <a:ext cx="1213304" cy="57938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55" name="Text Placeholder 51"/>
          <p:cNvSpPr>
            <a:spLocks noGrp="1"/>
          </p:cNvSpPr>
          <p:nvPr>
            <p:ph type="body" sz="quarter" idx="21" hasCustomPrompt="1"/>
          </p:nvPr>
        </p:nvSpPr>
        <p:spPr>
          <a:xfrm>
            <a:off x="3358987" y="1481215"/>
            <a:ext cx="1213304" cy="57938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56" name="Text Placeholder 51"/>
          <p:cNvSpPr>
            <a:spLocks noGrp="1"/>
          </p:cNvSpPr>
          <p:nvPr>
            <p:ph type="body" sz="quarter" idx="22" hasCustomPrompt="1"/>
          </p:nvPr>
        </p:nvSpPr>
        <p:spPr>
          <a:xfrm>
            <a:off x="5370655" y="3997684"/>
            <a:ext cx="1213304" cy="57938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57" name="Text Placeholder 51"/>
          <p:cNvSpPr>
            <a:spLocks noGrp="1"/>
          </p:cNvSpPr>
          <p:nvPr>
            <p:ph type="body" sz="quarter" idx="23" hasCustomPrompt="1"/>
          </p:nvPr>
        </p:nvSpPr>
        <p:spPr>
          <a:xfrm>
            <a:off x="467434" y="1117648"/>
            <a:ext cx="1213304" cy="57938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58" name="Picture Placeholder 5"/>
          <p:cNvSpPr>
            <a:spLocks noGrp="1"/>
          </p:cNvSpPr>
          <p:nvPr>
            <p:ph type="pic" sz="quarter" idx="24"/>
          </p:nvPr>
        </p:nvSpPr>
        <p:spPr>
          <a:xfrm>
            <a:off x="437875" y="1889143"/>
            <a:ext cx="802208" cy="803072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  <p:sp>
        <p:nvSpPr>
          <p:cNvPr id="59" name="Picture Placeholder 5"/>
          <p:cNvSpPr>
            <a:spLocks noGrp="1"/>
          </p:cNvSpPr>
          <p:nvPr>
            <p:ph type="pic" sz="quarter" idx="25"/>
          </p:nvPr>
        </p:nvSpPr>
        <p:spPr>
          <a:xfrm>
            <a:off x="2305738" y="1476235"/>
            <a:ext cx="802208" cy="803072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  <p:sp>
        <p:nvSpPr>
          <p:cNvPr id="60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1401469" y="3256777"/>
            <a:ext cx="802208" cy="803072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  <p:sp>
        <p:nvSpPr>
          <p:cNvPr id="61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4673704" y="2000176"/>
            <a:ext cx="802208" cy="803072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  <p:sp>
        <p:nvSpPr>
          <p:cNvPr id="62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6910120" y="3723466"/>
            <a:ext cx="802208" cy="803072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  <p:sp>
        <p:nvSpPr>
          <p:cNvPr id="63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8260708" y="2328547"/>
            <a:ext cx="802208" cy="803072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  <p:sp>
        <p:nvSpPr>
          <p:cNvPr id="65" name="Text Placeholder 64"/>
          <p:cNvSpPr>
            <a:spLocks noGrp="1"/>
          </p:cNvSpPr>
          <p:nvPr>
            <p:ph type="body" sz="quarter" idx="30" hasCustomPrompt="1"/>
          </p:nvPr>
        </p:nvSpPr>
        <p:spPr>
          <a:xfrm>
            <a:off x="465083" y="907516"/>
            <a:ext cx="1218009" cy="210134"/>
          </a:xfrm>
        </p:spPr>
        <p:txBody>
          <a:bodyPr/>
          <a:lstStyle>
            <a:lvl1pPr algn="ctr">
              <a:defRPr>
                <a:solidFill>
                  <a:srgbClr val="DF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68" name="Text Placeholder 64"/>
          <p:cNvSpPr>
            <a:spLocks noGrp="1"/>
          </p:cNvSpPr>
          <p:nvPr>
            <p:ph type="body" sz="quarter" idx="31" hasCustomPrompt="1"/>
          </p:nvPr>
        </p:nvSpPr>
        <p:spPr>
          <a:xfrm>
            <a:off x="3350993" y="1266100"/>
            <a:ext cx="1218009" cy="210134"/>
          </a:xfrm>
        </p:spPr>
        <p:txBody>
          <a:bodyPr/>
          <a:lstStyle>
            <a:lvl1pPr algn="ctr">
              <a:defRPr>
                <a:solidFill>
                  <a:srgbClr val="DF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69" name="Text Placeholder 64"/>
          <p:cNvSpPr>
            <a:spLocks noGrp="1"/>
          </p:cNvSpPr>
          <p:nvPr>
            <p:ph type="body" sz="quarter" idx="32" hasCustomPrompt="1"/>
          </p:nvPr>
        </p:nvSpPr>
        <p:spPr>
          <a:xfrm>
            <a:off x="2405093" y="2703256"/>
            <a:ext cx="1218009" cy="210134"/>
          </a:xfrm>
        </p:spPr>
        <p:txBody>
          <a:bodyPr/>
          <a:lstStyle>
            <a:lvl1pPr algn="ctr">
              <a:defRPr>
                <a:solidFill>
                  <a:srgbClr val="DF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70" name="Text Placeholder 64"/>
          <p:cNvSpPr>
            <a:spLocks noGrp="1"/>
          </p:cNvSpPr>
          <p:nvPr>
            <p:ph type="body" sz="quarter" idx="33" hasCustomPrompt="1"/>
          </p:nvPr>
        </p:nvSpPr>
        <p:spPr>
          <a:xfrm>
            <a:off x="4155962" y="3065263"/>
            <a:ext cx="1218009" cy="210134"/>
          </a:xfrm>
        </p:spPr>
        <p:txBody>
          <a:bodyPr/>
          <a:lstStyle>
            <a:lvl1pPr algn="ctr">
              <a:defRPr>
                <a:solidFill>
                  <a:srgbClr val="DF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71" name="Text Placeholder 64"/>
          <p:cNvSpPr>
            <a:spLocks noGrp="1"/>
          </p:cNvSpPr>
          <p:nvPr>
            <p:ph type="body" sz="quarter" idx="34" hasCustomPrompt="1"/>
          </p:nvPr>
        </p:nvSpPr>
        <p:spPr>
          <a:xfrm>
            <a:off x="5370767" y="3790084"/>
            <a:ext cx="1218009" cy="210134"/>
          </a:xfrm>
        </p:spPr>
        <p:txBody>
          <a:bodyPr/>
          <a:lstStyle>
            <a:lvl1pPr algn="ctr">
              <a:defRPr>
                <a:solidFill>
                  <a:srgbClr val="DF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72" name="Text Placeholder 64"/>
          <p:cNvSpPr>
            <a:spLocks noGrp="1"/>
          </p:cNvSpPr>
          <p:nvPr>
            <p:ph type="body" sz="quarter" idx="35" hasCustomPrompt="1"/>
          </p:nvPr>
        </p:nvSpPr>
        <p:spPr>
          <a:xfrm>
            <a:off x="6798359" y="2118022"/>
            <a:ext cx="1218009" cy="210134"/>
          </a:xfrm>
        </p:spPr>
        <p:txBody>
          <a:bodyPr/>
          <a:lstStyle>
            <a:lvl1pPr algn="ctr">
              <a:defRPr>
                <a:solidFill>
                  <a:srgbClr val="DF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73" name="Oval 72"/>
          <p:cNvSpPr/>
          <p:nvPr userDrawn="1"/>
        </p:nvSpPr>
        <p:spPr>
          <a:xfrm>
            <a:off x="3017677" y="4518913"/>
            <a:ext cx="229639" cy="240725"/>
          </a:xfrm>
          <a:prstGeom prst="ellipse">
            <a:avLst/>
          </a:prstGeom>
          <a:solidFill>
            <a:schemeClr val="bg1"/>
          </a:solidFill>
          <a:ln>
            <a:solidFill>
              <a:srgbClr val="F483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9" rIns="68567" bIns="34289" rtlCol="0" anchor="ctr"/>
          <a:lstStyle/>
          <a:p>
            <a:pPr algn="ctr" defTabSz="685647"/>
            <a:endParaRPr lang="en-US" sz="1400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74" name="Oval 73"/>
          <p:cNvSpPr/>
          <p:nvPr userDrawn="1"/>
        </p:nvSpPr>
        <p:spPr>
          <a:xfrm>
            <a:off x="4451623" y="4518913"/>
            <a:ext cx="229639" cy="240725"/>
          </a:xfrm>
          <a:prstGeom prst="ellipse">
            <a:avLst/>
          </a:prstGeom>
          <a:solidFill>
            <a:schemeClr val="bg1"/>
          </a:solidFill>
          <a:ln>
            <a:solidFill>
              <a:srgbClr val="F483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9" rIns="68567" bIns="34289" rtlCol="0" anchor="ctr"/>
          <a:lstStyle/>
          <a:p>
            <a:pPr algn="ctr" defTabSz="685647"/>
            <a:endParaRPr lang="en-US" sz="1400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75" name="Oval 74"/>
          <p:cNvSpPr/>
          <p:nvPr userDrawn="1"/>
        </p:nvSpPr>
        <p:spPr>
          <a:xfrm>
            <a:off x="3709232" y="3254402"/>
            <a:ext cx="229639" cy="240725"/>
          </a:xfrm>
          <a:prstGeom prst="ellipse">
            <a:avLst/>
          </a:prstGeom>
          <a:solidFill>
            <a:schemeClr val="bg1"/>
          </a:solidFill>
          <a:ln>
            <a:solidFill>
              <a:srgbClr val="F483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9" rIns="68567" bIns="34289" rtlCol="0" anchor="ctr"/>
          <a:lstStyle/>
          <a:p>
            <a:pPr algn="ctr" defTabSz="685647"/>
            <a:endParaRPr lang="en-US" sz="1400" dirty="0">
              <a:solidFill>
                <a:prstClr val="white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250716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87391-6477-DC41-93EB-6D23E1668CF9}" type="datetime1">
              <a:rPr lang="es-AR" smtClean="0">
                <a:solidFill>
                  <a:prstClr val="black">
                    <a:tint val="75000"/>
                  </a:prstClr>
                </a:solidFill>
                <a:latin typeface="Times New Roman"/>
              </a:rPr>
              <a:t>11/8/23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Times New Roman"/>
              </a:rPr>
              <a:t>BIZUIT Agile Business Suite – TYCON S.A. © 2005 </a:t>
            </a:r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53688" y="420471"/>
            <a:ext cx="7427119" cy="459424"/>
          </a:xfrm>
        </p:spPr>
        <p:txBody>
          <a:bodyPr>
            <a:noAutofit/>
          </a:bodyPr>
          <a:lstStyle>
            <a:lvl1pPr algn="ctr">
              <a:defRPr sz="270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52" name="Text Placeholder 51"/>
          <p:cNvSpPr>
            <a:spLocks noGrp="1"/>
          </p:cNvSpPr>
          <p:nvPr>
            <p:ph type="body" sz="quarter" idx="18" hasCustomPrompt="1"/>
          </p:nvPr>
        </p:nvSpPr>
        <p:spPr>
          <a:xfrm>
            <a:off x="1265674" y="2415973"/>
            <a:ext cx="1213304" cy="57938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53" name="Text Placeholder 51"/>
          <p:cNvSpPr>
            <a:spLocks noGrp="1"/>
          </p:cNvSpPr>
          <p:nvPr>
            <p:ph type="body" sz="quarter" idx="19" hasCustomPrompt="1"/>
          </p:nvPr>
        </p:nvSpPr>
        <p:spPr>
          <a:xfrm>
            <a:off x="3684451" y="3779647"/>
            <a:ext cx="1213304" cy="57938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54" name="Text Placeholder 51"/>
          <p:cNvSpPr>
            <a:spLocks noGrp="1"/>
          </p:cNvSpPr>
          <p:nvPr>
            <p:ph type="body" sz="quarter" idx="20" hasCustomPrompt="1"/>
          </p:nvPr>
        </p:nvSpPr>
        <p:spPr>
          <a:xfrm>
            <a:off x="4827862" y="2198053"/>
            <a:ext cx="1213304" cy="57938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55" name="Text Placeholder 51"/>
          <p:cNvSpPr>
            <a:spLocks noGrp="1"/>
          </p:cNvSpPr>
          <p:nvPr>
            <p:ph type="body" sz="quarter" idx="21" hasCustomPrompt="1"/>
          </p:nvPr>
        </p:nvSpPr>
        <p:spPr>
          <a:xfrm>
            <a:off x="7617991" y="1378057"/>
            <a:ext cx="1213304" cy="57938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56" name="Text Placeholder 51"/>
          <p:cNvSpPr>
            <a:spLocks noGrp="1"/>
          </p:cNvSpPr>
          <p:nvPr>
            <p:ph type="body" sz="quarter" idx="22" hasCustomPrompt="1"/>
          </p:nvPr>
        </p:nvSpPr>
        <p:spPr>
          <a:xfrm>
            <a:off x="5786872" y="3666979"/>
            <a:ext cx="1213304" cy="57938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57" name="Text Placeholder 51"/>
          <p:cNvSpPr>
            <a:spLocks noGrp="1"/>
          </p:cNvSpPr>
          <p:nvPr>
            <p:ph type="body" sz="quarter" idx="23" hasCustomPrompt="1"/>
          </p:nvPr>
        </p:nvSpPr>
        <p:spPr>
          <a:xfrm>
            <a:off x="1681156" y="3346288"/>
            <a:ext cx="1213304" cy="57938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65" name="Text Placeholder 64"/>
          <p:cNvSpPr>
            <a:spLocks noGrp="1"/>
          </p:cNvSpPr>
          <p:nvPr>
            <p:ph type="body" sz="quarter" idx="30" hasCustomPrompt="1"/>
          </p:nvPr>
        </p:nvSpPr>
        <p:spPr>
          <a:xfrm>
            <a:off x="1678802" y="3136153"/>
            <a:ext cx="1218009" cy="210134"/>
          </a:xfrm>
        </p:spPr>
        <p:txBody>
          <a:bodyPr/>
          <a:lstStyle>
            <a:lvl1pPr algn="ctr">
              <a:defRPr>
                <a:solidFill>
                  <a:srgbClr val="DF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68" name="Text Placeholder 64"/>
          <p:cNvSpPr>
            <a:spLocks noGrp="1"/>
          </p:cNvSpPr>
          <p:nvPr>
            <p:ph type="body" sz="quarter" idx="31" hasCustomPrompt="1"/>
          </p:nvPr>
        </p:nvSpPr>
        <p:spPr>
          <a:xfrm>
            <a:off x="7609997" y="1162939"/>
            <a:ext cx="1218009" cy="210134"/>
          </a:xfrm>
        </p:spPr>
        <p:txBody>
          <a:bodyPr/>
          <a:lstStyle>
            <a:lvl1pPr algn="ctr">
              <a:defRPr>
                <a:solidFill>
                  <a:srgbClr val="DF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69" name="Text Placeholder 64"/>
          <p:cNvSpPr>
            <a:spLocks noGrp="1"/>
          </p:cNvSpPr>
          <p:nvPr>
            <p:ph type="body" sz="quarter" idx="32" hasCustomPrompt="1"/>
          </p:nvPr>
        </p:nvSpPr>
        <p:spPr>
          <a:xfrm>
            <a:off x="1263323" y="2198179"/>
            <a:ext cx="1218009" cy="210134"/>
          </a:xfrm>
        </p:spPr>
        <p:txBody>
          <a:bodyPr/>
          <a:lstStyle>
            <a:lvl1pPr algn="ctr">
              <a:defRPr>
                <a:solidFill>
                  <a:srgbClr val="DF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70" name="Text Placeholder 64"/>
          <p:cNvSpPr>
            <a:spLocks noGrp="1"/>
          </p:cNvSpPr>
          <p:nvPr>
            <p:ph type="body" sz="quarter" idx="33" hasCustomPrompt="1"/>
          </p:nvPr>
        </p:nvSpPr>
        <p:spPr>
          <a:xfrm>
            <a:off x="3683063" y="3573388"/>
            <a:ext cx="1218009" cy="210134"/>
          </a:xfrm>
        </p:spPr>
        <p:txBody>
          <a:bodyPr/>
          <a:lstStyle>
            <a:lvl1pPr algn="ctr">
              <a:defRPr>
                <a:solidFill>
                  <a:srgbClr val="DF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71" name="Text Placeholder 64"/>
          <p:cNvSpPr>
            <a:spLocks noGrp="1"/>
          </p:cNvSpPr>
          <p:nvPr>
            <p:ph type="body" sz="quarter" idx="34" hasCustomPrompt="1"/>
          </p:nvPr>
        </p:nvSpPr>
        <p:spPr>
          <a:xfrm>
            <a:off x="5786984" y="3459382"/>
            <a:ext cx="1218009" cy="210134"/>
          </a:xfrm>
        </p:spPr>
        <p:txBody>
          <a:bodyPr/>
          <a:lstStyle>
            <a:lvl1pPr algn="ctr">
              <a:defRPr>
                <a:solidFill>
                  <a:srgbClr val="DF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72" name="Text Placeholder 64"/>
          <p:cNvSpPr>
            <a:spLocks noGrp="1"/>
          </p:cNvSpPr>
          <p:nvPr>
            <p:ph type="body" sz="quarter" idx="35" hasCustomPrompt="1"/>
          </p:nvPr>
        </p:nvSpPr>
        <p:spPr>
          <a:xfrm>
            <a:off x="4827863" y="1989424"/>
            <a:ext cx="1218009" cy="210134"/>
          </a:xfrm>
        </p:spPr>
        <p:txBody>
          <a:bodyPr/>
          <a:lstStyle>
            <a:lvl1pPr algn="ctr">
              <a:defRPr>
                <a:solidFill>
                  <a:srgbClr val="DF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8" name="Freeform 7"/>
          <p:cNvSpPr/>
          <p:nvPr userDrawn="1"/>
        </p:nvSpPr>
        <p:spPr>
          <a:xfrm flipH="1">
            <a:off x="258533" y="1948716"/>
            <a:ext cx="8241264" cy="3093244"/>
          </a:xfrm>
          <a:custGeom>
            <a:avLst/>
            <a:gdLst>
              <a:gd name="connsiteX0" fmla="*/ 0 w 11068050"/>
              <a:gd name="connsiteY0" fmla="*/ 1476375 h 4124325"/>
              <a:gd name="connsiteX1" fmla="*/ 2019300 w 11068050"/>
              <a:gd name="connsiteY1" fmla="*/ 0 h 4124325"/>
              <a:gd name="connsiteX2" fmla="*/ 2819400 w 11068050"/>
              <a:gd name="connsiteY2" fmla="*/ 800100 h 4124325"/>
              <a:gd name="connsiteX3" fmla="*/ 1276350 w 11068050"/>
              <a:gd name="connsiteY3" fmla="*/ 2343150 h 4124325"/>
              <a:gd name="connsiteX4" fmla="*/ 3057525 w 11068050"/>
              <a:gd name="connsiteY4" fmla="*/ 4124325 h 4124325"/>
              <a:gd name="connsiteX5" fmla="*/ 4953000 w 11068050"/>
              <a:gd name="connsiteY5" fmla="*/ 4124325 h 4124325"/>
              <a:gd name="connsiteX6" fmla="*/ 3933825 w 11068050"/>
              <a:gd name="connsiteY6" fmla="*/ 2447925 h 4124325"/>
              <a:gd name="connsiteX7" fmla="*/ 5638800 w 11068050"/>
              <a:gd name="connsiteY7" fmla="*/ 1066800 h 4124325"/>
              <a:gd name="connsiteX8" fmla="*/ 8677275 w 11068050"/>
              <a:gd name="connsiteY8" fmla="*/ 4105275 h 4124325"/>
              <a:gd name="connsiteX9" fmla="*/ 11068050 w 11068050"/>
              <a:gd name="connsiteY9" fmla="*/ 1714500 h 4124325"/>
              <a:gd name="connsiteX10" fmla="*/ 11058525 w 11068050"/>
              <a:gd name="connsiteY10" fmla="*/ 1714500 h 412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68050" h="4124325">
                <a:moveTo>
                  <a:pt x="0" y="1476375"/>
                </a:moveTo>
                <a:lnTo>
                  <a:pt x="2019300" y="0"/>
                </a:lnTo>
                <a:lnTo>
                  <a:pt x="2819400" y="800100"/>
                </a:lnTo>
                <a:lnTo>
                  <a:pt x="1276350" y="2343150"/>
                </a:lnTo>
                <a:lnTo>
                  <a:pt x="3057525" y="4124325"/>
                </a:lnTo>
                <a:lnTo>
                  <a:pt x="4953000" y="4124325"/>
                </a:lnTo>
                <a:lnTo>
                  <a:pt x="3933825" y="2447925"/>
                </a:lnTo>
                <a:lnTo>
                  <a:pt x="5638800" y="1066800"/>
                </a:lnTo>
                <a:lnTo>
                  <a:pt x="8677275" y="4105275"/>
                </a:lnTo>
                <a:lnTo>
                  <a:pt x="11068050" y="1714500"/>
                </a:lnTo>
                <a:lnTo>
                  <a:pt x="11058525" y="1714500"/>
                </a:lnTo>
              </a:path>
            </a:pathLst>
          </a:custGeom>
          <a:noFill/>
          <a:ln>
            <a:solidFill>
              <a:srgbClr val="F3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9" rIns="68567" bIns="34289" rtlCol="0" anchor="ctr"/>
          <a:lstStyle/>
          <a:p>
            <a:pPr algn="ctr" defTabSz="685647"/>
            <a:endParaRPr lang="en-US" sz="1400" dirty="0">
              <a:solidFill>
                <a:prstClr val="white"/>
              </a:solidFill>
              <a:latin typeface="Times New Roman"/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 flipH="1">
            <a:off x="7975240" y="2177321"/>
            <a:ext cx="999468" cy="1007269"/>
            <a:chOff x="467093" y="2381250"/>
            <a:chExt cx="1342289" cy="1343025"/>
          </a:xfrm>
        </p:grpSpPr>
        <p:grpSp>
          <p:nvGrpSpPr>
            <p:cNvPr id="10" name="Group 9"/>
            <p:cNvGrpSpPr/>
            <p:nvPr/>
          </p:nvGrpSpPr>
          <p:grpSpPr>
            <a:xfrm>
              <a:off x="467093" y="2381250"/>
              <a:ext cx="1342289" cy="1343025"/>
              <a:chOff x="2324100" y="3514725"/>
              <a:chExt cx="1342289" cy="1343025"/>
            </a:xfrm>
          </p:grpSpPr>
          <p:sp>
            <p:nvSpPr>
              <p:cNvPr id="12" name="Donut 11"/>
              <p:cNvSpPr/>
              <p:nvPr/>
            </p:nvSpPr>
            <p:spPr>
              <a:xfrm>
                <a:off x="2324100" y="3514725"/>
                <a:ext cx="1342289" cy="1343025"/>
              </a:xfrm>
              <a:prstGeom prst="donut">
                <a:avLst>
                  <a:gd name="adj" fmla="val 4909"/>
                </a:avLst>
              </a:prstGeom>
              <a:solidFill>
                <a:srgbClr val="F36F2F"/>
              </a:solidFill>
              <a:ln>
                <a:solidFill>
                  <a:srgbClr val="F36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13" name="Donut 12"/>
              <p:cNvSpPr/>
              <p:nvPr/>
            </p:nvSpPr>
            <p:spPr>
              <a:xfrm>
                <a:off x="2353536" y="3544529"/>
                <a:ext cx="1283417" cy="1283417"/>
              </a:xfrm>
              <a:prstGeom prst="donut">
                <a:avLst>
                  <a:gd name="adj" fmla="val 4909"/>
                </a:avLst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14" name="Donut 13"/>
              <p:cNvSpPr/>
              <p:nvPr/>
            </p:nvSpPr>
            <p:spPr>
              <a:xfrm>
                <a:off x="2382972" y="3573965"/>
                <a:ext cx="1224544" cy="1224544"/>
              </a:xfrm>
              <a:prstGeom prst="donut">
                <a:avLst>
                  <a:gd name="adj" fmla="val 4909"/>
                </a:avLst>
              </a:prstGeom>
              <a:solidFill>
                <a:srgbClr val="F7A075"/>
              </a:solidFill>
              <a:ln>
                <a:solidFill>
                  <a:srgbClr val="F7A0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15" name="Donut 14"/>
              <p:cNvSpPr/>
              <p:nvPr/>
            </p:nvSpPr>
            <p:spPr>
              <a:xfrm>
                <a:off x="2428316" y="3619309"/>
                <a:ext cx="1133856" cy="1133856"/>
              </a:xfrm>
              <a:prstGeom prst="donut">
                <a:avLst>
                  <a:gd name="adj" fmla="val 4909"/>
                </a:avLst>
              </a:prstGeom>
              <a:solidFill>
                <a:srgbClr val="FAC1A4"/>
              </a:solidFill>
              <a:ln>
                <a:solidFill>
                  <a:srgbClr val="FAC1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</p:grpSp>
        <p:sp>
          <p:nvSpPr>
            <p:cNvPr id="11" name="Oval 10"/>
            <p:cNvSpPr/>
            <p:nvPr/>
          </p:nvSpPr>
          <p:spPr>
            <a:xfrm>
              <a:off x="617029" y="2531554"/>
              <a:ext cx="1042416" cy="10424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47"/>
              <a:endParaRPr lang="en-US" sz="1400" dirty="0">
                <a:solidFill>
                  <a:prstClr val="white"/>
                </a:solidFill>
                <a:latin typeface="Times New Roman"/>
              </a:endParaRPr>
            </a:p>
          </p:txBody>
        </p:sp>
      </p:grpSp>
      <p:grpSp>
        <p:nvGrpSpPr>
          <p:cNvPr id="16" name="Group 15"/>
          <p:cNvGrpSpPr/>
          <p:nvPr userDrawn="1"/>
        </p:nvGrpSpPr>
        <p:grpSpPr>
          <a:xfrm flipH="1">
            <a:off x="7043302" y="3542104"/>
            <a:ext cx="999468" cy="1007269"/>
            <a:chOff x="467093" y="2381250"/>
            <a:chExt cx="1342289" cy="1343025"/>
          </a:xfrm>
        </p:grpSpPr>
        <p:grpSp>
          <p:nvGrpSpPr>
            <p:cNvPr id="17" name="Group 16"/>
            <p:cNvGrpSpPr/>
            <p:nvPr/>
          </p:nvGrpSpPr>
          <p:grpSpPr>
            <a:xfrm>
              <a:off x="467093" y="2381250"/>
              <a:ext cx="1342289" cy="1343025"/>
              <a:chOff x="2324100" y="3514725"/>
              <a:chExt cx="1342289" cy="1343025"/>
            </a:xfrm>
          </p:grpSpPr>
          <p:sp>
            <p:nvSpPr>
              <p:cNvPr id="19" name="Donut 18"/>
              <p:cNvSpPr/>
              <p:nvPr/>
            </p:nvSpPr>
            <p:spPr>
              <a:xfrm>
                <a:off x="2324100" y="3514725"/>
                <a:ext cx="1342289" cy="1343025"/>
              </a:xfrm>
              <a:prstGeom prst="donut">
                <a:avLst>
                  <a:gd name="adj" fmla="val 4909"/>
                </a:avLst>
              </a:prstGeom>
              <a:solidFill>
                <a:srgbClr val="F36F2F"/>
              </a:solidFill>
              <a:ln>
                <a:solidFill>
                  <a:srgbClr val="F36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20" name="Donut 19"/>
              <p:cNvSpPr/>
              <p:nvPr/>
            </p:nvSpPr>
            <p:spPr>
              <a:xfrm>
                <a:off x="2353536" y="3544529"/>
                <a:ext cx="1283417" cy="1283417"/>
              </a:xfrm>
              <a:prstGeom prst="donut">
                <a:avLst>
                  <a:gd name="adj" fmla="val 4909"/>
                </a:avLst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21" name="Donut 20"/>
              <p:cNvSpPr/>
              <p:nvPr/>
            </p:nvSpPr>
            <p:spPr>
              <a:xfrm>
                <a:off x="2382972" y="3573965"/>
                <a:ext cx="1224544" cy="1224544"/>
              </a:xfrm>
              <a:prstGeom prst="donut">
                <a:avLst>
                  <a:gd name="adj" fmla="val 4909"/>
                </a:avLst>
              </a:prstGeom>
              <a:solidFill>
                <a:srgbClr val="F7A075"/>
              </a:solidFill>
              <a:ln>
                <a:solidFill>
                  <a:srgbClr val="F7A0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22" name="Donut 21"/>
              <p:cNvSpPr/>
              <p:nvPr/>
            </p:nvSpPr>
            <p:spPr>
              <a:xfrm>
                <a:off x="2428316" y="3619309"/>
                <a:ext cx="1133856" cy="1133856"/>
              </a:xfrm>
              <a:prstGeom prst="donut">
                <a:avLst>
                  <a:gd name="adj" fmla="val 4909"/>
                </a:avLst>
              </a:prstGeom>
              <a:solidFill>
                <a:srgbClr val="FAC1A4"/>
              </a:solidFill>
              <a:ln>
                <a:solidFill>
                  <a:srgbClr val="FAC1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</p:grpSp>
        <p:sp>
          <p:nvSpPr>
            <p:cNvPr id="18" name="Oval 17"/>
            <p:cNvSpPr/>
            <p:nvPr/>
          </p:nvSpPr>
          <p:spPr>
            <a:xfrm>
              <a:off x="617029" y="2531554"/>
              <a:ext cx="1042416" cy="10424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47"/>
              <a:endParaRPr lang="en-US" sz="1400" dirty="0">
                <a:solidFill>
                  <a:prstClr val="white"/>
                </a:solidFill>
                <a:latin typeface="Times New Roman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 flipH="1">
            <a:off x="3794631" y="2290053"/>
            <a:ext cx="999468" cy="1007269"/>
            <a:chOff x="467093" y="2381250"/>
            <a:chExt cx="1342289" cy="1343025"/>
          </a:xfrm>
        </p:grpSpPr>
        <p:grpSp>
          <p:nvGrpSpPr>
            <p:cNvPr id="24" name="Group 23"/>
            <p:cNvGrpSpPr/>
            <p:nvPr/>
          </p:nvGrpSpPr>
          <p:grpSpPr>
            <a:xfrm>
              <a:off x="467093" y="2381250"/>
              <a:ext cx="1342289" cy="1343025"/>
              <a:chOff x="2324100" y="3514725"/>
              <a:chExt cx="1342289" cy="1343025"/>
            </a:xfrm>
          </p:grpSpPr>
          <p:sp>
            <p:nvSpPr>
              <p:cNvPr id="26" name="Donut 25"/>
              <p:cNvSpPr/>
              <p:nvPr/>
            </p:nvSpPr>
            <p:spPr>
              <a:xfrm>
                <a:off x="2324100" y="3514725"/>
                <a:ext cx="1342289" cy="1343025"/>
              </a:xfrm>
              <a:prstGeom prst="donut">
                <a:avLst>
                  <a:gd name="adj" fmla="val 4909"/>
                </a:avLst>
              </a:prstGeom>
              <a:solidFill>
                <a:srgbClr val="F36F2F"/>
              </a:solidFill>
              <a:ln>
                <a:solidFill>
                  <a:srgbClr val="F36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27" name="Donut 26"/>
              <p:cNvSpPr/>
              <p:nvPr/>
            </p:nvSpPr>
            <p:spPr>
              <a:xfrm>
                <a:off x="2353536" y="3544529"/>
                <a:ext cx="1283417" cy="1283417"/>
              </a:xfrm>
              <a:prstGeom prst="donut">
                <a:avLst>
                  <a:gd name="adj" fmla="val 4909"/>
                </a:avLst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28" name="Donut 27"/>
              <p:cNvSpPr/>
              <p:nvPr/>
            </p:nvSpPr>
            <p:spPr>
              <a:xfrm>
                <a:off x="2382972" y="3573965"/>
                <a:ext cx="1224544" cy="1224544"/>
              </a:xfrm>
              <a:prstGeom prst="donut">
                <a:avLst>
                  <a:gd name="adj" fmla="val 4909"/>
                </a:avLst>
              </a:prstGeom>
              <a:solidFill>
                <a:srgbClr val="F7A075"/>
              </a:solidFill>
              <a:ln>
                <a:solidFill>
                  <a:srgbClr val="F7A0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29" name="Donut 28"/>
              <p:cNvSpPr/>
              <p:nvPr/>
            </p:nvSpPr>
            <p:spPr>
              <a:xfrm>
                <a:off x="2428316" y="3619309"/>
                <a:ext cx="1133856" cy="1133856"/>
              </a:xfrm>
              <a:prstGeom prst="donut">
                <a:avLst>
                  <a:gd name="adj" fmla="val 4909"/>
                </a:avLst>
              </a:prstGeom>
              <a:solidFill>
                <a:srgbClr val="FAC1A4"/>
              </a:solidFill>
              <a:ln>
                <a:solidFill>
                  <a:srgbClr val="FAC1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</p:grpSp>
        <p:sp>
          <p:nvSpPr>
            <p:cNvPr id="25" name="Oval 24"/>
            <p:cNvSpPr/>
            <p:nvPr/>
          </p:nvSpPr>
          <p:spPr>
            <a:xfrm>
              <a:off x="617029" y="2531554"/>
              <a:ext cx="1042416" cy="10424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47"/>
              <a:endParaRPr lang="en-US" sz="1400" dirty="0">
                <a:solidFill>
                  <a:prstClr val="white"/>
                </a:solidFill>
                <a:latin typeface="Times New Roman"/>
              </a:endParaRPr>
            </a:p>
          </p:txBody>
        </p:sp>
      </p:grpSp>
      <p:grpSp>
        <p:nvGrpSpPr>
          <p:cNvPr id="30" name="Group 29"/>
          <p:cNvGrpSpPr/>
          <p:nvPr userDrawn="1"/>
        </p:nvGrpSpPr>
        <p:grpSpPr>
          <a:xfrm flipH="1">
            <a:off x="1570951" y="4023385"/>
            <a:ext cx="999468" cy="1007269"/>
            <a:chOff x="467093" y="2381250"/>
            <a:chExt cx="1342289" cy="1343025"/>
          </a:xfrm>
        </p:grpSpPr>
        <p:grpSp>
          <p:nvGrpSpPr>
            <p:cNvPr id="31" name="Group 30"/>
            <p:cNvGrpSpPr/>
            <p:nvPr/>
          </p:nvGrpSpPr>
          <p:grpSpPr>
            <a:xfrm>
              <a:off x="467093" y="2381250"/>
              <a:ext cx="1342289" cy="1343025"/>
              <a:chOff x="2324100" y="3514725"/>
              <a:chExt cx="1342289" cy="1343025"/>
            </a:xfrm>
          </p:grpSpPr>
          <p:sp>
            <p:nvSpPr>
              <p:cNvPr id="33" name="Donut 32"/>
              <p:cNvSpPr/>
              <p:nvPr/>
            </p:nvSpPr>
            <p:spPr>
              <a:xfrm>
                <a:off x="2324100" y="3514725"/>
                <a:ext cx="1342289" cy="1343025"/>
              </a:xfrm>
              <a:prstGeom prst="donut">
                <a:avLst>
                  <a:gd name="adj" fmla="val 4909"/>
                </a:avLst>
              </a:prstGeom>
              <a:solidFill>
                <a:srgbClr val="F36F2F"/>
              </a:solidFill>
              <a:ln>
                <a:solidFill>
                  <a:srgbClr val="F36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34" name="Donut 33"/>
              <p:cNvSpPr/>
              <p:nvPr/>
            </p:nvSpPr>
            <p:spPr>
              <a:xfrm>
                <a:off x="2353536" y="3544529"/>
                <a:ext cx="1283417" cy="1283417"/>
              </a:xfrm>
              <a:prstGeom prst="donut">
                <a:avLst>
                  <a:gd name="adj" fmla="val 4909"/>
                </a:avLst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35" name="Donut 34"/>
              <p:cNvSpPr/>
              <p:nvPr/>
            </p:nvSpPr>
            <p:spPr>
              <a:xfrm>
                <a:off x="2382972" y="3573965"/>
                <a:ext cx="1224544" cy="1224544"/>
              </a:xfrm>
              <a:prstGeom prst="donut">
                <a:avLst>
                  <a:gd name="adj" fmla="val 4909"/>
                </a:avLst>
              </a:prstGeom>
              <a:solidFill>
                <a:srgbClr val="F7A075"/>
              </a:solidFill>
              <a:ln>
                <a:solidFill>
                  <a:srgbClr val="F7A0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36" name="Donut 35"/>
              <p:cNvSpPr/>
              <p:nvPr/>
            </p:nvSpPr>
            <p:spPr>
              <a:xfrm>
                <a:off x="2428316" y="3619309"/>
                <a:ext cx="1133856" cy="1133856"/>
              </a:xfrm>
              <a:prstGeom prst="donut">
                <a:avLst>
                  <a:gd name="adj" fmla="val 4909"/>
                </a:avLst>
              </a:prstGeom>
              <a:solidFill>
                <a:srgbClr val="FAC1A4"/>
              </a:solidFill>
              <a:ln>
                <a:solidFill>
                  <a:srgbClr val="FAC1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</p:grpSp>
        <p:sp>
          <p:nvSpPr>
            <p:cNvPr id="32" name="Oval 31"/>
            <p:cNvSpPr/>
            <p:nvPr/>
          </p:nvSpPr>
          <p:spPr>
            <a:xfrm>
              <a:off x="617029" y="2531554"/>
              <a:ext cx="1042416" cy="10424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47"/>
              <a:endParaRPr lang="en-US" sz="1400" dirty="0">
                <a:solidFill>
                  <a:prstClr val="white"/>
                </a:solidFill>
                <a:latin typeface="Times New Roman"/>
              </a:endParaRPr>
            </a:p>
          </p:txBody>
        </p:sp>
      </p:grpSp>
      <p:grpSp>
        <p:nvGrpSpPr>
          <p:cNvPr id="37" name="Group 36"/>
          <p:cNvGrpSpPr/>
          <p:nvPr userDrawn="1"/>
        </p:nvGrpSpPr>
        <p:grpSpPr>
          <a:xfrm flipH="1">
            <a:off x="230090" y="2613269"/>
            <a:ext cx="999468" cy="1007269"/>
            <a:chOff x="467093" y="2381250"/>
            <a:chExt cx="1342289" cy="1343025"/>
          </a:xfrm>
        </p:grpSpPr>
        <p:grpSp>
          <p:nvGrpSpPr>
            <p:cNvPr id="38" name="Group 37"/>
            <p:cNvGrpSpPr/>
            <p:nvPr/>
          </p:nvGrpSpPr>
          <p:grpSpPr>
            <a:xfrm>
              <a:off x="467093" y="2381250"/>
              <a:ext cx="1342289" cy="1343025"/>
              <a:chOff x="2324100" y="3514725"/>
              <a:chExt cx="1342289" cy="1343025"/>
            </a:xfrm>
          </p:grpSpPr>
          <p:sp>
            <p:nvSpPr>
              <p:cNvPr id="40" name="Donut 39"/>
              <p:cNvSpPr/>
              <p:nvPr/>
            </p:nvSpPr>
            <p:spPr>
              <a:xfrm>
                <a:off x="2324100" y="3514725"/>
                <a:ext cx="1342289" cy="1343025"/>
              </a:xfrm>
              <a:prstGeom prst="donut">
                <a:avLst>
                  <a:gd name="adj" fmla="val 4909"/>
                </a:avLst>
              </a:prstGeom>
              <a:solidFill>
                <a:srgbClr val="F36F2F"/>
              </a:solidFill>
              <a:ln>
                <a:solidFill>
                  <a:srgbClr val="F36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41" name="Donut 40"/>
              <p:cNvSpPr/>
              <p:nvPr/>
            </p:nvSpPr>
            <p:spPr>
              <a:xfrm>
                <a:off x="2353536" y="3544529"/>
                <a:ext cx="1283417" cy="1283417"/>
              </a:xfrm>
              <a:prstGeom prst="donut">
                <a:avLst>
                  <a:gd name="adj" fmla="val 4909"/>
                </a:avLst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42" name="Donut 41"/>
              <p:cNvSpPr/>
              <p:nvPr/>
            </p:nvSpPr>
            <p:spPr>
              <a:xfrm>
                <a:off x="2382972" y="3573965"/>
                <a:ext cx="1224544" cy="1224544"/>
              </a:xfrm>
              <a:prstGeom prst="donut">
                <a:avLst>
                  <a:gd name="adj" fmla="val 4909"/>
                </a:avLst>
              </a:prstGeom>
              <a:solidFill>
                <a:srgbClr val="F7A075"/>
              </a:solidFill>
              <a:ln>
                <a:solidFill>
                  <a:srgbClr val="F7A0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43" name="Donut 42"/>
              <p:cNvSpPr/>
              <p:nvPr/>
            </p:nvSpPr>
            <p:spPr>
              <a:xfrm>
                <a:off x="2428316" y="3619309"/>
                <a:ext cx="1133856" cy="1133856"/>
              </a:xfrm>
              <a:prstGeom prst="donut">
                <a:avLst>
                  <a:gd name="adj" fmla="val 4909"/>
                </a:avLst>
              </a:prstGeom>
              <a:solidFill>
                <a:srgbClr val="FAC1A4"/>
              </a:solidFill>
              <a:ln>
                <a:solidFill>
                  <a:srgbClr val="FAC1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</p:grpSp>
        <p:sp>
          <p:nvSpPr>
            <p:cNvPr id="39" name="Oval 38"/>
            <p:cNvSpPr/>
            <p:nvPr/>
          </p:nvSpPr>
          <p:spPr>
            <a:xfrm>
              <a:off x="617029" y="2531554"/>
              <a:ext cx="1042416" cy="10424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47"/>
              <a:endParaRPr lang="en-US" sz="1400" dirty="0">
                <a:solidFill>
                  <a:prstClr val="white"/>
                </a:solidFill>
                <a:latin typeface="Times New Roman"/>
              </a:endParaRPr>
            </a:p>
          </p:txBody>
        </p:sp>
      </p:grpSp>
      <p:grpSp>
        <p:nvGrpSpPr>
          <p:cNvPr id="44" name="Group 43"/>
          <p:cNvGrpSpPr/>
          <p:nvPr userDrawn="1"/>
        </p:nvGrpSpPr>
        <p:grpSpPr>
          <a:xfrm flipH="1">
            <a:off x="6147214" y="1770918"/>
            <a:ext cx="999468" cy="1007269"/>
            <a:chOff x="467093" y="2381250"/>
            <a:chExt cx="1342289" cy="1343025"/>
          </a:xfrm>
        </p:grpSpPr>
        <p:grpSp>
          <p:nvGrpSpPr>
            <p:cNvPr id="45" name="Group 44"/>
            <p:cNvGrpSpPr/>
            <p:nvPr/>
          </p:nvGrpSpPr>
          <p:grpSpPr>
            <a:xfrm>
              <a:off x="467093" y="2381250"/>
              <a:ext cx="1342289" cy="1343025"/>
              <a:chOff x="2324100" y="3514725"/>
              <a:chExt cx="1342289" cy="1343025"/>
            </a:xfrm>
          </p:grpSpPr>
          <p:sp>
            <p:nvSpPr>
              <p:cNvPr id="47" name="Donut 46"/>
              <p:cNvSpPr/>
              <p:nvPr/>
            </p:nvSpPr>
            <p:spPr>
              <a:xfrm>
                <a:off x="2324100" y="3514725"/>
                <a:ext cx="1342289" cy="1343025"/>
              </a:xfrm>
              <a:prstGeom prst="donut">
                <a:avLst>
                  <a:gd name="adj" fmla="val 4909"/>
                </a:avLst>
              </a:prstGeom>
              <a:solidFill>
                <a:srgbClr val="F36F2F"/>
              </a:solidFill>
              <a:ln>
                <a:solidFill>
                  <a:srgbClr val="F36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48" name="Donut 47"/>
              <p:cNvSpPr/>
              <p:nvPr/>
            </p:nvSpPr>
            <p:spPr>
              <a:xfrm>
                <a:off x="2353536" y="3544529"/>
                <a:ext cx="1283417" cy="1283417"/>
              </a:xfrm>
              <a:prstGeom prst="donut">
                <a:avLst>
                  <a:gd name="adj" fmla="val 4909"/>
                </a:avLst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49" name="Donut 48"/>
              <p:cNvSpPr/>
              <p:nvPr/>
            </p:nvSpPr>
            <p:spPr>
              <a:xfrm>
                <a:off x="2382972" y="3573965"/>
                <a:ext cx="1224544" cy="1224544"/>
              </a:xfrm>
              <a:prstGeom prst="donut">
                <a:avLst>
                  <a:gd name="adj" fmla="val 4909"/>
                </a:avLst>
              </a:prstGeom>
              <a:solidFill>
                <a:srgbClr val="F7A075"/>
              </a:solidFill>
              <a:ln>
                <a:solidFill>
                  <a:srgbClr val="F7A0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50" name="Donut 49"/>
              <p:cNvSpPr/>
              <p:nvPr/>
            </p:nvSpPr>
            <p:spPr>
              <a:xfrm>
                <a:off x="2428316" y="3619309"/>
                <a:ext cx="1133856" cy="1133856"/>
              </a:xfrm>
              <a:prstGeom prst="donut">
                <a:avLst>
                  <a:gd name="adj" fmla="val 4909"/>
                </a:avLst>
              </a:prstGeom>
              <a:solidFill>
                <a:srgbClr val="FAC1A4"/>
              </a:solidFill>
              <a:ln>
                <a:solidFill>
                  <a:srgbClr val="FAC1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</p:grpSp>
        <p:sp>
          <p:nvSpPr>
            <p:cNvPr id="46" name="Oval 45"/>
            <p:cNvSpPr/>
            <p:nvPr/>
          </p:nvSpPr>
          <p:spPr>
            <a:xfrm>
              <a:off x="617029" y="2531554"/>
              <a:ext cx="1042416" cy="10424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47"/>
              <a:endParaRPr lang="en-US" sz="1400" dirty="0">
                <a:solidFill>
                  <a:prstClr val="white"/>
                </a:solidFill>
                <a:latin typeface="Times New Roman"/>
              </a:endParaRPr>
            </a:p>
          </p:txBody>
        </p:sp>
      </p:grpSp>
      <p:sp>
        <p:nvSpPr>
          <p:cNvPr id="73" name="Oval 72"/>
          <p:cNvSpPr/>
          <p:nvPr userDrawn="1"/>
        </p:nvSpPr>
        <p:spPr>
          <a:xfrm flipH="1">
            <a:off x="6098582" y="4910291"/>
            <a:ext cx="227985" cy="240725"/>
          </a:xfrm>
          <a:prstGeom prst="ellipse">
            <a:avLst/>
          </a:prstGeom>
          <a:solidFill>
            <a:schemeClr val="bg1"/>
          </a:solidFill>
          <a:ln>
            <a:solidFill>
              <a:srgbClr val="F483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9" rIns="68567" bIns="34289" rtlCol="0" anchor="ctr"/>
          <a:lstStyle/>
          <a:p>
            <a:pPr algn="ctr" defTabSz="685647"/>
            <a:endParaRPr lang="en-US" sz="1400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74" name="Oval 73"/>
          <p:cNvSpPr/>
          <p:nvPr userDrawn="1"/>
        </p:nvSpPr>
        <p:spPr>
          <a:xfrm flipH="1">
            <a:off x="4674962" y="4910291"/>
            <a:ext cx="227985" cy="240725"/>
          </a:xfrm>
          <a:prstGeom prst="ellipse">
            <a:avLst/>
          </a:prstGeom>
          <a:solidFill>
            <a:schemeClr val="bg1"/>
          </a:solidFill>
          <a:ln>
            <a:solidFill>
              <a:srgbClr val="F483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9" rIns="68567" bIns="34289" rtlCol="0" anchor="ctr"/>
          <a:lstStyle/>
          <a:p>
            <a:pPr algn="ctr" defTabSz="685647"/>
            <a:endParaRPr lang="en-US" sz="1400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75" name="Oval 74"/>
          <p:cNvSpPr/>
          <p:nvPr userDrawn="1"/>
        </p:nvSpPr>
        <p:spPr>
          <a:xfrm flipH="1">
            <a:off x="5412008" y="3645780"/>
            <a:ext cx="227985" cy="240725"/>
          </a:xfrm>
          <a:prstGeom prst="ellipse">
            <a:avLst/>
          </a:prstGeom>
          <a:solidFill>
            <a:schemeClr val="bg1"/>
          </a:solidFill>
          <a:ln>
            <a:solidFill>
              <a:srgbClr val="F483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9" rIns="68567" bIns="34289" rtlCol="0" anchor="ctr"/>
          <a:lstStyle/>
          <a:p>
            <a:pPr algn="ctr" defTabSz="685647"/>
            <a:endParaRPr lang="en-US" sz="1400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58" name="Picture Placeholder 5"/>
          <p:cNvSpPr>
            <a:spLocks noGrp="1"/>
          </p:cNvSpPr>
          <p:nvPr userDrawn="1">
            <p:ph type="pic" sz="quarter" idx="24"/>
          </p:nvPr>
        </p:nvSpPr>
        <p:spPr>
          <a:xfrm>
            <a:off x="1185721" y="1420857"/>
            <a:ext cx="802208" cy="803072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  <p:sp>
        <p:nvSpPr>
          <p:cNvPr id="59" name="Picture Placeholder 5"/>
          <p:cNvSpPr>
            <a:spLocks noGrp="1"/>
          </p:cNvSpPr>
          <p:nvPr userDrawn="1">
            <p:ph type="pic" sz="quarter" idx="25"/>
          </p:nvPr>
        </p:nvSpPr>
        <p:spPr>
          <a:xfrm>
            <a:off x="3890947" y="2418715"/>
            <a:ext cx="802208" cy="803072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  <p:sp>
        <p:nvSpPr>
          <p:cNvPr id="60" name="Picture Placeholder 5"/>
          <p:cNvSpPr>
            <a:spLocks noGrp="1"/>
          </p:cNvSpPr>
          <p:nvPr userDrawn="1">
            <p:ph type="pic" sz="quarter" idx="26"/>
          </p:nvPr>
        </p:nvSpPr>
        <p:spPr>
          <a:xfrm>
            <a:off x="1669581" y="4128931"/>
            <a:ext cx="802208" cy="803072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  <p:sp>
        <p:nvSpPr>
          <p:cNvPr id="61" name="Picture Placeholder 5"/>
          <p:cNvSpPr>
            <a:spLocks noGrp="1"/>
          </p:cNvSpPr>
          <p:nvPr userDrawn="1">
            <p:ph type="pic" sz="quarter" idx="27"/>
          </p:nvPr>
        </p:nvSpPr>
        <p:spPr>
          <a:xfrm>
            <a:off x="6251320" y="1869757"/>
            <a:ext cx="802208" cy="803072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  <p:sp>
        <p:nvSpPr>
          <p:cNvPr id="62" name="Picture Placeholder 5"/>
          <p:cNvSpPr>
            <a:spLocks noGrp="1"/>
          </p:cNvSpPr>
          <p:nvPr userDrawn="1">
            <p:ph type="pic" sz="quarter" idx="28"/>
          </p:nvPr>
        </p:nvSpPr>
        <p:spPr>
          <a:xfrm>
            <a:off x="7138972" y="3644194"/>
            <a:ext cx="802208" cy="803072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  <p:sp>
        <p:nvSpPr>
          <p:cNvPr id="63" name="Picture Placeholder 5"/>
          <p:cNvSpPr>
            <a:spLocks noGrp="1"/>
          </p:cNvSpPr>
          <p:nvPr userDrawn="1">
            <p:ph type="pic" sz="quarter" idx="29"/>
          </p:nvPr>
        </p:nvSpPr>
        <p:spPr>
          <a:xfrm>
            <a:off x="8081578" y="2290861"/>
            <a:ext cx="802208" cy="803072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005593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 userDrawn="1"/>
        </p:nvGrpSpPr>
        <p:grpSpPr>
          <a:xfrm flipH="1">
            <a:off x="403418" y="1755777"/>
            <a:ext cx="999468" cy="1007269"/>
            <a:chOff x="467093" y="2381250"/>
            <a:chExt cx="1342289" cy="1343025"/>
          </a:xfrm>
        </p:grpSpPr>
        <p:grpSp>
          <p:nvGrpSpPr>
            <p:cNvPr id="21" name="Group 20"/>
            <p:cNvGrpSpPr/>
            <p:nvPr/>
          </p:nvGrpSpPr>
          <p:grpSpPr>
            <a:xfrm>
              <a:off x="467093" y="2381250"/>
              <a:ext cx="1342289" cy="1343025"/>
              <a:chOff x="2324100" y="3514725"/>
              <a:chExt cx="1342289" cy="1343025"/>
            </a:xfrm>
          </p:grpSpPr>
          <p:sp>
            <p:nvSpPr>
              <p:cNvPr id="23" name="Donut 22"/>
              <p:cNvSpPr/>
              <p:nvPr/>
            </p:nvSpPr>
            <p:spPr>
              <a:xfrm>
                <a:off x="2324100" y="3514725"/>
                <a:ext cx="1342289" cy="1343025"/>
              </a:xfrm>
              <a:prstGeom prst="donut">
                <a:avLst>
                  <a:gd name="adj" fmla="val 4909"/>
                </a:avLst>
              </a:prstGeom>
              <a:solidFill>
                <a:srgbClr val="F36F2F"/>
              </a:solidFill>
              <a:ln>
                <a:solidFill>
                  <a:srgbClr val="F36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24" name="Donut 23"/>
              <p:cNvSpPr/>
              <p:nvPr/>
            </p:nvSpPr>
            <p:spPr>
              <a:xfrm>
                <a:off x="2353536" y="3544529"/>
                <a:ext cx="1283417" cy="1283417"/>
              </a:xfrm>
              <a:prstGeom prst="donut">
                <a:avLst>
                  <a:gd name="adj" fmla="val 4909"/>
                </a:avLst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25" name="Donut 24"/>
              <p:cNvSpPr/>
              <p:nvPr/>
            </p:nvSpPr>
            <p:spPr>
              <a:xfrm>
                <a:off x="2382972" y="3573965"/>
                <a:ext cx="1224544" cy="1224544"/>
              </a:xfrm>
              <a:prstGeom prst="donut">
                <a:avLst>
                  <a:gd name="adj" fmla="val 4909"/>
                </a:avLst>
              </a:prstGeom>
              <a:solidFill>
                <a:srgbClr val="F7A075"/>
              </a:solidFill>
              <a:ln>
                <a:solidFill>
                  <a:srgbClr val="F7A0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26" name="Donut 25"/>
              <p:cNvSpPr/>
              <p:nvPr/>
            </p:nvSpPr>
            <p:spPr>
              <a:xfrm>
                <a:off x="2428316" y="3619309"/>
                <a:ext cx="1133856" cy="1133856"/>
              </a:xfrm>
              <a:prstGeom prst="donut">
                <a:avLst>
                  <a:gd name="adj" fmla="val 4909"/>
                </a:avLst>
              </a:prstGeom>
              <a:solidFill>
                <a:srgbClr val="FAC1A4"/>
              </a:solidFill>
              <a:ln>
                <a:solidFill>
                  <a:srgbClr val="FAC1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617029" y="2531554"/>
              <a:ext cx="1042416" cy="10424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47"/>
              <a:endParaRPr lang="en-US" sz="1400" dirty="0">
                <a:solidFill>
                  <a:prstClr val="white"/>
                </a:solidFill>
                <a:latin typeface="Times New Roman"/>
              </a:endParaRPr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H="1">
            <a:off x="1873602" y="1755777"/>
            <a:ext cx="999468" cy="1007269"/>
            <a:chOff x="467093" y="2381250"/>
            <a:chExt cx="1342289" cy="1343025"/>
          </a:xfrm>
        </p:grpSpPr>
        <p:grpSp>
          <p:nvGrpSpPr>
            <p:cNvPr id="28" name="Group 27"/>
            <p:cNvGrpSpPr/>
            <p:nvPr/>
          </p:nvGrpSpPr>
          <p:grpSpPr>
            <a:xfrm>
              <a:off x="467093" y="2381250"/>
              <a:ext cx="1342289" cy="1343025"/>
              <a:chOff x="2324100" y="3514725"/>
              <a:chExt cx="1342289" cy="1343025"/>
            </a:xfrm>
          </p:grpSpPr>
          <p:sp>
            <p:nvSpPr>
              <p:cNvPr id="30" name="Donut 29"/>
              <p:cNvSpPr/>
              <p:nvPr/>
            </p:nvSpPr>
            <p:spPr>
              <a:xfrm>
                <a:off x="2324100" y="3514725"/>
                <a:ext cx="1342289" cy="1343025"/>
              </a:xfrm>
              <a:prstGeom prst="donut">
                <a:avLst>
                  <a:gd name="adj" fmla="val 4909"/>
                </a:avLst>
              </a:prstGeom>
              <a:solidFill>
                <a:srgbClr val="F36F2F"/>
              </a:solidFill>
              <a:ln>
                <a:solidFill>
                  <a:srgbClr val="F36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31" name="Donut 30"/>
              <p:cNvSpPr/>
              <p:nvPr/>
            </p:nvSpPr>
            <p:spPr>
              <a:xfrm>
                <a:off x="2353536" y="3544529"/>
                <a:ext cx="1283417" cy="1283417"/>
              </a:xfrm>
              <a:prstGeom prst="donut">
                <a:avLst>
                  <a:gd name="adj" fmla="val 4909"/>
                </a:avLst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32" name="Donut 31"/>
              <p:cNvSpPr/>
              <p:nvPr/>
            </p:nvSpPr>
            <p:spPr>
              <a:xfrm>
                <a:off x="2382972" y="3573965"/>
                <a:ext cx="1224544" cy="1224544"/>
              </a:xfrm>
              <a:prstGeom prst="donut">
                <a:avLst>
                  <a:gd name="adj" fmla="val 4909"/>
                </a:avLst>
              </a:prstGeom>
              <a:solidFill>
                <a:srgbClr val="F7A075"/>
              </a:solidFill>
              <a:ln>
                <a:solidFill>
                  <a:srgbClr val="F7A0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33" name="Donut 32"/>
              <p:cNvSpPr/>
              <p:nvPr/>
            </p:nvSpPr>
            <p:spPr>
              <a:xfrm>
                <a:off x="2428316" y="3619309"/>
                <a:ext cx="1133856" cy="1133856"/>
              </a:xfrm>
              <a:prstGeom prst="donut">
                <a:avLst>
                  <a:gd name="adj" fmla="val 4909"/>
                </a:avLst>
              </a:prstGeom>
              <a:solidFill>
                <a:srgbClr val="FAC1A4"/>
              </a:solidFill>
              <a:ln>
                <a:solidFill>
                  <a:srgbClr val="FAC1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</p:grpSp>
        <p:sp>
          <p:nvSpPr>
            <p:cNvPr id="29" name="Oval 28"/>
            <p:cNvSpPr/>
            <p:nvPr/>
          </p:nvSpPr>
          <p:spPr>
            <a:xfrm>
              <a:off x="617029" y="2531554"/>
              <a:ext cx="1042416" cy="10424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47"/>
              <a:endParaRPr lang="en-US" sz="1400" dirty="0">
                <a:solidFill>
                  <a:prstClr val="white"/>
                </a:solidFill>
                <a:latin typeface="Times New Roman"/>
              </a:endParaRPr>
            </a:p>
          </p:txBody>
        </p:sp>
      </p:grpSp>
      <p:grpSp>
        <p:nvGrpSpPr>
          <p:cNvPr id="34" name="Group 33"/>
          <p:cNvGrpSpPr/>
          <p:nvPr userDrawn="1"/>
        </p:nvGrpSpPr>
        <p:grpSpPr>
          <a:xfrm flipH="1">
            <a:off x="3343786" y="1755777"/>
            <a:ext cx="999468" cy="1007269"/>
            <a:chOff x="467093" y="2381250"/>
            <a:chExt cx="1342289" cy="1343025"/>
          </a:xfrm>
        </p:grpSpPr>
        <p:grpSp>
          <p:nvGrpSpPr>
            <p:cNvPr id="35" name="Group 34"/>
            <p:cNvGrpSpPr/>
            <p:nvPr/>
          </p:nvGrpSpPr>
          <p:grpSpPr>
            <a:xfrm>
              <a:off x="467093" y="2381250"/>
              <a:ext cx="1342289" cy="1343025"/>
              <a:chOff x="2324100" y="3514725"/>
              <a:chExt cx="1342289" cy="1343025"/>
            </a:xfrm>
          </p:grpSpPr>
          <p:sp>
            <p:nvSpPr>
              <p:cNvPr id="37" name="Donut 36"/>
              <p:cNvSpPr/>
              <p:nvPr/>
            </p:nvSpPr>
            <p:spPr>
              <a:xfrm>
                <a:off x="2324100" y="3514725"/>
                <a:ext cx="1342289" cy="1343025"/>
              </a:xfrm>
              <a:prstGeom prst="donut">
                <a:avLst>
                  <a:gd name="adj" fmla="val 4909"/>
                </a:avLst>
              </a:prstGeom>
              <a:solidFill>
                <a:srgbClr val="F36F2F"/>
              </a:solidFill>
              <a:ln>
                <a:solidFill>
                  <a:srgbClr val="F36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38" name="Donut 37"/>
              <p:cNvSpPr/>
              <p:nvPr/>
            </p:nvSpPr>
            <p:spPr>
              <a:xfrm>
                <a:off x="2353536" y="3544529"/>
                <a:ext cx="1283417" cy="1283417"/>
              </a:xfrm>
              <a:prstGeom prst="donut">
                <a:avLst>
                  <a:gd name="adj" fmla="val 4909"/>
                </a:avLst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39" name="Donut 38"/>
              <p:cNvSpPr/>
              <p:nvPr/>
            </p:nvSpPr>
            <p:spPr>
              <a:xfrm>
                <a:off x="2382972" y="3573965"/>
                <a:ext cx="1224544" cy="1224544"/>
              </a:xfrm>
              <a:prstGeom prst="donut">
                <a:avLst>
                  <a:gd name="adj" fmla="val 4909"/>
                </a:avLst>
              </a:prstGeom>
              <a:solidFill>
                <a:srgbClr val="F7A075"/>
              </a:solidFill>
              <a:ln>
                <a:solidFill>
                  <a:srgbClr val="F7A0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40" name="Donut 39"/>
              <p:cNvSpPr/>
              <p:nvPr/>
            </p:nvSpPr>
            <p:spPr>
              <a:xfrm>
                <a:off x="2428316" y="3619309"/>
                <a:ext cx="1133856" cy="1133856"/>
              </a:xfrm>
              <a:prstGeom prst="donut">
                <a:avLst>
                  <a:gd name="adj" fmla="val 4909"/>
                </a:avLst>
              </a:prstGeom>
              <a:solidFill>
                <a:srgbClr val="FAC1A4"/>
              </a:solidFill>
              <a:ln>
                <a:solidFill>
                  <a:srgbClr val="FAC1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</p:grpSp>
        <p:sp>
          <p:nvSpPr>
            <p:cNvPr id="36" name="Oval 35"/>
            <p:cNvSpPr/>
            <p:nvPr/>
          </p:nvSpPr>
          <p:spPr>
            <a:xfrm>
              <a:off x="617029" y="2531554"/>
              <a:ext cx="1042416" cy="10424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47"/>
              <a:endParaRPr lang="en-US" sz="1400" dirty="0">
                <a:solidFill>
                  <a:prstClr val="white"/>
                </a:solidFill>
                <a:latin typeface="Times New Roman"/>
              </a:endParaRPr>
            </a:p>
          </p:txBody>
        </p:sp>
      </p:grpSp>
      <p:grpSp>
        <p:nvGrpSpPr>
          <p:cNvPr id="41" name="Group 40"/>
          <p:cNvGrpSpPr/>
          <p:nvPr userDrawn="1"/>
        </p:nvGrpSpPr>
        <p:grpSpPr>
          <a:xfrm flipH="1">
            <a:off x="4813970" y="1755777"/>
            <a:ext cx="999468" cy="1007269"/>
            <a:chOff x="467093" y="2381250"/>
            <a:chExt cx="1342289" cy="1343025"/>
          </a:xfrm>
        </p:grpSpPr>
        <p:grpSp>
          <p:nvGrpSpPr>
            <p:cNvPr id="42" name="Group 41"/>
            <p:cNvGrpSpPr/>
            <p:nvPr/>
          </p:nvGrpSpPr>
          <p:grpSpPr>
            <a:xfrm>
              <a:off x="467093" y="2381250"/>
              <a:ext cx="1342289" cy="1343025"/>
              <a:chOff x="2324100" y="3514725"/>
              <a:chExt cx="1342289" cy="1343025"/>
            </a:xfrm>
          </p:grpSpPr>
          <p:sp>
            <p:nvSpPr>
              <p:cNvPr id="44" name="Donut 43"/>
              <p:cNvSpPr/>
              <p:nvPr/>
            </p:nvSpPr>
            <p:spPr>
              <a:xfrm>
                <a:off x="2324100" y="3514725"/>
                <a:ext cx="1342289" cy="1343025"/>
              </a:xfrm>
              <a:prstGeom prst="donut">
                <a:avLst>
                  <a:gd name="adj" fmla="val 4909"/>
                </a:avLst>
              </a:prstGeom>
              <a:solidFill>
                <a:srgbClr val="F36F2F"/>
              </a:solidFill>
              <a:ln>
                <a:solidFill>
                  <a:srgbClr val="F36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45" name="Donut 44"/>
              <p:cNvSpPr/>
              <p:nvPr/>
            </p:nvSpPr>
            <p:spPr>
              <a:xfrm>
                <a:off x="2353536" y="3544529"/>
                <a:ext cx="1283417" cy="1283417"/>
              </a:xfrm>
              <a:prstGeom prst="donut">
                <a:avLst>
                  <a:gd name="adj" fmla="val 4909"/>
                </a:avLst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46" name="Donut 45"/>
              <p:cNvSpPr/>
              <p:nvPr/>
            </p:nvSpPr>
            <p:spPr>
              <a:xfrm>
                <a:off x="2382972" y="3573965"/>
                <a:ext cx="1224544" cy="1224544"/>
              </a:xfrm>
              <a:prstGeom prst="donut">
                <a:avLst>
                  <a:gd name="adj" fmla="val 4909"/>
                </a:avLst>
              </a:prstGeom>
              <a:solidFill>
                <a:srgbClr val="F7A075"/>
              </a:solidFill>
              <a:ln>
                <a:solidFill>
                  <a:srgbClr val="F7A0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47" name="Donut 46"/>
              <p:cNvSpPr/>
              <p:nvPr/>
            </p:nvSpPr>
            <p:spPr>
              <a:xfrm>
                <a:off x="2428316" y="3619309"/>
                <a:ext cx="1133856" cy="1133856"/>
              </a:xfrm>
              <a:prstGeom prst="donut">
                <a:avLst>
                  <a:gd name="adj" fmla="val 4909"/>
                </a:avLst>
              </a:prstGeom>
              <a:solidFill>
                <a:srgbClr val="FAC1A4"/>
              </a:solidFill>
              <a:ln>
                <a:solidFill>
                  <a:srgbClr val="FAC1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</p:grpSp>
        <p:sp>
          <p:nvSpPr>
            <p:cNvPr id="43" name="Oval 42"/>
            <p:cNvSpPr/>
            <p:nvPr/>
          </p:nvSpPr>
          <p:spPr>
            <a:xfrm>
              <a:off x="617029" y="2531554"/>
              <a:ext cx="1042416" cy="10424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47"/>
              <a:endParaRPr lang="en-US" sz="1400" dirty="0">
                <a:solidFill>
                  <a:prstClr val="white"/>
                </a:solidFill>
                <a:latin typeface="Times New Roman"/>
              </a:endParaRPr>
            </a:p>
          </p:txBody>
        </p:sp>
      </p:grpSp>
      <p:grpSp>
        <p:nvGrpSpPr>
          <p:cNvPr id="48" name="Group 47"/>
          <p:cNvGrpSpPr/>
          <p:nvPr userDrawn="1"/>
        </p:nvGrpSpPr>
        <p:grpSpPr>
          <a:xfrm flipH="1">
            <a:off x="6284153" y="1755777"/>
            <a:ext cx="999468" cy="1007269"/>
            <a:chOff x="467093" y="2381250"/>
            <a:chExt cx="1342289" cy="1343025"/>
          </a:xfrm>
        </p:grpSpPr>
        <p:grpSp>
          <p:nvGrpSpPr>
            <p:cNvPr id="49" name="Group 48"/>
            <p:cNvGrpSpPr/>
            <p:nvPr/>
          </p:nvGrpSpPr>
          <p:grpSpPr>
            <a:xfrm>
              <a:off x="467093" y="2381250"/>
              <a:ext cx="1342289" cy="1343025"/>
              <a:chOff x="2324100" y="3514725"/>
              <a:chExt cx="1342289" cy="1343025"/>
            </a:xfrm>
          </p:grpSpPr>
          <p:sp>
            <p:nvSpPr>
              <p:cNvPr id="51" name="Donut 50"/>
              <p:cNvSpPr/>
              <p:nvPr/>
            </p:nvSpPr>
            <p:spPr>
              <a:xfrm>
                <a:off x="2324100" y="3514725"/>
                <a:ext cx="1342289" cy="1343025"/>
              </a:xfrm>
              <a:prstGeom prst="donut">
                <a:avLst>
                  <a:gd name="adj" fmla="val 4909"/>
                </a:avLst>
              </a:prstGeom>
              <a:solidFill>
                <a:srgbClr val="F36F2F"/>
              </a:solidFill>
              <a:ln>
                <a:solidFill>
                  <a:srgbClr val="F36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52" name="Donut 51"/>
              <p:cNvSpPr/>
              <p:nvPr/>
            </p:nvSpPr>
            <p:spPr>
              <a:xfrm>
                <a:off x="2353536" y="3544529"/>
                <a:ext cx="1283417" cy="1283417"/>
              </a:xfrm>
              <a:prstGeom prst="donut">
                <a:avLst>
                  <a:gd name="adj" fmla="val 4909"/>
                </a:avLst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53" name="Donut 52"/>
              <p:cNvSpPr/>
              <p:nvPr/>
            </p:nvSpPr>
            <p:spPr>
              <a:xfrm>
                <a:off x="2382972" y="3573965"/>
                <a:ext cx="1224544" cy="1224544"/>
              </a:xfrm>
              <a:prstGeom prst="donut">
                <a:avLst>
                  <a:gd name="adj" fmla="val 4909"/>
                </a:avLst>
              </a:prstGeom>
              <a:solidFill>
                <a:srgbClr val="F7A075"/>
              </a:solidFill>
              <a:ln>
                <a:solidFill>
                  <a:srgbClr val="F7A0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54" name="Donut 53"/>
              <p:cNvSpPr/>
              <p:nvPr/>
            </p:nvSpPr>
            <p:spPr>
              <a:xfrm>
                <a:off x="2428316" y="3619309"/>
                <a:ext cx="1133856" cy="1133856"/>
              </a:xfrm>
              <a:prstGeom prst="donut">
                <a:avLst>
                  <a:gd name="adj" fmla="val 4909"/>
                </a:avLst>
              </a:prstGeom>
              <a:solidFill>
                <a:srgbClr val="FAC1A4"/>
              </a:solidFill>
              <a:ln>
                <a:solidFill>
                  <a:srgbClr val="FAC1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</p:grpSp>
        <p:sp>
          <p:nvSpPr>
            <p:cNvPr id="50" name="Oval 49"/>
            <p:cNvSpPr/>
            <p:nvPr/>
          </p:nvSpPr>
          <p:spPr>
            <a:xfrm>
              <a:off x="617029" y="2531554"/>
              <a:ext cx="1042416" cy="10424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47"/>
              <a:endParaRPr lang="en-US" sz="1400" dirty="0">
                <a:solidFill>
                  <a:prstClr val="white"/>
                </a:solidFill>
                <a:latin typeface="Times New Roman"/>
              </a:endParaRPr>
            </a:p>
          </p:txBody>
        </p:sp>
      </p:grpSp>
      <p:grpSp>
        <p:nvGrpSpPr>
          <p:cNvPr id="55" name="Group 54"/>
          <p:cNvGrpSpPr/>
          <p:nvPr userDrawn="1"/>
        </p:nvGrpSpPr>
        <p:grpSpPr>
          <a:xfrm flipH="1">
            <a:off x="7754337" y="1755777"/>
            <a:ext cx="999468" cy="1007269"/>
            <a:chOff x="467093" y="2381250"/>
            <a:chExt cx="1342289" cy="1343025"/>
          </a:xfrm>
        </p:grpSpPr>
        <p:grpSp>
          <p:nvGrpSpPr>
            <p:cNvPr id="56" name="Group 55"/>
            <p:cNvGrpSpPr/>
            <p:nvPr/>
          </p:nvGrpSpPr>
          <p:grpSpPr>
            <a:xfrm>
              <a:off x="467093" y="2381250"/>
              <a:ext cx="1342289" cy="1343025"/>
              <a:chOff x="2324100" y="3514725"/>
              <a:chExt cx="1342289" cy="1343025"/>
            </a:xfrm>
          </p:grpSpPr>
          <p:sp>
            <p:nvSpPr>
              <p:cNvPr id="58" name="Donut 57"/>
              <p:cNvSpPr/>
              <p:nvPr/>
            </p:nvSpPr>
            <p:spPr>
              <a:xfrm>
                <a:off x="2324100" y="3514725"/>
                <a:ext cx="1342289" cy="1343025"/>
              </a:xfrm>
              <a:prstGeom prst="donut">
                <a:avLst>
                  <a:gd name="adj" fmla="val 4909"/>
                </a:avLst>
              </a:prstGeom>
              <a:solidFill>
                <a:srgbClr val="F36F2F"/>
              </a:solidFill>
              <a:ln>
                <a:solidFill>
                  <a:srgbClr val="F36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59" name="Donut 58"/>
              <p:cNvSpPr/>
              <p:nvPr/>
            </p:nvSpPr>
            <p:spPr>
              <a:xfrm>
                <a:off x="2353536" y="3544529"/>
                <a:ext cx="1283417" cy="1283417"/>
              </a:xfrm>
              <a:prstGeom prst="donut">
                <a:avLst>
                  <a:gd name="adj" fmla="val 4909"/>
                </a:avLst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60" name="Donut 59"/>
              <p:cNvSpPr/>
              <p:nvPr/>
            </p:nvSpPr>
            <p:spPr>
              <a:xfrm>
                <a:off x="2382972" y="3573965"/>
                <a:ext cx="1224544" cy="1224544"/>
              </a:xfrm>
              <a:prstGeom prst="donut">
                <a:avLst>
                  <a:gd name="adj" fmla="val 4909"/>
                </a:avLst>
              </a:prstGeom>
              <a:solidFill>
                <a:srgbClr val="F7A075"/>
              </a:solidFill>
              <a:ln>
                <a:solidFill>
                  <a:srgbClr val="F7A0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61" name="Donut 60"/>
              <p:cNvSpPr/>
              <p:nvPr/>
            </p:nvSpPr>
            <p:spPr>
              <a:xfrm>
                <a:off x="2428316" y="3619309"/>
                <a:ext cx="1133856" cy="1133856"/>
              </a:xfrm>
              <a:prstGeom prst="donut">
                <a:avLst>
                  <a:gd name="adj" fmla="val 4909"/>
                </a:avLst>
              </a:prstGeom>
              <a:solidFill>
                <a:srgbClr val="FAC1A4"/>
              </a:solidFill>
              <a:ln>
                <a:solidFill>
                  <a:srgbClr val="FAC1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</p:grpSp>
        <p:sp>
          <p:nvSpPr>
            <p:cNvPr id="57" name="Oval 56"/>
            <p:cNvSpPr/>
            <p:nvPr/>
          </p:nvSpPr>
          <p:spPr>
            <a:xfrm>
              <a:off x="617029" y="2531554"/>
              <a:ext cx="1042416" cy="10424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47"/>
              <a:endParaRPr lang="en-US" sz="1400" dirty="0">
                <a:solidFill>
                  <a:prstClr val="white"/>
                </a:solidFill>
                <a:latin typeface="Times New Roman"/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2807B-46F5-884F-8535-33674DA30B42}" type="datetime1">
              <a:rPr lang="es-AR" smtClean="0">
                <a:solidFill>
                  <a:prstClr val="black">
                    <a:tint val="75000"/>
                  </a:prstClr>
                </a:solidFill>
                <a:latin typeface="Times New Roman"/>
              </a:rPr>
              <a:t>11/8/23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Times New Roman"/>
              </a:rPr>
              <a:t>BIZUIT Agile Business Suite – TYCON S.A. © 2005 </a:t>
            </a:r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53688" y="420471"/>
            <a:ext cx="7427119" cy="459424"/>
          </a:xfrm>
        </p:spPr>
        <p:txBody>
          <a:bodyPr>
            <a:noAutofit/>
          </a:bodyPr>
          <a:lstStyle>
            <a:lvl1pPr algn="ctr">
              <a:defRPr sz="270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818094" y="925116"/>
            <a:ext cx="5486333" cy="459424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24"/>
          </p:nvPr>
        </p:nvSpPr>
        <p:spPr>
          <a:xfrm>
            <a:off x="502048" y="1857868"/>
            <a:ext cx="802208" cy="803072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5"/>
          </p:nvPr>
        </p:nvSpPr>
        <p:spPr>
          <a:xfrm>
            <a:off x="3442417" y="1857868"/>
            <a:ext cx="802208" cy="803072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1972234" y="1857868"/>
            <a:ext cx="802208" cy="803072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4912600" y="1857868"/>
            <a:ext cx="802208" cy="803072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6382783" y="1857868"/>
            <a:ext cx="802208" cy="803072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7852969" y="1857868"/>
            <a:ext cx="802208" cy="803072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50469" y="2853245"/>
            <a:ext cx="905387" cy="304800"/>
          </a:xfrm>
        </p:spPr>
        <p:txBody>
          <a:bodyPr/>
          <a:lstStyle>
            <a:lvl1pPr marL="0" marR="0" indent="0" algn="ctr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1916824" y="2853245"/>
            <a:ext cx="905387" cy="304800"/>
          </a:xfrm>
        </p:spPr>
        <p:txBody>
          <a:bodyPr/>
          <a:lstStyle>
            <a:lvl1pPr marL="0" marR="0" indent="0" algn="ctr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3383180" y="2853245"/>
            <a:ext cx="905387" cy="304800"/>
          </a:xfrm>
        </p:spPr>
        <p:txBody>
          <a:bodyPr/>
          <a:lstStyle>
            <a:lvl1pPr marL="0" marR="0" indent="0" algn="ctr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4849536" y="2853245"/>
            <a:ext cx="905387" cy="304800"/>
          </a:xfrm>
        </p:spPr>
        <p:txBody>
          <a:bodyPr/>
          <a:lstStyle>
            <a:lvl1pPr marL="0" marR="0" indent="0" algn="ctr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6315892" y="2853245"/>
            <a:ext cx="905387" cy="304800"/>
          </a:xfrm>
        </p:spPr>
        <p:txBody>
          <a:bodyPr/>
          <a:lstStyle>
            <a:lvl1pPr marL="0" marR="0" indent="0" algn="ctr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32" hasCustomPrompt="1"/>
          </p:nvPr>
        </p:nvSpPr>
        <p:spPr>
          <a:xfrm>
            <a:off x="7782248" y="2853245"/>
            <a:ext cx="905387" cy="304800"/>
          </a:xfrm>
        </p:spPr>
        <p:txBody>
          <a:bodyPr/>
          <a:lstStyle>
            <a:lvl1pPr marL="0" marR="0" indent="0" algn="ctr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75" name="Text Placeholder 74"/>
          <p:cNvSpPr>
            <a:spLocks noGrp="1"/>
          </p:cNvSpPr>
          <p:nvPr>
            <p:ph type="body" sz="quarter" idx="33" hasCustomPrompt="1"/>
          </p:nvPr>
        </p:nvSpPr>
        <p:spPr>
          <a:xfrm>
            <a:off x="457200" y="3353611"/>
            <a:ext cx="665560" cy="161856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77" name="Text Placeholder 74"/>
          <p:cNvSpPr>
            <a:spLocks noGrp="1"/>
          </p:cNvSpPr>
          <p:nvPr>
            <p:ph type="body" sz="quarter" idx="34" hasCustomPrompt="1"/>
          </p:nvPr>
        </p:nvSpPr>
        <p:spPr>
          <a:xfrm>
            <a:off x="457200" y="3613612"/>
            <a:ext cx="665560" cy="161856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78" name="Text Placeholder 74"/>
          <p:cNvSpPr>
            <a:spLocks noGrp="1"/>
          </p:cNvSpPr>
          <p:nvPr>
            <p:ph type="body" sz="quarter" idx="35" hasCustomPrompt="1"/>
          </p:nvPr>
        </p:nvSpPr>
        <p:spPr>
          <a:xfrm>
            <a:off x="457200" y="3832163"/>
            <a:ext cx="665560" cy="161856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79" name="Text Placeholder 74"/>
          <p:cNvSpPr>
            <a:spLocks noGrp="1"/>
          </p:cNvSpPr>
          <p:nvPr>
            <p:ph type="body" sz="quarter" idx="36" hasCustomPrompt="1"/>
          </p:nvPr>
        </p:nvSpPr>
        <p:spPr>
          <a:xfrm>
            <a:off x="457200" y="4054483"/>
            <a:ext cx="665560" cy="161856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92" name="Text Placeholder 74"/>
          <p:cNvSpPr>
            <a:spLocks noGrp="1"/>
          </p:cNvSpPr>
          <p:nvPr>
            <p:ph type="body" sz="quarter" idx="37" hasCustomPrompt="1"/>
          </p:nvPr>
        </p:nvSpPr>
        <p:spPr>
          <a:xfrm>
            <a:off x="1923003" y="3353611"/>
            <a:ext cx="665560" cy="161856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93" name="Text Placeholder 74"/>
          <p:cNvSpPr>
            <a:spLocks noGrp="1"/>
          </p:cNvSpPr>
          <p:nvPr>
            <p:ph type="body" sz="quarter" idx="38" hasCustomPrompt="1"/>
          </p:nvPr>
        </p:nvSpPr>
        <p:spPr>
          <a:xfrm>
            <a:off x="1923003" y="3613612"/>
            <a:ext cx="665560" cy="161856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94" name="Text Placeholder 74"/>
          <p:cNvSpPr>
            <a:spLocks noGrp="1"/>
          </p:cNvSpPr>
          <p:nvPr>
            <p:ph type="body" sz="quarter" idx="39" hasCustomPrompt="1"/>
          </p:nvPr>
        </p:nvSpPr>
        <p:spPr>
          <a:xfrm>
            <a:off x="1923003" y="3832163"/>
            <a:ext cx="665560" cy="161856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95" name="Text Placeholder 74"/>
          <p:cNvSpPr>
            <a:spLocks noGrp="1"/>
          </p:cNvSpPr>
          <p:nvPr>
            <p:ph type="body" sz="quarter" idx="40" hasCustomPrompt="1"/>
          </p:nvPr>
        </p:nvSpPr>
        <p:spPr>
          <a:xfrm>
            <a:off x="1923003" y="4054483"/>
            <a:ext cx="665560" cy="161856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08" name="Text Placeholder 74"/>
          <p:cNvSpPr>
            <a:spLocks noGrp="1"/>
          </p:cNvSpPr>
          <p:nvPr>
            <p:ph type="body" sz="quarter" idx="41" hasCustomPrompt="1"/>
          </p:nvPr>
        </p:nvSpPr>
        <p:spPr>
          <a:xfrm>
            <a:off x="3388809" y="3353611"/>
            <a:ext cx="665560" cy="161856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09" name="Text Placeholder 74"/>
          <p:cNvSpPr>
            <a:spLocks noGrp="1"/>
          </p:cNvSpPr>
          <p:nvPr>
            <p:ph type="body" sz="quarter" idx="42" hasCustomPrompt="1"/>
          </p:nvPr>
        </p:nvSpPr>
        <p:spPr>
          <a:xfrm>
            <a:off x="3388809" y="3613612"/>
            <a:ext cx="665560" cy="161856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10" name="Text Placeholder 74"/>
          <p:cNvSpPr>
            <a:spLocks noGrp="1"/>
          </p:cNvSpPr>
          <p:nvPr>
            <p:ph type="body" sz="quarter" idx="43" hasCustomPrompt="1"/>
          </p:nvPr>
        </p:nvSpPr>
        <p:spPr>
          <a:xfrm>
            <a:off x="3388809" y="3832163"/>
            <a:ext cx="665560" cy="161856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11" name="Text Placeholder 74"/>
          <p:cNvSpPr>
            <a:spLocks noGrp="1"/>
          </p:cNvSpPr>
          <p:nvPr>
            <p:ph type="body" sz="quarter" idx="44" hasCustomPrompt="1"/>
          </p:nvPr>
        </p:nvSpPr>
        <p:spPr>
          <a:xfrm>
            <a:off x="3388809" y="4054483"/>
            <a:ext cx="665560" cy="161856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24" name="Text Placeholder 74"/>
          <p:cNvSpPr>
            <a:spLocks noGrp="1"/>
          </p:cNvSpPr>
          <p:nvPr>
            <p:ph type="body" sz="quarter" idx="45" hasCustomPrompt="1"/>
          </p:nvPr>
        </p:nvSpPr>
        <p:spPr>
          <a:xfrm>
            <a:off x="4850844" y="3353611"/>
            <a:ext cx="665560" cy="161856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25" name="Text Placeholder 74"/>
          <p:cNvSpPr>
            <a:spLocks noGrp="1"/>
          </p:cNvSpPr>
          <p:nvPr>
            <p:ph type="body" sz="quarter" idx="46" hasCustomPrompt="1"/>
          </p:nvPr>
        </p:nvSpPr>
        <p:spPr>
          <a:xfrm>
            <a:off x="4850844" y="3613612"/>
            <a:ext cx="665560" cy="161856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26" name="Text Placeholder 74"/>
          <p:cNvSpPr>
            <a:spLocks noGrp="1"/>
          </p:cNvSpPr>
          <p:nvPr>
            <p:ph type="body" sz="quarter" idx="47" hasCustomPrompt="1"/>
          </p:nvPr>
        </p:nvSpPr>
        <p:spPr>
          <a:xfrm>
            <a:off x="4850844" y="3832163"/>
            <a:ext cx="665560" cy="161856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27" name="Text Placeholder 74"/>
          <p:cNvSpPr>
            <a:spLocks noGrp="1"/>
          </p:cNvSpPr>
          <p:nvPr>
            <p:ph type="body" sz="quarter" idx="48" hasCustomPrompt="1"/>
          </p:nvPr>
        </p:nvSpPr>
        <p:spPr>
          <a:xfrm>
            <a:off x="4850844" y="4054483"/>
            <a:ext cx="665560" cy="161856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40" name="Text Placeholder 74"/>
          <p:cNvSpPr>
            <a:spLocks noGrp="1"/>
          </p:cNvSpPr>
          <p:nvPr>
            <p:ph type="body" sz="quarter" idx="49" hasCustomPrompt="1"/>
          </p:nvPr>
        </p:nvSpPr>
        <p:spPr>
          <a:xfrm>
            <a:off x="6335487" y="3353611"/>
            <a:ext cx="665560" cy="161856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41" name="Text Placeholder 74"/>
          <p:cNvSpPr>
            <a:spLocks noGrp="1"/>
          </p:cNvSpPr>
          <p:nvPr>
            <p:ph type="body" sz="quarter" idx="50" hasCustomPrompt="1"/>
          </p:nvPr>
        </p:nvSpPr>
        <p:spPr>
          <a:xfrm>
            <a:off x="6335487" y="3613612"/>
            <a:ext cx="665560" cy="161856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42" name="Text Placeholder 74"/>
          <p:cNvSpPr>
            <a:spLocks noGrp="1"/>
          </p:cNvSpPr>
          <p:nvPr>
            <p:ph type="body" sz="quarter" idx="51" hasCustomPrompt="1"/>
          </p:nvPr>
        </p:nvSpPr>
        <p:spPr>
          <a:xfrm>
            <a:off x="6335487" y="3832163"/>
            <a:ext cx="665560" cy="161856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43" name="Text Placeholder 74"/>
          <p:cNvSpPr>
            <a:spLocks noGrp="1"/>
          </p:cNvSpPr>
          <p:nvPr>
            <p:ph type="body" sz="quarter" idx="52" hasCustomPrompt="1"/>
          </p:nvPr>
        </p:nvSpPr>
        <p:spPr>
          <a:xfrm>
            <a:off x="6335487" y="4054483"/>
            <a:ext cx="665560" cy="161856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56" name="Text Placeholder 74"/>
          <p:cNvSpPr>
            <a:spLocks noGrp="1"/>
          </p:cNvSpPr>
          <p:nvPr>
            <p:ph type="body" sz="quarter" idx="53" hasCustomPrompt="1"/>
          </p:nvPr>
        </p:nvSpPr>
        <p:spPr>
          <a:xfrm>
            <a:off x="7797522" y="3353611"/>
            <a:ext cx="665560" cy="161856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57" name="Text Placeholder 74"/>
          <p:cNvSpPr>
            <a:spLocks noGrp="1"/>
          </p:cNvSpPr>
          <p:nvPr>
            <p:ph type="body" sz="quarter" idx="54" hasCustomPrompt="1"/>
          </p:nvPr>
        </p:nvSpPr>
        <p:spPr>
          <a:xfrm>
            <a:off x="7797522" y="3613612"/>
            <a:ext cx="665560" cy="161856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58" name="Text Placeholder 74"/>
          <p:cNvSpPr>
            <a:spLocks noGrp="1"/>
          </p:cNvSpPr>
          <p:nvPr>
            <p:ph type="body" sz="quarter" idx="55" hasCustomPrompt="1"/>
          </p:nvPr>
        </p:nvSpPr>
        <p:spPr>
          <a:xfrm>
            <a:off x="7797522" y="3832163"/>
            <a:ext cx="665560" cy="161856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59" name="Text Placeholder 74"/>
          <p:cNvSpPr>
            <a:spLocks noGrp="1"/>
          </p:cNvSpPr>
          <p:nvPr>
            <p:ph type="body" sz="quarter" idx="56" hasCustomPrompt="1"/>
          </p:nvPr>
        </p:nvSpPr>
        <p:spPr>
          <a:xfrm>
            <a:off x="7797522" y="4054483"/>
            <a:ext cx="665560" cy="161856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pPr lvl="0"/>
            <a:r>
              <a:rPr lang="en-US"/>
              <a:t>There text</a:t>
            </a:r>
          </a:p>
        </p:txBody>
      </p:sp>
    </p:spTree>
    <p:extLst>
      <p:ext uri="{BB962C8B-B14F-4D97-AF65-F5344CB8AC3E}">
        <p14:creationId xmlns:p14="http://schemas.microsoft.com/office/powerpoint/2010/main" val="10500695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F0D6F-A31A-894D-AD16-8D76EBA8FA35}" type="datetime1">
              <a:rPr lang="es-AR" smtClean="0">
                <a:solidFill>
                  <a:prstClr val="black">
                    <a:tint val="75000"/>
                  </a:prstClr>
                </a:solidFill>
                <a:latin typeface="Times New Roman"/>
              </a:rPr>
              <a:t>11/8/23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Times New Roman"/>
              </a:rPr>
              <a:t>BIZUIT Agile Business Suite – TYCON S.A. © 2005 </a:t>
            </a:r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53688" y="420471"/>
            <a:ext cx="7427119" cy="459424"/>
          </a:xfrm>
        </p:spPr>
        <p:txBody>
          <a:bodyPr>
            <a:noAutofit/>
          </a:bodyPr>
          <a:lstStyle>
            <a:lvl1pPr algn="ctr">
              <a:defRPr sz="270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818094" y="925116"/>
            <a:ext cx="5486333" cy="459424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71964" y="1597819"/>
            <a:ext cx="1333184" cy="304800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61931" y="1999062"/>
            <a:ext cx="1360885" cy="58697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2191314" y="1597819"/>
            <a:ext cx="1333184" cy="304800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21" hasCustomPrompt="1"/>
          </p:nvPr>
        </p:nvSpPr>
        <p:spPr>
          <a:xfrm>
            <a:off x="2180103" y="1999062"/>
            <a:ext cx="1360885" cy="58697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3910667" y="1597819"/>
            <a:ext cx="1333184" cy="304800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23" hasCustomPrompt="1"/>
          </p:nvPr>
        </p:nvSpPr>
        <p:spPr>
          <a:xfrm>
            <a:off x="3898274" y="1999062"/>
            <a:ext cx="1360885" cy="58697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5630019" y="1597819"/>
            <a:ext cx="1333184" cy="304800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5" hasCustomPrompt="1"/>
          </p:nvPr>
        </p:nvSpPr>
        <p:spPr>
          <a:xfrm>
            <a:off x="5616447" y="1999062"/>
            <a:ext cx="1360885" cy="58697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7349371" y="1597819"/>
            <a:ext cx="1333184" cy="304800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27" hasCustomPrompt="1"/>
          </p:nvPr>
        </p:nvSpPr>
        <p:spPr>
          <a:xfrm>
            <a:off x="7334619" y="1999062"/>
            <a:ext cx="1360885" cy="58697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28"/>
          </p:nvPr>
        </p:nvSpPr>
        <p:spPr>
          <a:xfrm>
            <a:off x="471496" y="3038095"/>
            <a:ext cx="4100513" cy="161963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9" hasCustomPrompt="1"/>
          </p:nvPr>
        </p:nvSpPr>
        <p:spPr>
          <a:xfrm>
            <a:off x="4707733" y="3038485"/>
            <a:ext cx="3974306" cy="49768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30" hasCustomPrompt="1"/>
          </p:nvPr>
        </p:nvSpPr>
        <p:spPr>
          <a:xfrm>
            <a:off x="4707733" y="3645693"/>
            <a:ext cx="3974306" cy="101203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</p:spTree>
    <p:extLst>
      <p:ext uri="{BB962C8B-B14F-4D97-AF65-F5344CB8AC3E}">
        <p14:creationId xmlns:p14="http://schemas.microsoft.com/office/powerpoint/2010/main" val="28565659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095E3-66B1-AA4C-8369-7F45262646CA}" type="datetime1">
              <a:rPr lang="es-AR" smtClean="0">
                <a:solidFill>
                  <a:prstClr val="black">
                    <a:tint val="75000"/>
                  </a:prstClr>
                </a:solidFill>
                <a:latin typeface="Times New Roman"/>
              </a:rPr>
              <a:t>11/8/23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Times New Roman"/>
              </a:rPr>
              <a:t>BIZUIT Agile Business Suite – TYCON S.A. © 2005 </a:t>
            </a:r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53688" y="420471"/>
            <a:ext cx="7427119" cy="459424"/>
          </a:xfrm>
        </p:spPr>
        <p:txBody>
          <a:bodyPr>
            <a:noAutofit/>
          </a:bodyPr>
          <a:lstStyle>
            <a:lvl1pPr algn="ctr">
              <a:defRPr sz="270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818094" y="925116"/>
            <a:ext cx="5486333" cy="459424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511492" y="2669381"/>
            <a:ext cx="1333184" cy="304800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97649" y="3142062"/>
            <a:ext cx="1360885" cy="58697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2229664" y="2669381"/>
            <a:ext cx="1333184" cy="304800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21" hasCustomPrompt="1"/>
          </p:nvPr>
        </p:nvSpPr>
        <p:spPr>
          <a:xfrm>
            <a:off x="2215821" y="3142062"/>
            <a:ext cx="1360885" cy="58697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3947836" y="2669381"/>
            <a:ext cx="1333184" cy="304800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23" hasCustomPrompt="1"/>
          </p:nvPr>
        </p:nvSpPr>
        <p:spPr>
          <a:xfrm>
            <a:off x="3933993" y="3142062"/>
            <a:ext cx="1360885" cy="58697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5666008" y="2669381"/>
            <a:ext cx="1333184" cy="304800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5" hasCustomPrompt="1"/>
          </p:nvPr>
        </p:nvSpPr>
        <p:spPr>
          <a:xfrm>
            <a:off x="5652165" y="3142062"/>
            <a:ext cx="1360885" cy="58697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7384180" y="2669381"/>
            <a:ext cx="1333184" cy="304800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27" hasCustomPrompt="1"/>
          </p:nvPr>
        </p:nvSpPr>
        <p:spPr>
          <a:xfrm>
            <a:off x="7370337" y="3142062"/>
            <a:ext cx="1360885" cy="58697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870910" y="3047834"/>
            <a:ext cx="614363" cy="6858"/>
          </a:xfrm>
          <a:prstGeom prst="rect">
            <a:avLst/>
          </a:prstGeom>
          <a:solidFill>
            <a:srgbClr val="DF6F2F"/>
          </a:solidFill>
          <a:ln>
            <a:solidFill>
              <a:srgbClr val="DF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9" rIns="68567" bIns="34289" rtlCol="0" anchor="ctr"/>
          <a:lstStyle/>
          <a:p>
            <a:pPr algn="ctr" defTabSz="685647"/>
            <a:endParaRPr lang="en-US" sz="1400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2589082" y="3047834"/>
            <a:ext cx="614363" cy="6858"/>
          </a:xfrm>
          <a:prstGeom prst="rect">
            <a:avLst/>
          </a:prstGeom>
          <a:solidFill>
            <a:srgbClr val="DF6F2F"/>
          </a:solidFill>
          <a:ln>
            <a:solidFill>
              <a:srgbClr val="DF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9" rIns="68567" bIns="34289" rtlCol="0" anchor="ctr"/>
          <a:lstStyle/>
          <a:p>
            <a:pPr algn="ctr" defTabSz="685647"/>
            <a:endParaRPr lang="en-US" sz="1400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4307254" y="3047834"/>
            <a:ext cx="614363" cy="6858"/>
          </a:xfrm>
          <a:prstGeom prst="rect">
            <a:avLst/>
          </a:prstGeom>
          <a:solidFill>
            <a:srgbClr val="DF6F2F"/>
          </a:solidFill>
          <a:ln>
            <a:solidFill>
              <a:srgbClr val="DF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9" rIns="68567" bIns="34289" rtlCol="0" anchor="ctr"/>
          <a:lstStyle/>
          <a:p>
            <a:pPr algn="ctr" defTabSz="685647"/>
            <a:endParaRPr lang="en-US" sz="1400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6025426" y="3047834"/>
            <a:ext cx="614363" cy="6858"/>
          </a:xfrm>
          <a:prstGeom prst="rect">
            <a:avLst/>
          </a:prstGeom>
          <a:solidFill>
            <a:srgbClr val="DF6F2F"/>
          </a:solidFill>
          <a:ln>
            <a:solidFill>
              <a:srgbClr val="DF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9" rIns="68567" bIns="34289" rtlCol="0" anchor="ctr"/>
          <a:lstStyle/>
          <a:p>
            <a:pPr algn="ctr" defTabSz="685647"/>
            <a:endParaRPr lang="en-US" sz="1400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7743598" y="3047834"/>
            <a:ext cx="614363" cy="6858"/>
          </a:xfrm>
          <a:prstGeom prst="rect">
            <a:avLst/>
          </a:prstGeom>
          <a:solidFill>
            <a:srgbClr val="DF6F2F"/>
          </a:solidFill>
          <a:ln>
            <a:solidFill>
              <a:srgbClr val="DF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9" rIns="68567" bIns="34289" rtlCol="0" anchor="ctr"/>
          <a:lstStyle/>
          <a:p>
            <a:pPr algn="ctr" defTabSz="685647"/>
            <a:endParaRPr lang="en-US" sz="1400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887621" y="2165570"/>
            <a:ext cx="521091" cy="469359"/>
          </a:xfrm>
          <a:prstGeom prst="rect">
            <a:avLst/>
          </a:prstGeom>
        </p:spPr>
        <p:txBody>
          <a:bodyPr wrap="none" lIns="68567" tIns="34289" rIns="68567" bIns="34289">
            <a:spAutoFit/>
          </a:bodyPr>
          <a:lstStyle/>
          <a:p>
            <a:pPr defTabSz="685647"/>
            <a:r>
              <a:rPr lang="en-US" sz="2600" dirty="0">
                <a:solidFill>
                  <a:srgbClr val="616A77"/>
                </a:solidFill>
                <a:latin typeface="et-line" panose="02000503000000000000" pitchFamily="2" charset="2"/>
              </a:rPr>
              <a:t></a:t>
            </a:r>
            <a:endParaRPr lang="en-US" sz="2600" dirty="0">
              <a:solidFill>
                <a:srgbClr val="616A77"/>
              </a:solidFill>
              <a:latin typeface="Times New Roman"/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2668910" y="2165570"/>
            <a:ext cx="521091" cy="469359"/>
          </a:xfrm>
          <a:prstGeom prst="rect">
            <a:avLst/>
          </a:prstGeom>
        </p:spPr>
        <p:txBody>
          <a:bodyPr wrap="none" lIns="68567" tIns="34289" rIns="68567" bIns="34289">
            <a:spAutoFit/>
          </a:bodyPr>
          <a:lstStyle/>
          <a:p>
            <a:pPr defTabSz="685647"/>
            <a:r>
              <a:rPr lang="en-US" sz="2600" dirty="0">
                <a:solidFill>
                  <a:srgbClr val="616A77"/>
                </a:solidFill>
                <a:latin typeface="et-line" panose="02000503000000000000" pitchFamily="2" charset="2"/>
              </a:rPr>
              <a:t></a:t>
            </a:r>
            <a:endParaRPr lang="en-US" sz="2600" dirty="0">
              <a:solidFill>
                <a:srgbClr val="616A77"/>
              </a:solidFill>
              <a:latin typeface="Times New Roman"/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4397900" y="2165570"/>
            <a:ext cx="521091" cy="469359"/>
          </a:xfrm>
          <a:prstGeom prst="rect">
            <a:avLst/>
          </a:prstGeom>
        </p:spPr>
        <p:txBody>
          <a:bodyPr wrap="none" lIns="68567" tIns="34289" rIns="68567" bIns="34289">
            <a:spAutoFit/>
          </a:bodyPr>
          <a:lstStyle/>
          <a:p>
            <a:pPr defTabSz="685647"/>
            <a:r>
              <a:rPr lang="en-US" sz="2600" dirty="0">
                <a:solidFill>
                  <a:srgbClr val="616A77"/>
                </a:solidFill>
                <a:latin typeface="et-line" panose="02000503000000000000" pitchFamily="2" charset="2"/>
              </a:rPr>
              <a:t></a:t>
            </a:r>
            <a:endParaRPr lang="en-US" sz="2600" dirty="0">
              <a:solidFill>
                <a:srgbClr val="616A77"/>
              </a:solidFill>
              <a:latin typeface="Times New Roman"/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6047546" y="2165570"/>
            <a:ext cx="521091" cy="469359"/>
          </a:xfrm>
          <a:prstGeom prst="rect">
            <a:avLst/>
          </a:prstGeom>
        </p:spPr>
        <p:txBody>
          <a:bodyPr wrap="none" lIns="68567" tIns="34289" rIns="68567" bIns="34289">
            <a:spAutoFit/>
          </a:bodyPr>
          <a:lstStyle/>
          <a:p>
            <a:pPr defTabSz="685647"/>
            <a:r>
              <a:rPr lang="en-US" sz="2600" dirty="0">
                <a:solidFill>
                  <a:srgbClr val="616A77"/>
                </a:solidFill>
                <a:latin typeface="et-line" panose="02000503000000000000" pitchFamily="2" charset="2"/>
              </a:rPr>
              <a:t></a:t>
            </a:r>
            <a:endParaRPr lang="en-US" sz="2600" dirty="0">
              <a:solidFill>
                <a:srgbClr val="616A77"/>
              </a:solidFill>
              <a:latin typeface="Times New Roman"/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7686971" y="2165570"/>
            <a:ext cx="521091" cy="469359"/>
          </a:xfrm>
          <a:prstGeom prst="rect">
            <a:avLst/>
          </a:prstGeom>
        </p:spPr>
        <p:txBody>
          <a:bodyPr wrap="none" lIns="68567" tIns="34289" rIns="68567" bIns="34289">
            <a:spAutoFit/>
          </a:bodyPr>
          <a:lstStyle/>
          <a:p>
            <a:pPr defTabSz="685647"/>
            <a:r>
              <a:rPr lang="en-US" sz="2600" dirty="0">
                <a:solidFill>
                  <a:srgbClr val="616A77"/>
                </a:solidFill>
                <a:latin typeface="et-line" panose="02000503000000000000" pitchFamily="2" charset="2"/>
              </a:rPr>
              <a:t></a:t>
            </a:r>
            <a:endParaRPr lang="en-US" sz="2600" dirty="0">
              <a:solidFill>
                <a:srgbClr val="616A77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68677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EB227-9A82-8640-AE40-F94778217C31}" type="datetime1">
              <a:rPr lang="es-AR" smtClean="0">
                <a:solidFill>
                  <a:prstClr val="black">
                    <a:tint val="75000"/>
                  </a:prstClr>
                </a:solidFill>
                <a:latin typeface="Times New Roman"/>
              </a:rPr>
              <a:t>11/8/23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Times New Roman"/>
              </a:rPr>
              <a:t>BIZUIT Agile Business Suite – TYCON S.A. © 2005 </a:t>
            </a:r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53688" y="420471"/>
            <a:ext cx="7427119" cy="459424"/>
          </a:xfrm>
        </p:spPr>
        <p:txBody>
          <a:bodyPr>
            <a:noAutofit/>
          </a:bodyPr>
          <a:lstStyle>
            <a:lvl1pPr algn="ctr">
              <a:defRPr sz="270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818094" y="925116"/>
            <a:ext cx="5486333" cy="459424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899050" y="2383631"/>
            <a:ext cx="1333184" cy="304800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27" hasCustomPrompt="1"/>
          </p:nvPr>
        </p:nvSpPr>
        <p:spPr>
          <a:xfrm>
            <a:off x="773850" y="2856319"/>
            <a:ext cx="1583597" cy="90844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258467" y="2762084"/>
            <a:ext cx="614363" cy="6858"/>
          </a:xfrm>
          <a:prstGeom prst="rect">
            <a:avLst/>
          </a:prstGeom>
          <a:solidFill>
            <a:srgbClr val="DF6F2F"/>
          </a:solidFill>
          <a:ln>
            <a:solidFill>
              <a:srgbClr val="DF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9" rIns="68567" bIns="34289" rtlCol="0" anchor="ctr"/>
          <a:lstStyle/>
          <a:p>
            <a:pPr algn="ctr" defTabSz="685647"/>
            <a:endParaRPr lang="en-US" sz="1400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1201840" y="1879820"/>
            <a:ext cx="521091" cy="469359"/>
          </a:xfrm>
          <a:prstGeom prst="rect">
            <a:avLst/>
          </a:prstGeom>
        </p:spPr>
        <p:txBody>
          <a:bodyPr wrap="none" lIns="68567" tIns="34289" rIns="68567" bIns="34289">
            <a:spAutoFit/>
          </a:bodyPr>
          <a:lstStyle/>
          <a:p>
            <a:pPr defTabSz="685647"/>
            <a:r>
              <a:rPr lang="en-US" sz="2600" dirty="0">
                <a:solidFill>
                  <a:srgbClr val="616A77"/>
                </a:solidFill>
                <a:latin typeface="et-line" panose="02000503000000000000" pitchFamily="2" charset="2"/>
              </a:rPr>
              <a:t></a:t>
            </a:r>
            <a:endParaRPr lang="en-US" sz="2600" dirty="0">
              <a:solidFill>
                <a:srgbClr val="616A77"/>
              </a:solidFill>
              <a:latin typeface="Times New Roman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8"/>
          </p:nvPr>
        </p:nvSpPr>
        <p:spPr>
          <a:xfrm>
            <a:off x="2514601" y="1879997"/>
            <a:ext cx="3443288" cy="205620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29"/>
          </p:nvPr>
        </p:nvSpPr>
        <p:spPr>
          <a:xfrm>
            <a:off x="6115050" y="1879997"/>
            <a:ext cx="2571750" cy="205620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537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A07EE-659F-D941-962E-C9C5C0345AE6}" type="datetime1">
              <a:rPr lang="es-AR" smtClean="0">
                <a:solidFill>
                  <a:prstClr val="black">
                    <a:tint val="75000"/>
                  </a:prstClr>
                </a:solidFill>
                <a:latin typeface="Times New Roman"/>
              </a:rPr>
              <a:t>11/8/23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Times New Roman"/>
              </a:rPr>
              <a:t>BIZUIT Agile Business Suite – TYCON S.A. © 2005 </a:t>
            </a:r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58775" y="0"/>
            <a:ext cx="285226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200" y="514351"/>
            <a:ext cx="8229600" cy="326402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9" y="3778379"/>
            <a:ext cx="694427" cy="194095"/>
          </a:xfrm>
        </p:spPr>
        <p:txBody>
          <a:bodyPr>
            <a:normAutofit/>
          </a:bodyPr>
          <a:lstStyle>
            <a:lvl1pPr marL="0" indent="0">
              <a:buNone/>
              <a:defRPr sz="1100" baseline="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About us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971927"/>
            <a:ext cx="4114800" cy="77152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900"/>
            </a:lvl1pPr>
          </a:lstStyle>
          <a:p>
            <a:pPr lvl="0"/>
            <a:r>
              <a:rPr lang="en-US" sz="900"/>
              <a:t>Collaboratively productivate cost effective web services whereas standardized strategic theme areas. Competently reinvent innovative bandwidth rather than market positioning niche markets. Continually disintermediate top-line processes with enterprise</a:t>
            </a:r>
            <a:endParaRPr lang="en-US"/>
          </a:p>
        </p:txBody>
      </p:sp>
      <p:sp>
        <p:nvSpPr>
          <p:cNvPr id="16" name="Oval 15"/>
          <p:cNvSpPr/>
          <p:nvPr userDrawn="1"/>
        </p:nvSpPr>
        <p:spPr>
          <a:xfrm>
            <a:off x="5156439" y="3971925"/>
            <a:ext cx="226444" cy="239922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68567" tIns="34289" rIns="68567" bIns="34289" rtlCol="0" anchor="ctr"/>
          <a:lstStyle/>
          <a:p>
            <a:pPr algn="ctr" defTabSz="685647"/>
            <a:endParaRPr lang="en-US" sz="1400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17" name="Oval 16"/>
          <p:cNvSpPr/>
          <p:nvPr userDrawn="1"/>
        </p:nvSpPr>
        <p:spPr>
          <a:xfrm>
            <a:off x="5156439" y="4366583"/>
            <a:ext cx="226444" cy="239922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68567" tIns="34289" rIns="68567" bIns="34289" rtlCol="0" anchor="ctr"/>
          <a:lstStyle/>
          <a:p>
            <a:pPr algn="ctr" defTabSz="685647"/>
            <a:endParaRPr lang="en-US" sz="1400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18" name="Oval 17"/>
          <p:cNvSpPr/>
          <p:nvPr userDrawn="1"/>
        </p:nvSpPr>
        <p:spPr>
          <a:xfrm>
            <a:off x="6980928" y="3971925"/>
            <a:ext cx="226444" cy="239922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68567" tIns="34289" rIns="68567" bIns="34289" rtlCol="0" anchor="ctr"/>
          <a:lstStyle/>
          <a:p>
            <a:pPr algn="ctr" defTabSz="685647"/>
            <a:endParaRPr lang="en-US" sz="1400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6980928" y="4366583"/>
            <a:ext cx="226444" cy="239922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68567" tIns="34289" rIns="68567" bIns="34289" rtlCol="0" anchor="ctr"/>
          <a:lstStyle/>
          <a:p>
            <a:pPr algn="ctr" defTabSz="685647"/>
            <a:endParaRPr lang="en-US" sz="1400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5460215" y="3971926"/>
            <a:ext cx="1300163" cy="240506"/>
          </a:xfrm>
        </p:spPr>
        <p:txBody>
          <a:bodyPr>
            <a:normAutofit/>
          </a:bodyPr>
          <a:lstStyle>
            <a:lvl1pPr marL="0" indent="0">
              <a:buNone/>
              <a:defRPr sz="900">
                <a:latin typeface="Raleway" panose="020B0003030101060003" pitchFamily="34" charset="0"/>
              </a:defRPr>
            </a:lvl1pPr>
          </a:lstStyle>
          <a:p>
            <a:pPr lvl="0"/>
            <a:r>
              <a:rPr lang="en-US" sz="900"/>
              <a:t>There text</a:t>
            </a:r>
            <a:endParaRPr lang="en-US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5460215" y="4392463"/>
            <a:ext cx="1300163" cy="240506"/>
          </a:xfrm>
        </p:spPr>
        <p:txBody>
          <a:bodyPr>
            <a:normAutofit/>
          </a:bodyPr>
          <a:lstStyle>
            <a:lvl1pPr marL="0" indent="0">
              <a:buNone/>
              <a:defRPr sz="900">
                <a:latin typeface="Raleway" panose="020B0003030101060003" pitchFamily="34" charset="0"/>
              </a:defRPr>
            </a:lvl1pPr>
          </a:lstStyle>
          <a:p>
            <a:pPr lvl="0"/>
            <a:r>
              <a:rPr lang="en-US" sz="900"/>
              <a:t>There text</a:t>
            </a:r>
            <a:endParaRPr lang="en-US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7394689" y="3971926"/>
            <a:ext cx="1300163" cy="240506"/>
          </a:xfrm>
        </p:spPr>
        <p:txBody>
          <a:bodyPr>
            <a:normAutofit/>
          </a:bodyPr>
          <a:lstStyle>
            <a:lvl1pPr marL="0" indent="0">
              <a:buNone/>
              <a:defRPr sz="900">
                <a:latin typeface="Raleway" panose="020B0003030101060003" pitchFamily="34" charset="0"/>
              </a:defRPr>
            </a:lvl1pPr>
          </a:lstStyle>
          <a:p>
            <a:pPr lvl="0"/>
            <a:r>
              <a:rPr lang="en-US" sz="900"/>
              <a:t>There text</a:t>
            </a:r>
            <a:endParaRPr lang="en-US"/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7394689" y="4392463"/>
            <a:ext cx="1300163" cy="240506"/>
          </a:xfrm>
        </p:spPr>
        <p:txBody>
          <a:bodyPr>
            <a:normAutofit/>
          </a:bodyPr>
          <a:lstStyle>
            <a:lvl1pPr marL="0" indent="0">
              <a:buNone/>
              <a:defRPr sz="900">
                <a:latin typeface="Raleway" panose="020B0003030101060003" pitchFamily="34" charset="0"/>
              </a:defRPr>
            </a:lvl1pPr>
          </a:lstStyle>
          <a:p>
            <a:pPr lvl="0"/>
            <a:r>
              <a:rPr lang="en-US" sz="900"/>
              <a:t>There text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1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84">
          <p15:clr>
            <a:srgbClr val="FBAE40"/>
          </p15:clr>
        </p15:guide>
        <p15:guide id="4" pos="7296">
          <p15:clr>
            <a:srgbClr val="FBAE40"/>
          </p15:clr>
        </p15:guide>
        <p15:guide id="5" orient="horz" pos="432">
          <p15:clr>
            <a:srgbClr val="FBAE40"/>
          </p15:clr>
        </p15:guide>
        <p15:guide id="6" orient="horz" pos="398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99528-7B40-AF44-831A-C2E33FB560CB}" type="datetime1">
              <a:rPr lang="es-AR" smtClean="0">
                <a:solidFill>
                  <a:prstClr val="black">
                    <a:tint val="75000"/>
                  </a:prstClr>
                </a:solidFill>
                <a:latin typeface="Times New Roman"/>
              </a:rPr>
              <a:t>11/8/23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Times New Roman"/>
              </a:rPr>
              <a:t>BIZUIT Agile Business Suite – TYCON S.A. © 2005 </a:t>
            </a:r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53688" y="420471"/>
            <a:ext cx="7427119" cy="459424"/>
          </a:xfrm>
        </p:spPr>
        <p:txBody>
          <a:bodyPr>
            <a:noAutofit/>
          </a:bodyPr>
          <a:lstStyle>
            <a:lvl1pPr algn="ctr">
              <a:defRPr sz="270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818094" y="925116"/>
            <a:ext cx="5486333" cy="459424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2265760" y="1883550"/>
            <a:ext cx="763190" cy="245293"/>
          </a:xfrm>
        </p:spPr>
        <p:txBody>
          <a:bodyPr/>
          <a:lstStyle>
            <a:lvl1pPr>
              <a:defRPr baseline="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23" hasCustomPrompt="1"/>
          </p:nvPr>
        </p:nvSpPr>
        <p:spPr>
          <a:xfrm>
            <a:off x="2265760" y="2149473"/>
            <a:ext cx="763190" cy="453349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24" hasCustomPrompt="1"/>
          </p:nvPr>
        </p:nvSpPr>
        <p:spPr>
          <a:xfrm>
            <a:off x="4106224" y="1883550"/>
            <a:ext cx="763190" cy="245293"/>
          </a:xfrm>
        </p:spPr>
        <p:txBody>
          <a:bodyPr/>
          <a:lstStyle>
            <a:lvl1pPr>
              <a:defRPr baseline="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25" hasCustomPrompt="1"/>
          </p:nvPr>
        </p:nvSpPr>
        <p:spPr>
          <a:xfrm>
            <a:off x="4106224" y="2149473"/>
            <a:ext cx="763190" cy="453349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30" name="Text Placeholder 21"/>
          <p:cNvSpPr>
            <a:spLocks noGrp="1"/>
          </p:cNvSpPr>
          <p:nvPr>
            <p:ph type="body" sz="quarter" idx="26" hasCustomPrompt="1"/>
          </p:nvPr>
        </p:nvSpPr>
        <p:spPr>
          <a:xfrm>
            <a:off x="5599840" y="1893768"/>
            <a:ext cx="763190" cy="245293"/>
          </a:xfrm>
        </p:spPr>
        <p:txBody>
          <a:bodyPr/>
          <a:lstStyle>
            <a:lvl1pPr>
              <a:defRPr baseline="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27" hasCustomPrompt="1"/>
          </p:nvPr>
        </p:nvSpPr>
        <p:spPr>
          <a:xfrm>
            <a:off x="5599840" y="2159691"/>
            <a:ext cx="763190" cy="453349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32" name="Text Placeholder 21"/>
          <p:cNvSpPr>
            <a:spLocks noGrp="1"/>
          </p:cNvSpPr>
          <p:nvPr>
            <p:ph type="body" sz="quarter" idx="28" hasCustomPrompt="1"/>
          </p:nvPr>
        </p:nvSpPr>
        <p:spPr>
          <a:xfrm>
            <a:off x="7111398" y="1893768"/>
            <a:ext cx="763190" cy="245293"/>
          </a:xfrm>
        </p:spPr>
        <p:txBody>
          <a:bodyPr/>
          <a:lstStyle>
            <a:lvl1pPr>
              <a:defRPr baseline="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33" name="Text Placeholder 21"/>
          <p:cNvSpPr>
            <a:spLocks noGrp="1"/>
          </p:cNvSpPr>
          <p:nvPr>
            <p:ph type="body" sz="quarter" idx="29" hasCustomPrompt="1"/>
          </p:nvPr>
        </p:nvSpPr>
        <p:spPr>
          <a:xfrm>
            <a:off x="7111398" y="2159691"/>
            <a:ext cx="763190" cy="453349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34" name="Text Placeholder 21"/>
          <p:cNvSpPr>
            <a:spLocks noGrp="1"/>
          </p:cNvSpPr>
          <p:nvPr>
            <p:ph type="body" sz="quarter" idx="30" hasCustomPrompt="1"/>
          </p:nvPr>
        </p:nvSpPr>
        <p:spPr>
          <a:xfrm>
            <a:off x="2265760" y="3269146"/>
            <a:ext cx="763190" cy="245293"/>
          </a:xfrm>
        </p:spPr>
        <p:txBody>
          <a:bodyPr/>
          <a:lstStyle>
            <a:lvl1pPr>
              <a:defRPr baseline="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35" name="Text Placeholder 21"/>
          <p:cNvSpPr>
            <a:spLocks noGrp="1"/>
          </p:cNvSpPr>
          <p:nvPr>
            <p:ph type="body" sz="quarter" idx="31" hasCustomPrompt="1"/>
          </p:nvPr>
        </p:nvSpPr>
        <p:spPr>
          <a:xfrm>
            <a:off x="2265760" y="3535068"/>
            <a:ext cx="763190" cy="453349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There text</a:t>
            </a:r>
          </a:p>
        </p:txBody>
      </p:sp>
    </p:spTree>
    <p:extLst>
      <p:ext uri="{BB962C8B-B14F-4D97-AF65-F5344CB8AC3E}">
        <p14:creationId xmlns:p14="http://schemas.microsoft.com/office/powerpoint/2010/main" val="227574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B2F9-B19D-FF4C-9280-307AAB3A7A95}" type="datetime1">
              <a:rPr lang="es-AR" smtClean="0">
                <a:solidFill>
                  <a:prstClr val="black">
                    <a:tint val="75000"/>
                  </a:prstClr>
                </a:solidFill>
                <a:latin typeface="Times New Roman"/>
              </a:rPr>
              <a:t>11/8/23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Times New Roman"/>
              </a:rPr>
              <a:t>BIZUIT Agile Business Suite – TYCON S.A. © 2005 </a:t>
            </a:r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53688" y="420471"/>
            <a:ext cx="7427119" cy="459424"/>
          </a:xfrm>
        </p:spPr>
        <p:txBody>
          <a:bodyPr>
            <a:noAutofit/>
          </a:bodyPr>
          <a:lstStyle>
            <a:lvl1pPr algn="ctr">
              <a:defRPr sz="270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818094" y="925116"/>
            <a:ext cx="5486333" cy="459424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0" y="1384540"/>
            <a:ext cx="9144000" cy="375896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759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09C4E-619A-7F4C-961B-49BC95AE9B2A}" type="datetime1">
              <a:rPr lang="es-AR" smtClean="0">
                <a:solidFill>
                  <a:prstClr val="black">
                    <a:tint val="75000"/>
                  </a:prstClr>
                </a:solidFill>
                <a:latin typeface="Times New Roman"/>
              </a:rPr>
              <a:t>11/8/23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Times New Roman"/>
              </a:rPr>
              <a:t>BIZUIT Agile Business Suite – TYCON S.A. © 2005 </a:t>
            </a:r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53688" y="420471"/>
            <a:ext cx="7427119" cy="459424"/>
          </a:xfrm>
        </p:spPr>
        <p:txBody>
          <a:bodyPr>
            <a:noAutofit/>
          </a:bodyPr>
          <a:lstStyle>
            <a:lvl1pPr algn="ctr">
              <a:defRPr sz="270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818094" y="925116"/>
            <a:ext cx="5486333" cy="459424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77120" y="1460466"/>
            <a:ext cx="3034166" cy="2973386"/>
            <a:chOff x="1169494" y="1947286"/>
            <a:chExt cx="4045554" cy="3964515"/>
          </a:xfrm>
        </p:grpSpPr>
        <p:sp>
          <p:nvSpPr>
            <p:cNvPr id="9" name="Freeform 8"/>
            <p:cNvSpPr/>
            <p:nvPr/>
          </p:nvSpPr>
          <p:spPr>
            <a:xfrm>
              <a:off x="2585313" y="3404666"/>
              <a:ext cx="1213917" cy="1213917"/>
            </a:xfrm>
            <a:custGeom>
              <a:avLst/>
              <a:gdLst>
                <a:gd name="connsiteX0" fmla="*/ 0 w 1213917"/>
                <a:gd name="connsiteY0" fmla="*/ 202324 h 1213917"/>
                <a:gd name="connsiteX1" fmla="*/ 202324 w 1213917"/>
                <a:gd name="connsiteY1" fmla="*/ 0 h 1213917"/>
                <a:gd name="connsiteX2" fmla="*/ 1011593 w 1213917"/>
                <a:gd name="connsiteY2" fmla="*/ 0 h 1213917"/>
                <a:gd name="connsiteX3" fmla="*/ 1213917 w 1213917"/>
                <a:gd name="connsiteY3" fmla="*/ 202324 h 1213917"/>
                <a:gd name="connsiteX4" fmla="*/ 1213917 w 1213917"/>
                <a:gd name="connsiteY4" fmla="*/ 1011593 h 1213917"/>
                <a:gd name="connsiteX5" fmla="*/ 1011593 w 1213917"/>
                <a:gd name="connsiteY5" fmla="*/ 1213917 h 1213917"/>
                <a:gd name="connsiteX6" fmla="*/ 202324 w 1213917"/>
                <a:gd name="connsiteY6" fmla="*/ 1213917 h 1213917"/>
                <a:gd name="connsiteX7" fmla="*/ 0 w 1213917"/>
                <a:gd name="connsiteY7" fmla="*/ 1011593 h 1213917"/>
                <a:gd name="connsiteX8" fmla="*/ 0 w 1213917"/>
                <a:gd name="connsiteY8" fmla="*/ 202324 h 121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917" h="1213917">
                  <a:moveTo>
                    <a:pt x="0" y="202324"/>
                  </a:moveTo>
                  <a:cubicBezTo>
                    <a:pt x="0" y="90584"/>
                    <a:pt x="90584" y="0"/>
                    <a:pt x="202324" y="0"/>
                  </a:cubicBezTo>
                  <a:lnTo>
                    <a:pt x="1011593" y="0"/>
                  </a:lnTo>
                  <a:cubicBezTo>
                    <a:pt x="1123333" y="0"/>
                    <a:pt x="1213917" y="90584"/>
                    <a:pt x="1213917" y="202324"/>
                  </a:cubicBezTo>
                  <a:lnTo>
                    <a:pt x="1213917" y="1011593"/>
                  </a:lnTo>
                  <a:cubicBezTo>
                    <a:pt x="1213917" y="1123333"/>
                    <a:pt x="1123333" y="1213917"/>
                    <a:pt x="1011593" y="1213917"/>
                  </a:cubicBezTo>
                  <a:lnTo>
                    <a:pt x="202324" y="1213917"/>
                  </a:lnTo>
                  <a:cubicBezTo>
                    <a:pt x="90584" y="1213917"/>
                    <a:pt x="0" y="1123333"/>
                    <a:pt x="0" y="1011593"/>
                  </a:cubicBezTo>
                  <a:lnTo>
                    <a:pt x="0" y="202324"/>
                  </a:lnTo>
                  <a:close/>
                </a:path>
              </a:pathLst>
            </a:custGeom>
            <a:solidFill>
              <a:srgbClr val="F36F2F"/>
            </a:solidFill>
            <a:ln>
              <a:solidFill>
                <a:srgbClr val="F36F2F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0539" tIns="140539" rIns="140539" bIns="140539" numCol="1" spcCol="1270" anchor="ctr" anchorCtr="0">
              <a:noAutofit/>
            </a:bodyPr>
            <a:lstStyle/>
            <a:p>
              <a:pPr algn="ctr" defTabSz="106655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400">
                <a:solidFill>
                  <a:prstClr val="white"/>
                </a:solidFill>
                <a:latin typeface="Times New Roman"/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2870244" y="3082638"/>
              <a:ext cx="644055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644055" y="0"/>
                  </a:lnTo>
                </a:path>
              </a:pathLst>
            </a:custGeom>
            <a:noFill/>
            <a:ln>
              <a:solidFill>
                <a:srgbClr val="F36F2F"/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2785609" y="1947286"/>
              <a:ext cx="813324" cy="813324"/>
            </a:xfrm>
            <a:custGeom>
              <a:avLst/>
              <a:gdLst>
                <a:gd name="connsiteX0" fmla="*/ 0 w 813324"/>
                <a:gd name="connsiteY0" fmla="*/ 135557 h 813324"/>
                <a:gd name="connsiteX1" fmla="*/ 135557 w 813324"/>
                <a:gd name="connsiteY1" fmla="*/ 0 h 813324"/>
                <a:gd name="connsiteX2" fmla="*/ 677767 w 813324"/>
                <a:gd name="connsiteY2" fmla="*/ 0 h 813324"/>
                <a:gd name="connsiteX3" fmla="*/ 813324 w 813324"/>
                <a:gd name="connsiteY3" fmla="*/ 135557 h 813324"/>
                <a:gd name="connsiteX4" fmla="*/ 813324 w 813324"/>
                <a:gd name="connsiteY4" fmla="*/ 677767 h 813324"/>
                <a:gd name="connsiteX5" fmla="*/ 677767 w 813324"/>
                <a:gd name="connsiteY5" fmla="*/ 813324 h 813324"/>
                <a:gd name="connsiteX6" fmla="*/ 135557 w 813324"/>
                <a:gd name="connsiteY6" fmla="*/ 813324 h 813324"/>
                <a:gd name="connsiteX7" fmla="*/ 0 w 813324"/>
                <a:gd name="connsiteY7" fmla="*/ 677767 h 813324"/>
                <a:gd name="connsiteX8" fmla="*/ 0 w 813324"/>
                <a:gd name="connsiteY8" fmla="*/ 135557 h 8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3324" h="813324">
                  <a:moveTo>
                    <a:pt x="0" y="135557"/>
                  </a:moveTo>
                  <a:cubicBezTo>
                    <a:pt x="0" y="60691"/>
                    <a:pt x="60691" y="0"/>
                    <a:pt x="135557" y="0"/>
                  </a:cubicBezTo>
                  <a:lnTo>
                    <a:pt x="677767" y="0"/>
                  </a:lnTo>
                  <a:cubicBezTo>
                    <a:pt x="752633" y="0"/>
                    <a:pt x="813324" y="60691"/>
                    <a:pt x="813324" y="135557"/>
                  </a:cubicBezTo>
                  <a:lnTo>
                    <a:pt x="813324" y="677767"/>
                  </a:lnTo>
                  <a:cubicBezTo>
                    <a:pt x="813324" y="752633"/>
                    <a:pt x="752633" y="813324"/>
                    <a:pt x="677767" y="813324"/>
                  </a:cubicBezTo>
                  <a:lnTo>
                    <a:pt x="135557" y="813324"/>
                  </a:lnTo>
                  <a:cubicBezTo>
                    <a:pt x="60691" y="813324"/>
                    <a:pt x="0" y="752633"/>
                    <a:pt x="0" y="677767"/>
                  </a:cubicBezTo>
                  <a:lnTo>
                    <a:pt x="0" y="135557"/>
                  </a:lnTo>
                  <a:close/>
                </a:path>
              </a:pathLst>
            </a:custGeom>
            <a:solidFill>
              <a:srgbClr val="F36F2F"/>
            </a:solidFill>
            <a:ln>
              <a:solidFill>
                <a:srgbClr val="F36F2F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3043" tIns="93043" rIns="93043" bIns="93043" numCol="1" spcCol="1270" anchor="ctr" anchorCtr="0">
              <a:noAutofit/>
            </a:bodyPr>
            <a:lstStyle/>
            <a:p>
              <a:pPr algn="ctr" defTabSz="69992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>
                <a:solidFill>
                  <a:prstClr val="white"/>
                </a:solidFill>
                <a:latin typeface="Times New Roman"/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 rot="19285714">
              <a:off x="3759828" y="3414987"/>
              <a:ext cx="361206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361206" y="0"/>
                  </a:lnTo>
                </a:path>
              </a:pathLst>
            </a:custGeom>
            <a:noFill/>
            <a:ln>
              <a:solidFill>
                <a:srgbClr val="F36F2F"/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4081633" y="2571418"/>
              <a:ext cx="813324" cy="813324"/>
            </a:xfrm>
            <a:custGeom>
              <a:avLst/>
              <a:gdLst>
                <a:gd name="connsiteX0" fmla="*/ 0 w 813324"/>
                <a:gd name="connsiteY0" fmla="*/ 135557 h 813324"/>
                <a:gd name="connsiteX1" fmla="*/ 135557 w 813324"/>
                <a:gd name="connsiteY1" fmla="*/ 0 h 813324"/>
                <a:gd name="connsiteX2" fmla="*/ 677767 w 813324"/>
                <a:gd name="connsiteY2" fmla="*/ 0 h 813324"/>
                <a:gd name="connsiteX3" fmla="*/ 813324 w 813324"/>
                <a:gd name="connsiteY3" fmla="*/ 135557 h 813324"/>
                <a:gd name="connsiteX4" fmla="*/ 813324 w 813324"/>
                <a:gd name="connsiteY4" fmla="*/ 677767 h 813324"/>
                <a:gd name="connsiteX5" fmla="*/ 677767 w 813324"/>
                <a:gd name="connsiteY5" fmla="*/ 813324 h 813324"/>
                <a:gd name="connsiteX6" fmla="*/ 135557 w 813324"/>
                <a:gd name="connsiteY6" fmla="*/ 813324 h 813324"/>
                <a:gd name="connsiteX7" fmla="*/ 0 w 813324"/>
                <a:gd name="connsiteY7" fmla="*/ 677767 h 813324"/>
                <a:gd name="connsiteX8" fmla="*/ 0 w 813324"/>
                <a:gd name="connsiteY8" fmla="*/ 135557 h 8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3324" h="813324">
                  <a:moveTo>
                    <a:pt x="0" y="135557"/>
                  </a:moveTo>
                  <a:cubicBezTo>
                    <a:pt x="0" y="60691"/>
                    <a:pt x="60691" y="0"/>
                    <a:pt x="135557" y="0"/>
                  </a:cubicBezTo>
                  <a:lnTo>
                    <a:pt x="677767" y="0"/>
                  </a:lnTo>
                  <a:cubicBezTo>
                    <a:pt x="752633" y="0"/>
                    <a:pt x="813324" y="60691"/>
                    <a:pt x="813324" y="135557"/>
                  </a:cubicBezTo>
                  <a:lnTo>
                    <a:pt x="813324" y="677767"/>
                  </a:lnTo>
                  <a:cubicBezTo>
                    <a:pt x="813324" y="752633"/>
                    <a:pt x="752633" y="813324"/>
                    <a:pt x="677767" y="813324"/>
                  </a:cubicBezTo>
                  <a:lnTo>
                    <a:pt x="135557" y="813324"/>
                  </a:lnTo>
                  <a:cubicBezTo>
                    <a:pt x="60691" y="813324"/>
                    <a:pt x="0" y="752633"/>
                    <a:pt x="0" y="677767"/>
                  </a:cubicBezTo>
                  <a:lnTo>
                    <a:pt x="0" y="135557"/>
                  </a:lnTo>
                  <a:close/>
                </a:path>
              </a:pathLst>
            </a:custGeom>
            <a:solidFill>
              <a:srgbClr val="F36F2F"/>
            </a:solidFill>
            <a:ln>
              <a:solidFill>
                <a:srgbClr val="F36F2F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1143" tIns="131143" rIns="131143" bIns="131143" numCol="1" spcCol="1270" anchor="ctr" anchorCtr="0">
              <a:noAutofit/>
            </a:bodyPr>
            <a:lstStyle/>
            <a:p>
              <a:pPr algn="ctr" defTabSz="119988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700">
                <a:solidFill>
                  <a:prstClr val="white"/>
                </a:solidFill>
                <a:latin typeface="Times New Roman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 rot="771429">
              <a:off x="3791483" y="4218916"/>
              <a:ext cx="617988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617988" y="0"/>
                  </a:lnTo>
                </a:path>
              </a:pathLst>
            </a:custGeom>
            <a:noFill/>
            <a:ln>
              <a:solidFill>
                <a:srgbClr val="F36F2F"/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4401724" y="3973830"/>
              <a:ext cx="813324" cy="813324"/>
            </a:xfrm>
            <a:custGeom>
              <a:avLst/>
              <a:gdLst>
                <a:gd name="connsiteX0" fmla="*/ 0 w 813324"/>
                <a:gd name="connsiteY0" fmla="*/ 135557 h 813324"/>
                <a:gd name="connsiteX1" fmla="*/ 135557 w 813324"/>
                <a:gd name="connsiteY1" fmla="*/ 0 h 813324"/>
                <a:gd name="connsiteX2" fmla="*/ 677767 w 813324"/>
                <a:gd name="connsiteY2" fmla="*/ 0 h 813324"/>
                <a:gd name="connsiteX3" fmla="*/ 813324 w 813324"/>
                <a:gd name="connsiteY3" fmla="*/ 135557 h 813324"/>
                <a:gd name="connsiteX4" fmla="*/ 813324 w 813324"/>
                <a:gd name="connsiteY4" fmla="*/ 677767 h 813324"/>
                <a:gd name="connsiteX5" fmla="*/ 677767 w 813324"/>
                <a:gd name="connsiteY5" fmla="*/ 813324 h 813324"/>
                <a:gd name="connsiteX6" fmla="*/ 135557 w 813324"/>
                <a:gd name="connsiteY6" fmla="*/ 813324 h 813324"/>
                <a:gd name="connsiteX7" fmla="*/ 0 w 813324"/>
                <a:gd name="connsiteY7" fmla="*/ 677767 h 813324"/>
                <a:gd name="connsiteX8" fmla="*/ 0 w 813324"/>
                <a:gd name="connsiteY8" fmla="*/ 135557 h 8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3324" h="813324">
                  <a:moveTo>
                    <a:pt x="0" y="135557"/>
                  </a:moveTo>
                  <a:cubicBezTo>
                    <a:pt x="0" y="60691"/>
                    <a:pt x="60691" y="0"/>
                    <a:pt x="135557" y="0"/>
                  </a:cubicBezTo>
                  <a:lnTo>
                    <a:pt x="677767" y="0"/>
                  </a:lnTo>
                  <a:cubicBezTo>
                    <a:pt x="752633" y="0"/>
                    <a:pt x="813324" y="60691"/>
                    <a:pt x="813324" y="135557"/>
                  </a:cubicBezTo>
                  <a:lnTo>
                    <a:pt x="813324" y="677767"/>
                  </a:lnTo>
                  <a:cubicBezTo>
                    <a:pt x="813324" y="752633"/>
                    <a:pt x="752633" y="813324"/>
                    <a:pt x="677767" y="813324"/>
                  </a:cubicBezTo>
                  <a:lnTo>
                    <a:pt x="135557" y="813324"/>
                  </a:lnTo>
                  <a:cubicBezTo>
                    <a:pt x="60691" y="813324"/>
                    <a:pt x="0" y="752633"/>
                    <a:pt x="0" y="677767"/>
                  </a:cubicBezTo>
                  <a:lnTo>
                    <a:pt x="0" y="135557"/>
                  </a:lnTo>
                  <a:close/>
                </a:path>
              </a:pathLst>
            </a:custGeom>
            <a:solidFill>
              <a:srgbClr val="F36F2F"/>
            </a:solidFill>
            <a:ln>
              <a:solidFill>
                <a:srgbClr val="F36F2F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1143" tIns="131143" rIns="131143" bIns="131143" numCol="1" spcCol="1270" anchor="ctr" anchorCtr="0">
              <a:noAutofit/>
            </a:bodyPr>
            <a:lstStyle/>
            <a:p>
              <a:pPr algn="ctr" defTabSz="119988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700">
                <a:solidFill>
                  <a:prstClr val="white"/>
                </a:solidFill>
                <a:latin typeface="Times New Roman"/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 rot="3857143">
              <a:off x="3333799" y="4858530"/>
              <a:ext cx="532642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532642" y="0"/>
                  </a:lnTo>
                </a:path>
              </a:pathLst>
            </a:custGeom>
            <a:noFill/>
            <a:ln>
              <a:solidFill>
                <a:srgbClr val="F36F2F"/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 16"/>
            <p:cNvSpPr/>
            <p:nvPr/>
          </p:nvSpPr>
          <p:spPr>
            <a:xfrm>
              <a:off x="3504848" y="5098477"/>
              <a:ext cx="813324" cy="813324"/>
            </a:xfrm>
            <a:custGeom>
              <a:avLst/>
              <a:gdLst>
                <a:gd name="connsiteX0" fmla="*/ 0 w 813324"/>
                <a:gd name="connsiteY0" fmla="*/ 135557 h 813324"/>
                <a:gd name="connsiteX1" fmla="*/ 135557 w 813324"/>
                <a:gd name="connsiteY1" fmla="*/ 0 h 813324"/>
                <a:gd name="connsiteX2" fmla="*/ 677767 w 813324"/>
                <a:gd name="connsiteY2" fmla="*/ 0 h 813324"/>
                <a:gd name="connsiteX3" fmla="*/ 813324 w 813324"/>
                <a:gd name="connsiteY3" fmla="*/ 135557 h 813324"/>
                <a:gd name="connsiteX4" fmla="*/ 813324 w 813324"/>
                <a:gd name="connsiteY4" fmla="*/ 677767 h 813324"/>
                <a:gd name="connsiteX5" fmla="*/ 677767 w 813324"/>
                <a:gd name="connsiteY5" fmla="*/ 813324 h 813324"/>
                <a:gd name="connsiteX6" fmla="*/ 135557 w 813324"/>
                <a:gd name="connsiteY6" fmla="*/ 813324 h 813324"/>
                <a:gd name="connsiteX7" fmla="*/ 0 w 813324"/>
                <a:gd name="connsiteY7" fmla="*/ 677767 h 813324"/>
                <a:gd name="connsiteX8" fmla="*/ 0 w 813324"/>
                <a:gd name="connsiteY8" fmla="*/ 135557 h 8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3324" h="813324">
                  <a:moveTo>
                    <a:pt x="0" y="135557"/>
                  </a:moveTo>
                  <a:cubicBezTo>
                    <a:pt x="0" y="60691"/>
                    <a:pt x="60691" y="0"/>
                    <a:pt x="135557" y="0"/>
                  </a:cubicBezTo>
                  <a:lnTo>
                    <a:pt x="677767" y="0"/>
                  </a:lnTo>
                  <a:cubicBezTo>
                    <a:pt x="752633" y="0"/>
                    <a:pt x="813324" y="60691"/>
                    <a:pt x="813324" y="135557"/>
                  </a:cubicBezTo>
                  <a:lnTo>
                    <a:pt x="813324" y="677767"/>
                  </a:lnTo>
                  <a:cubicBezTo>
                    <a:pt x="813324" y="752633"/>
                    <a:pt x="752633" y="813324"/>
                    <a:pt x="677767" y="813324"/>
                  </a:cubicBezTo>
                  <a:lnTo>
                    <a:pt x="135557" y="813324"/>
                  </a:lnTo>
                  <a:cubicBezTo>
                    <a:pt x="60691" y="813324"/>
                    <a:pt x="0" y="752633"/>
                    <a:pt x="0" y="677767"/>
                  </a:cubicBezTo>
                  <a:lnTo>
                    <a:pt x="0" y="135557"/>
                  </a:lnTo>
                  <a:close/>
                </a:path>
              </a:pathLst>
            </a:custGeom>
            <a:solidFill>
              <a:srgbClr val="F36F2F"/>
            </a:solidFill>
            <a:ln>
              <a:solidFill>
                <a:srgbClr val="F36F2F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1143" tIns="131143" rIns="131143" bIns="131143" numCol="1" spcCol="1270" anchor="ctr" anchorCtr="0">
              <a:noAutofit/>
            </a:bodyPr>
            <a:lstStyle/>
            <a:p>
              <a:pPr algn="ctr" defTabSz="119988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700">
                <a:solidFill>
                  <a:prstClr val="white"/>
                </a:solidFill>
                <a:latin typeface="Times New Roman"/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 rot="6942857">
              <a:off x="2518102" y="4858530"/>
              <a:ext cx="532642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532642" y="0"/>
                  </a:lnTo>
                </a:path>
              </a:pathLst>
            </a:custGeom>
            <a:noFill/>
            <a:ln>
              <a:solidFill>
                <a:srgbClr val="F36F2F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 18"/>
            <p:cNvSpPr/>
            <p:nvPr/>
          </p:nvSpPr>
          <p:spPr>
            <a:xfrm>
              <a:off x="2066370" y="5098477"/>
              <a:ext cx="813324" cy="813324"/>
            </a:xfrm>
            <a:custGeom>
              <a:avLst/>
              <a:gdLst>
                <a:gd name="connsiteX0" fmla="*/ 0 w 813324"/>
                <a:gd name="connsiteY0" fmla="*/ 135557 h 813324"/>
                <a:gd name="connsiteX1" fmla="*/ 135557 w 813324"/>
                <a:gd name="connsiteY1" fmla="*/ 0 h 813324"/>
                <a:gd name="connsiteX2" fmla="*/ 677767 w 813324"/>
                <a:gd name="connsiteY2" fmla="*/ 0 h 813324"/>
                <a:gd name="connsiteX3" fmla="*/ 813324 w 813324"/>
                <a:gd name="connsiteY3" fmla="*/ 135557 h 813324"/>
                <a:gd name="connsiteX4" fmla="*/ 813324 w 813324"/>
                <a:gd name="connsiteY4" fmla="*/ 677767 h 813324"/>
                <a:gd name="connsiteX5" fmla="*/ 677767 w 813324"/>
                <a:gd name="connsiteY5" fmla="*/ 813324 h 813324"/>
                <a:gd name="connsiteX6" fmla="*/ 135557 w 813324"/>
                <a:gd name="connsiteY6" fmla="*/ 813324 h 813324"/>
                <a:gd name="connsiteX7" fmla="*/ 0 w 813324"/>
                <a:gd name="connsiteY7" fmla="*/ 677767 h 813324"/>
                <a:gd name="connsiteX8" fmla="*/ 0 w 813324"/>
                <a:gd name="connsiteY8" fmla="*/ 135557 h 8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3324" h="813324">
                  <a:moveTo>
                    <a:pt x="0" y="135557"/>
                  </a:moveTo>
                  <a:cubicBezTo>
                    <a:pt x="0" y="60691"/>
                    <a:pt x="60691" y="0"/>
                    <a:pt x="135557" y="0"/>
                  </a:cubicBezTo>
                  <a:lnTo>
                    <a:pt x="677767" y="0"/>
                  </a:lnTo>
                  <a:cubicBezTo>
                    <a:pt x="752633" y="0"/>
                    <a:pt x="813324" y="60691"/>
                    <a:pt x="813324" y="135557"/>
                  </a:cubicBezTo>
                  <a:lnTo>
                    <a:pt x="813324" y="677767"/>
                  </a:lnTo>
                  <a:cubicBezTo>
                    <a:pt x="813324" y="752633"/>
                    <a:pt x="752633" y="813324"/>
                    <a:pt x="677767" y="813324"/>
                  </a:cubicBezTo>
                  <a:lnTo>
                    <a:pt x="135557" y="813324"/>
                  </a:lnTo>
                  <a:cubicBezTo>
                    <a:pt x="60691" y="813324"/>
                    <a:pt x="0" y="752633"/>
                    <a:pt x="0" y="677767"/>
                  </a:cubicBezTo>
                  <a:lnTo>
                    <a:pt x="0" y="135557"/>
                  </a:lnTo>
                  <a:close/>
                </a:path>
              </a:pathLst>
            </a:custGeom>
            <a:solidFill>
              <a:srgbClr val="F36F2F"/>
            </a:solidFill>
            <a:ln>
              <a:solidFill>
                <a:srgbClr val="F36F2F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1143" tIns="131143" rIns="131143" bIns="131143" numCol="1" spcCol="1270" anchor="ctr" anchorCtr="0">
              <a:noAutofit/>
            </a:bodyPr>
            <a:lstStyle/>
            <a:p>
              <a:pPr algn="ctr" defTabSz="119988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700">
                <a:solidFill>
                  <a:prstClr val="white"/>
                </a:solidFill>
                <a:latin typeface="Times New Roman"/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 rot="10028571">
              <a:off x="1975072" y="4218916"/>
              <a:ext cx="617988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617988" y="0"/>
                  </a:lnTo>
                </a:path>
              </a:pathLst>
            </a:custGeom>
            <a:noFill/>
            <a:ln>
              <a:solidFill>
                <a:srgbClr val="F36F2F"/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1169494" y="3973830"/>
              <a:ext cx="813324" cy="813324"/>
            </a:xfrm>
            <a:custGeom>
              <a:avLst/>
              <a:gdLst>
                <a:gd name="connsiteX0" fmla="*/ 0 w 813324"/>
                <a:gd name="connsiteY0" fmla="*/ 135557 h 813324"/>
                <a:gd name="connsiteX1" fmla="*/ 135557 w 813324"/>
                <a:gd name="connsiteY1" fmla="*/ 0 h 813324"/>
                <a:gd name="connsiteX2" fmla="*/ 677767 w 813324"/>
                <a:gd name="connsiteY2" fmla="*/ 0 h 813324"/>
                <a:gd name="connsiteX3" fmla="*/ 813324 w 813324"/>
                <a:gd name="connsiteY3" fmla="*/ 135557 h 813324"/>
                <a:gd name="connsiteX4" fmla="*/ 813324 w 813324"/>
                <a:gd name="connsiteY4" fmla="*/ 677767 h 813324"/>
                <a:gd name="connsiteX5" fmla="*/ 677767 w 813324"/>
                <a:gd name="connsiteY5" fmla="*/ 813324 h 813324"/>
                <a:gd name="connsiteX6" fmla="*/ 135557 w 813324"/>
                <a:gd name="connsiteY6" fmla="*/ 813324 h 813324"/>
                <a:gd name="connsiteX7" fmla="*/ 0 w 813324"/>
                <a:gd name="connsiteY7" fmla="*/ 677767 h 813324"/>
                <a:gd name="connsiteX8" fmla="*/ 0 w 813324"/>
                <a:gd name="connsiteY8" fmla="*/ 135557 h 8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3324" h="813324">
                  <a:moveTo>
                    <a:pt x="0" y="135557"/>
                  </a:moveTo>
                  <a:cubicBezTo>
                    <a:pt x="0" y="60691"/>
                    <a:pt x="60691" y="0"/>
                    <a:pt x="135557" y="0"/>
                  </a:cubicBezTo>
                  <a:lnTo>
                    <a:pt x="677767" y="0"/>
                  </a:lnTo>
                  <a:cubicBezTo>
                    <a:pt x="752633" y="0"/>
                    <a:pt x="813324" y="60691"/>
                    <a:pt x="813324" y="135557"/>
                  </a:cubicBezTo>
                  <a:lnTo>
                    <a:pt x="813324" y="677767"/>
                  </a:lnTo>
                  <a:cubicBezTo>
                    <a:pt x="813324" y="752633"/>
                    <a:pt x="752633" y="813324"/>
                    <a:pt x="677767" y="813324"/>
                  </a:cubicBezTo>
                  <a:lnTo>
                    <a:pt x="135557" y="813324"/>
                  </a:lnTo>
                  <a:cubicBezTo>
                    <a:pt x="60691" y="813324"/>
                    <a:pt x="0" y="752633"/>
                    <a:pt x="0" y="677767"/>
                  </a:cubicBezTo>
                  <a:lnTo>
                    <a:pt x="0" y="135557"/>
                  </a:lnTo>
                  <a:close/>
                </a:path>
              </a:pathLst>
            </a:custGeom>
            <a:solidFill>
              <a:srgbClr val="F36F2F"/>
            </a:solidFill>
            <a:ln>
              <a:solidFill>
                <a:srgbClr val="F36F2F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1143" tIns="131143" rIns="131143" bIns="131143" numCol="1" spcCol="1270" anchor="ctr" anchorCtr="0">
              <a:noAutofit/>
            </a:bodyPr>
            <a:lstStyle/>
            <a:p>
              <a:pPr algn="ctr" defTabSz="119988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700">
                <a:solidFill>
                  <a:prstClr val="white"/>
                </a:solidFill>
                <a:latin typeface="Times New Roman"/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 rot="13114286">
              <a:off x="2263508" y="3414987"/>
              <a:ext cx="361206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361206" y="0"/>
                  </a:lnTo>
                </a:path>
              </a:pathLst>
            </a:custGeom>
            <a:noFill/>
            <a:ln>
              <a:solidFill>
                <a:srgbClr val="F36F2F"/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1489586" y="2571418"/>
              <a:ext cx="813324" cy="813324"/>
            </a:xfrm>
            <a:custGeom>
              <a:avLst/>
              <a:gdLst>
                <a:gd name="connsiteX0" fmla="*/ 0 w 813324"/>
                <a:gd name="connsiteY0" fmla="*/ 135557 h 813324"/>
                <a:gd name="connsiteX1" fmla="*/ 135557 w 813324"/>
                <a:gd name="connsiteY1" fmla="*/ 0 h 813324"/>
                <a:gd name="connsiteX2" fmla="*/ 677767 w 813324"/>
                <a:gd name="connsiteY2" fmla="*/ 0 h 813324"/>
                <a:gd name="connsiteX3" fmla="*/ 813324 w 813324"/>
                <a:gd name="connsiteY3" fmla="*/ 135557 h 813324"/>
                <a:gd name="connsiteX4" fmla="*/ 813324 w 813324"/>
                <a:gd name="connsiteY4" fmla="*/ 677767 h 813324"/>
                <a:gd name="connsiteX5" fmla="*/ 677767 w 813324"/>
                <a:gd name="connsiteY5" fmla="*/ 813324 h 813324"/>
                <a:gd name="connsiteX6" fmla="*/ 135557 w 813324"/>
                <a:gd name="connsiteY6" fmla="*/ 813324 h 813324"/>
                <a:gd name="connsiteX7" fmla="*/ 0 w 813324"/>
                <a:gd name="connsiteY7" fmla="*/ 677767 h 813324"/>
                <a:gd name="connsiteX8" fmla="*/ 0 w 813324"/>
                <a:gd name="connsiteY8" fmla="*/ 135557 h 8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3324" h="813324">
                  <a:moveTo>
                    <a:pt x="0" y="135557"/>
                  </a:moveTo>
                  <a:cubicBezTo>
                    <a:pt x="0" y="60691"/>
                    <a:pt x="60691" y="0"/>
                    <a:pt x="135557" y="0"/>
                  </a:cubicBezTo>
                  <a:lnTo>
                    <a:pt x="677767" y="0"/>
                  </a:lnTo>
                  <a:cubicBezTo>
                    <a:pt x="752633" y="0"/>
                    <a:pt x="813324" y="60691"/>
                    <a:pt x="813324" y="135557"/>
                  </a:cubicBezTo>
                  <a:lnTo>
                    <a:pt x="813324" y="677767"/>
                  </a:lnTo>
                  <a:cubicBezTo>
                    <a:pt x="813324" y="752633"/>
                    <a:pt x="752633" y="813324"/>
                    <a:pt x="677767" y="813324"/>
                  </a:cubicBezTo>
                  <a:lnTo>
                    <a:pt x="135557" y="813324"/>
                  </a:lnTo>
                  <a:cubicBezTo>
                    <a:pt x="60691" y="813324"/>
                    <a:pt x="0" y="752633"/>
                    <a:pt x="0" y="677767"/>
                  </a:cubicBezTo>
                  <a:lnTo>
                    <a:pt x="0" y="135557"/>
                  </a:lnTo>
                  <a:close/>
                </a:path>
              </a:pathLst>
            </a:custGeom>
            <a:solidFill>
              <a:srgbClr val="F36F2F"/>
            </a:solidFill>
            <a:ln>
              <a:solidFill>
                <a:srgbClr val="F36F2F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1143" tIns="131143" rIns="131143" bIns="131143" numCol="1" spcCol="1270" anchor="ctr" anchorCtr="0">
              <a:noAutofit/>
            </a:bodyPr>
            <a:lstStyle/>
            <a:p>
              <a:pPr algn="ctr" defTabSz="119988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700">
                <a:solidFill>
                  <a:prstClr val="white"/>
                </a:solidFill>
                <a:latin typeface="Times New Roman"/>
              </a:endParaRPr>
            </a:p>
          </p:txBody>
        </p:sp>
      </p:grpSp>
      <p:sp>
        <p:nvSpPr>
          <p:cNvPr id="24" name="Rectangle 23"/>
          <p:cNvSpPr/>
          <p:nvPr userDrawn="1"/>
        </p:nvSpPr>
        <p:spPr>
          <a:xfrm>
            <a:off x="2180227" y="1556989"/>
            <a:ext cx="320006" cy="423193"/>
          </a:xfrm>
          <a:prstGeom prst="rect">
            <a:avLst/>
          </a:prstGeom>
        </p:spPr>
        <p:txBody>
          <a:bodyPr wrap="square" lIns="68567" tIns="34289" rIns="68567" bIns="34289">
            <a:spAutoFit/>
          </a:bodyPr>
          <a:lstStyle/>
          <a:p>
            <a:pPr defTabSz="685647"/>
            <a:r>
              <a:rPr lang="en-US" sz="2300">
                <a:solidFill>
                  <a:prstClr val="white"/>
                </a:solidFill>
                <a:latin typeface="et-line" panose="02000503000000000000" pitchFamily="2" charset="2"/>
              </a:rPr>
              <a:t></a:t>
            </a:r>
            <a:endParaRPr lang="en-US" sz="230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3203638" y="2025299"/>
            <a:ext cx="476946" cy="423193"/>
          </a:xfrm>
          <a:prstGeom prst="rect">
            <a:avLst/>
          </a:prstGeom>
        </p:spPr>
        <p:txBody>
          <a:bodyPr wrap="none" lIns="68567" tIns="34289" rIns="68567" bIns="34289">
            <a:spAutoFit/>
          </a:bodyPr>
          <a:lstStyle/>
          <a:p>
            <a:pPr defTabSz="685647"/>
            <a:r>
              <a:rPr lang="en-US" sz="2300">
                <a:solidFill>
                  <a:prstClr val="white"/>
                </a:solidFill>
                <a:latin typeface="et-line" panose="02000503000000000000" pitchFamily="2" charset="2"/>
              </a:rPr>
              <a:t></a:t>
            </a:r>
            <a:endParaRPr lang="en-US" sz="230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3415487" y="3094215"/>
            <a:ext cx="476946" cy="423193"/>
          </a:xfrm>
          <a:prstGeom prst="rect">
            <a:avLst/>
          </a:prstGeom>
        </p:spPr>
        <p:txBody>
          <a:bodyPr wrap="none" lIns="68567" tIns="34289" rIns="68567" bIns="34289">
            <a:spAutoFit/>
          </a:bodyPr>
          <a:lstStyle/>
          <a:p>
            <a:pPr defTabSz="685647"/>
            <a:r>
              <a:rPr lang="en-US" sz="2300">
                <a:solidFill>
                  <a:prstClr val="white"/>
                </a:solidFill>
                <a:latin typeface="et-line" panose="02000503000000000000" pitchFamily="2" charset="2"/>
              </a:rPr>
              <a:t></a:t>
            </a:r>
            <a:endParaRPr lang="en-US" sz="230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2762700" y="3920383"/>
            <a:ext cx="476946" cy="423193"/>
          </a:xfrm>
          <a:prstGeom prst="rect">
            <a:avLst/>
          </a:prstGeom>
        </p:spPr>
        <p:txBody>
          <a:bodyPr wrap="none" lIns="68567" tIns="34289" rIns="68567" bIns="34289">
            <a:spAutoFit/>
          </a:bodyPr>
          <a:lstStyle/>
          <a:p>
            <a:pPr defTabSz="685647"/>
            <a:r>
              <a:rPr lang="en-US" sz="2300">
                <a:solidFill>
                  <a:prstClr val="white"/>
                </a:solidFill>
                <a:latin typeface="et-line" panose="02000503000000000000" pitchFamily="2" charset="2"/>
              </a:rPr>
              <a:t></a:t>
            </a:r>
            <a:endParaRPr lang="en-US" sz="230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681487" y="3968027"/>
            <a:ext cx="476946" cy="423193"/>
          </a:xfrm>
          <a:prstGeom prst="rect">
            <a:avLst/>
          </a:prstGeom>
        </p:spPr>
        <p:txBody>
          <a:bodyPr wrap="none" lIns="68567" tIns="34289" rIns="68567" bIns="34289">
            <a:spAutoFit/>
          </a:bodyPr>
          <a:lstStyle/>
          <a:p>
            <a:pPr defTabSz="685647"/>
            <a:r>
              <a:rPr lang="en-US" sz="2300">
                <a:solidFill>
                  <a:prstClr val="white"/>
                </a:solidFill>
                <a:latin typeface="et-line" panose="02000503000000000000" pitchFamily="2" charset="2"/>
              </a:rPr>
              <a:t></a:t>
            </a:r>
            <a:endParaRPr lang="en-US" sz="230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1000253" y="3094215"/>
            <a:ext cx="476946" cy="423193"/>
          </a:xfrm>
          <a:prstGeom prst="rect">
            <a:avLst/>
          </a:prstGeom>
        </p:spPr>
        <p:txBody>
          <a:bodyPr wrap="none" lIns="68567" tIns="34289" rIns="68567" bIns="34289">
            <a:spAutoFit/>
          </a:bodyPr>
          <a:lstStyle/>
          <a:p>
            <a:pPr defTabSz="685647"/>
            <a:r>
              <a:rPr lang="en-US" sz="2300">
                <a:solidFill>
                  <a:prstClr val="white"/>
                </a:solidFill>
                <a:latin typeface="et-line" panose="02000503000000000000" pitchFamily="2" charset="2"/>
              </a:rPr>
              <a:t></a:t>
            </a:r>
            <a:endParaRPr lang="en-US" sz="230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1213982" y="2025299"/>
            <a:ext cx="476946" cy="423193"/>
          </a:xfrm>
          <a:prstGeom prst="rect">
            <a:avLst/>
          </a:prstGeom>
        </p:spPr>
        <p:txBody>
          <a:bodyPr wrap="none" lIns="68567" tIns="34289" rIns="68567" bIns="34289">
            <a:spAutoFit/>
          </a:bodyPr>
          <a:lstStyle/>
          <a:p>
            <a:pPr defTabSz="685647"/>
            <a:r>
              <a:rPr lang="en-US" sz="2300">
                <a:solidFill>
                  <a:prstClr val="white"/>
                </a:solidFill>
                <a:latin typeface="et-line" panose="02000503000000000000" pitchFamily="2" charset="2"/>
              </a:rPr>
              <a:t></a:t>
            </a:r>
            <a:endParaRPr lang="en-US" sz="230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1" y="1700183"/>
            <a:ext cx="1733162" cy="245293"/>
          </a:xfrm>
        </p:spPr>
        <p:txBody>
          <a:bodyPr/>
          <a:lstStyle>
            <a:lvl1pPr>
              <a:defRPr baseline="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32" name="Text Placeholder 21"/>
          <p:cNvSpPr>
            <a:spLocks noGrp="1"/>
          </p:cNvSpPr>
          <p:nvPr>
            <p:ph type="body" sz="quarter" idx="23" hasCustomPrompt="1"/>
          </p:nvPr>
        </p:nvSpPr>
        <p:spPr>
          <a:xfrm>
            <a:off x="4572001" y="1966105"/>
            <a:ext cx="1733162" cy="453349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33" name="Text Placeholder 21"/>
          <p:cNvSpPr>
            <a:spLocks noGrp="1"/>
          </p:cNvSpPr>
          <p:nvPr>
            <p:ph type="body" sz="quarter" idx="24" hasCustomPrompt="1"/>
          </p:nvPr>
        </p:nvSpPr>
        <p:spPr>
          <a:xfrm>
            <a:off x="4572001" y="2651897"/>
            <a:ext cx="1733162" cy="245293"/>
          </a:xfrm>
        </p:spPr>
        <p:txBody>
          <a:bodyPr/>
          <a:lstStyle>
            <a:lvl1pPr>
              <a:defRPr baseline="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34" name="Text Placeholder 21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1" y="2917827"/>
            <a:ext cx="1733162" cy="453349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35" name="Text Placeholder 21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1" y="3617624"/>
            <a:ext cx="1733162" cy="245293"/>
          </a:xfrm>
        </p:spPr>
        <p:txBody>
          <a:bodyPr/>
          <a:lstStyle>
            <a:lvl1pPr>
              <a:defRPr baseline="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36" name="Text Placeholder 21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01" y="3883546"/>
            <a:ext cx="1733162" cy="453349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37" name="Text Placeholder 21"/>
          <p:cNvSpPr>
            <a:spLocks noGrp="1"/>
          </p:cNvSpPr>
          <p:nvPr>
            <p:ph type="body" sz="quarter" idx="28" hasCustomPrompt="1"/>
          </p:nvPr>
        </p:nvSpPr>
        <p:spPr>
          <a:xfrm>
            <a:off x="6939646" y="1698839"/>
            <a:ext cx="1733162" cy="245293"/>
          </a:xfrm>
        </p:spPr>
        <p:txBody>
          <a:bodyPr/>
          <a:lstStyle>
            <a:lvl1pPr>
              <a:defRPr baseline="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38" name="Text Placeholder 21"/>
          <p:cNvSpPr>
            <a:spLocks noGrp="1"/>
          </p:cNvSpPr>
          <p:nvPr>
            <p:ph type="body" sz="quarter" idx="29" hasCustomPrompt="1"/>
          </p:nvPr>
        </p:nvSpPr>
        <p:spPr>
          <a:xfrm>
            <a:off x="6939646" y="1964761"/>
            <a:ext cx="1733162" cy="453349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39" name="Text Placeholder 21"/>
          <p:cNvSpPr>
            <a:spLocks noGrp="1"/>
          </p:cNvSpPr>
          <p:nvPr>
            <p:ph type="body" sz="quarter" idx="30" hasCustomPrompt="1"/>
          </p:nvPr>
        </p:nvSpPr>
        <p:spPr>
          <a:xfrm>
            <a:off x="6939646" y="2650561"/>
            <a:ext cx="1733162" cy="245293"/>
          </a:xfrm>
        </p:spPr>
        <p:txBody>
          <a:bodyPr/>
          <a:lstStyle>
            <a:lvl1pPr>
              <a:defRPr baseline="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40" name="Text Placeholder 21"/>
          <p:cNvSpPr>
            <a:spLocks noGrp="1"/>
          </p:cNvSpPr>
          <p:nvPr>
            <p:ph type="body" sz="quarter" idx="31" hasCustomPrompt="1"/>
          </p:nvPr>
        </p:nvSpPr>
        <p:spPr>
          <a:xfrm>
            <a:off x="6939646" y="2916483"/>
            <a:ext cx="1733162" cy="453349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41" name="Text Placeholder 21"/>
          <p:cNvSpPr>
            <a:spLocks noGrp="1"/>
          </p:cNvSpPr>
          <p:nvPr>
            <p:ph type="body" sz="quarter" idx="32" hasCustomPrompt="1"/>
          </p:nvPr>
        </p:nvSpPr>
        <p:spPr>
          <a:xfrm>
            <a:off x="6939646" y="3616280"/>
            <a:ext cx="1733162" cy="245293"/>
          </a:xfrm>
        </p:spPr>
        <p:txBody>
          <a:bodyPr/>
          <a:lstStyle>
            <a:lvl1pPr>
              <a:defRPr baseline="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42" name="Text Placeholder 21"/>
          <p:cNvSpPr>
            <a:spLocks noGrp="1"/>
          </p:cNvSpPr>
          <p:nvPr>
            <p:ph type="body" sz="quarter" idx="33" hasCustomPrompt="1"/>
          </p:nvPr>
        </p:nvSpPr>
        <p:spPr>
          <a:xfrm>
            <a:off x="6939646" y="3882202"/>
            <a:ext cx="1733162" cy="453349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There text</a:t>
            </a:r>
          </a:p>
        </p:txBody>
      </p:sp>
    </p:spTree>
    <p:extLst>
      <p:ext uri="{BB962C8B-B14F-4D97-AF65-F5344CB8AC3E}">
        <p14:creationId xmlns:p14="http://schemas.microsoft.com/office/powerpoint/2010/main" val="40018049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C279B-065B-4A45-B67B-F9E16835F38E}" type="datetime1">
              <a:rPr lang="es-AR" smtClean="0">
                <a:solidFill>
                  <a:prstClr val="black">
                    <a:tint val="75000"/>
                  </a:prstClr>
                </a:solidFill>
                <a:latin typeface="Times New Roman"/>
              </a:rPr>
              <a:t>11/8/23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Times New Roman"/>
              </a:rPr>
              <a:t>BIZUIT Agile Business Suite – TYCON S.A. © 2005 </a:t>
            </a:r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53688" y="420471"/>
            <a:ext cx="7427119" cy="459424"/>
          </a:xfrm>
        </p:spPr>
        <p:txBody>
          <a:bodyPr>
            <a:noAutofit/>
          </a:bodyPr>
          <a:lstStyle>
            <a:lvl1pPr algn="ctr">
              <a:defRPr sz="270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818094" y="925116"/>
            <a:ext cx="5486333" cy="459424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</p:spTree>
    <p:extLst>
      <p:ext uri="{BB962C8B-B14F-4D97-AF65-F5344CB8AC3E}">
        <p14:creationId xmlns:p14="http://schemas.microsoft.com/office/powerpoint/2010/main" val="5882158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3E258-F7B5-5640-AF46-1130B984BBFF}" type="datetime1">
              <a:rPr lang="es-AR" smtClean="0">
                <a:solidFill>
                  <a:prstClr val="black">
                    <a:tint val="75000"/>
                  </a:prstClr>
                </a:solidFill>
                <a:latin typeface="Times New Roman"/>
              </a:rPr>
              <a:t>11/8/23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Times New Roman"/>
              </a:rPr>
              <a:t>BIZUIT Agile Business Suite – TYCON S.A. © 2005 </a:t>
            </a:r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53688" y="420471"/>
            <a:ext cx="7427119" cy="459424"/>
          </a:xfrm>
        </p:spPr>
        <p:txBody>
          <a:bodyPr>
            <a:noAutofit/>
          </a:bodyPr>
          <a:lstStyle>
            <a:lvl1pPr algn="ctr">
              <a:defRPr sz="270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818094" y="925116"/>
            <a:ext cx="5486333" cy="459424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853678" y="2154447"/>
            <a:ext cx="3718322" cy="25032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853678" y="1708039"/>
            <a:ext cx="3718322" cy="446417"/>
          </a:xfrm>
        </p:spPr>
        <p:txBody>
          <a:bodyPr>
            <a:normAutofit/>
          </a:bodyPr>
          <a:lstStyle>
            <a:lvl1pPr>
              <a:defRPr sz="1100">
                <a:solidFill>
                  <a:srgbClr val="F27622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</p:spTree>
    <p:extLst>
      <p:ext uri="{BB962C8B-B14F-4D97-AF65-F5344CB8AC3E}">
        <p14:creationId xmlns:p14="http://schemas.microsoft.com/office/powerpoint/2010/main" val="41777038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11B35-9491-1D47-9CE3-AD646B9B7DAA}" type="datetime1">
              <a:rPr lang="es-AR" smtClean="0">
                <a:solidFill>
                  <a:prstClr val="black">
                    <a:tint val="75000"/>
                  </a:prstClr>
                </a:solidFill>
                <a:latin typeface="Times New Roman"/>
              </a:rPr>
              <a:t>11/8/23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Times New Roman"/>
              </a:rPr>
              <a:t>BIZUIT Agile Business Suite – TYCON S.A. © 2005 </a:t>
            </a:r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53688" y="420471"/>
            <a:ext cx="7427119" cy="459424"/>
          </a:xfrm>
        </p:spPr>
        <p:txBody>
          <a:bodyPr>
            <a:noAutofit/>
          </a:bodyPr>
          <a:lstStyle>
            <a:lvl1pPr algn="ctr">
              <a:defRPr sz="270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818094" y="925116"/>
            <a:ext cx="5486333" cy="459424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4961344" y="1426547"/>
            <a:ext cx="3725465" cy="367903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e-enable collaborative action items whereas strategic models. Competently evisculate real-time services after seamless products</a:t>
            </a:r>
          </a:p>
          <a:p>
            <a:pPr lvl="0"/>
            <a:endParaRPr lang="en-US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961344" y="1911783"/>
            <a:ext cx="3725465" cy="367903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e-enable collaborative action items whereas strategic models. Competently evisculate real-time services after seamless products</a:t>
            </a:r>
          </a:p>
          <a:p>
            <a:pPr lvl="0"/>
            <a:endParaRPr lang="en-US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4961344" y="2422898"/>
            <a:ext cx="3725465" cy="367903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e-enable collaborative action items whereas strategic models. Competently evisculate real-time services after seamless products</a:t>
            </a:r>
          </a:p>
          <a:p>
            <a:pPr lvl="0"/>
            <a:endParaRPr lang="en-US"/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21" hasCustomPrompt="1"/>
          </p:nvPr>
        </p:nvSpPr>
        <p:spPr>
          <a:xfrm>
            <a:off x="4961344" y="2901664"/>
            <a:ext cx="3725465" cy="367903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e-enable collaborative action items whereas strategic models. Competently evisculate real-time services after seamless products</a:t>
            </a:r>
          </a:p>
          <a:p>
            <a:pPr lvl="0"/>
            <a:endParaRPr lang="en-US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4961344" y="3412779"/>
            <a:ext cx="3725465" cy="367903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e-enable collaborative action items whereas strategic models. Competently evisculate real-time services after seamless products</a:t>
            </a:r>
          </a:p>
          <a:p>
            <a:pPr lvl="0"/>
            <a:endParaRPr lang="en-US"/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23" hasCustomPrompt="1"/>
          </p:nvPr>
        </p:nvSpPr>
        <p:spPr>
          <a:xfrm>
            <a:off x="4961344" y="3898015"/>
            <a:ext cx="3725465" cy="367903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e-enable collaborative action items whereas strategic models. Competently evisculate real-time services after seamless products</a:t>
            </a:r>
          </a:p>
          <a:p>
            <a:pPr lvl="0"/>
            <a:endParaRPr lang="en-US"/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24" hasCustomPrompt="1"/>
          </p:nvPr>
        </p:nvSpPr>
        <p:spPr>
          <a:xfrm>
            <a:off x="4961344" y="4383251"/>
            <a:ext cx="3725465" cy="367903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e-enable collaborative action items whereas strategic models. Competently evisculate real-time services after seamless products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4233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9" y="1892808"/>
            <a:ext cx="1398985" cy="100160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9"/>
          </p:nvPr>
        </p:nvSpPr>
        <p:spPr>
          <a:xfrm>
            <a:off x="9" y="3038094"/>
            <a:ext cx="1398985" cy="100160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9" y="4135374"/>
            <a:ext cx="1398985" cy="100160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1536201" y="1892809"/>
            <a:ext cx="2956037" cy="2092214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22"/>
          </p:nvPr>
        </p:nvSpPr>
        <p:spPr>
          <a:xfrm>
            <a:off x="1536192" y="4135374"/>
            <a:ext cx="1419606" cy="1001602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9"/>
          <p:cNvSpPr>
            <a:spLocks noGrp="1"/>
          </p:cNvSpPr>
          <p:nvPr>
            <p:ph type="pic" sz="quarter" idx="23"/>
          </p:nvPr>
        </p:nvSpPr>
        <p:spPr>
          <a:xfrm>
            <a:off x="3099816" y="4135374"/>
            <a:ext cx="1419606" cy="1001602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4629445" y="3038095"/>
            <a:ext cx="2956037" cy="2092214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25"/>
          </p:nvPr>
        </p:nvSpPr>
        <p:spPr>
          <a:xfrm>
            <a:off x="4629436" y="1892808"/>
            <a:ext cx="1419606" cy="1001602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Picture Placeholder 9"/>
          <p:cNvSpPr>
            <a:spLocks noGrp="1"/>
          </p:cNvSpPr>
          <p:nvPr>
            <p:ph type="pic" sz="quarter" idx="26"/>
          </p:nvPr>
        </p:nvSpPr>
        <p:spPr>
          <a:xfrm>
            <a:off x="6186202" y="1892808"/>
            <a:ext cx="1419606" cy="1001602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Picture Placeholder 9"/>
          <p:cNvSpPr>
            <a:spLocks noGrp="1"/>
          </p:cNvSpPr>
          <p:nvPr>
            <p:ph type="pic" sz="quarter" idx="27"/>
          </p:nvPr>
        </p:nvSpPr>
        <p:spPr>
          <a:xfrm>
            <a:off x="7742968" y="1892808"/>
            <a:ext cx="1419606" cy="1001602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Picture Placeholder 9"/>
          <p:cNvSpPr>
            <a:spLocks noGrp="1"/>
          </p:cNvSpPr>
          <p:nvPr>
            <p:ph type="pic" sz="quarter" idx="28"/>
          </p:nvPr>
        </p:nvSpPr>
        <p:spPr>
          <a:xfrm>
            <a:off x="7715536" y="3031236"/>
            <a:ext cx="1419606" cy="1001602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7715536" y="4135374"/>
            <a:ext cx="1419606" cy="100160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53688" y="420471"/>
            <a:ext cx="7427119" cy="459424"/>
          </a:xfrm>
        </p:spPr>
        <p:txBody>
          <a:bodyPr>
            <a:noAutofit/>
          </a:bodyPr>
          <a:lstStyle>
            <a:lvl1pPr algn="ctr">
              <a:defRPr sz="270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818094" y="925116"/>
            <a:ext cx="5486333" cy="459424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33" name="Rectangle 32"/>
          <p:cNvSpPr/>
          <p:nvPr userDrawn="1"/>
        </p:nvSpPr>
        <p:spPr>
          <a:xfrm>
            <a:off x="7715132" y="4135383"/>
            <a:ext cx="1440585" cy="212599"/>
          </a:xfrm>
          <a:prstGeom prst="rect">
            <a:avLst/>
          </a:prstGeom>
          <a:solidFill>
            <a:srgbClr val="F36F2F">
              <a:alpha val="58000"/>
            </a:srgbClr>
          </a:solidFill>
          <a:ln>
            <a:solidFill>
              <a:srgbClr val="F3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9" rIns="68567" bIns="34289" rtlCol="0" anchor="ctr"/>
          <a:lstStyle/>
          <a:p>
            <a:pPr algn="ctr" defTabSz="685647"/>
            <a:endParaRPr lang="en-US" sz="140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30" hasCustomPrompt="1"/>
          </p:nvPr>
        </p:nvSpPr>
        <p:spPr>
          <a:xfrm>
            <a:off x="9" y="1893103"/>
            <a:ext cx="1398985" cy="2119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31" hasCustomPrompt="1"/>
          </p:nvPr>
        </p:nvSpPr>
        <p:spPr>
          <a:xfrm>
            <a:off x="1556775" y="1893103"/>
            <a:ext cx="1398985" cy="2119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37" name="Text Placeholder 34"/>
          <p:cNvSpPr>
            <a:spLocks noGrp="1"/>
          </p:cNvSpPr>
          <p:nvPr>
            <p:ph type="body" sz="quarter" idx="32" hasCustomPrompt="1"/>
          </p:nvPr>
        </p:nvSpPr>
        <p:spPr>
          <a:xfrm>
            <a:off x="4635851" y="1899564"/>
            <a:ext cx="1398985" cy="2119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38" name="Text Placeholder 34"/>
          <p:cNvSpPr>
            <a:spLocks noGrp="1"/>
          </p:cNvSpPr>
          <p:nvPr>
            <p:ph type="body" sz="quarter" idx="33" hasCustomPrompt="1"/>
          </p:nvPr>
        </p:nvSpPr>
        <p:spPr>
          <a:xfrm>
            <a:off x="6192783" y="1893103"/>
            <a:ext cx="1398985" cy="2119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39" name="Text Placeholder 34"/>
          <p:cNvSpPr>
            <a:spLocks noGrp="1"/>
          </p:cNvSpPr>
          <p:nvPr>
            <p:ph type="body" sz="quarter" idx="34" hasCustomPrompt="1"/>
          </p:nvPr>
        </p:nvSpPr>
        <p:spPr>
          <a:xfrm>
            <a:off x="7722117" y="1893103"/>
            <a:ext cx="1398985" cy="2119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40" name="Text Placeholder 34"/>
          <p:cNvSpPr>
            <a:spLocks noGrp="1"/>
          </p:cNvSpPr>
          <p:nvPr>
            <p:ph type="body" sz="quarter" idx="35" hasCustomPrompt="1"/>
          </p:nvPr>
        </p:nvSpPr>
        <p:spPr>
          <a:xfrm>
            <a:off x="7722117" y="3038389"/>
            <a:ext cx="1398985" cy="2119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42" name="Text Placeholder 34"/>
          <p:cNvSpPr>
            <a:spLocks noGrp="1"/>
          </p:cNvSpPr>
          <p:nvPr>
            <p:ph type="body" sz="quarter" idx="36" hasCustomPrompt="1"/>
          </p:nvPr>
        </p:nvSpPr>
        <p:spPr>
          <a:xfrm>
            <a:off x="7722117" y="4149385"/>
            <a:ext cx="1398985" cy="2119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44" name="Text Placeholder 34"/>
          <p:cNvSpPr>
            <a:spLocks noGrp="1"/>
          </p:cNvSpPr>
          <p:nvPr>
            <p:ph type="body" sz="quarter" idx="37" hasCustomPrompt="1"/>
          </p:nvPr>
        </p:nvSpPr>
        <p:spPr>
          <a:xfrm>
            <a:off x="3110136" y="4142383"/>
            <a:ext cx="1398985" cy="2119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46" name="Text Placeholder 34"/>
          <p:cNvSpPr>
            <a:spLocks noGrp="1"/>
          </p:cNvSpPr>
          <p:nvPr>
            <p:ph type="body" sz="quarter" idx="38" hasCustomPrompt="1"/>
          </p:nvPr>
        </p:nvSpPr>
        <p:spPr>
          <a:xfrm>
            <a:off x="1549917" y="4149385"/>
            <a:ext cx="1398985" cy="2119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48" name="Text Placeholder 34"/>
          <p:cNvSpPr>
            <a:spLocks noGrp="1"/>
          </p:cNvSpPr>
          <p:nvPr>
            <p:ph type="body" sz="quarter" idx="39" hasCustomPrompt="1"/>
          </p:nvPr>
        </p:nvSpPr>
        <p:spPr>
          <a:xfrm>
            <a:off x="6867" y="4149385"/>
            <a:ext cx="1398985" cy="2119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50" name="Text Placeholder 34"/>
          <p:cNvSpPr>
            <a:spLocks noGrp="1"/>
          </p:cNvSpPr>
          <p:nvPr>
            <p:ph type="body" sz="quarter" idx="40" hasCustomPrompt="1"/>
          </p:nvPr>
        </p:nvSpPr>
        <p:spPr>
          <a:xfrm>
            <a:off x="6867" y="3038389"/>
            <a:ext cx="1398985" cy="2119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</p:spTree>
    <p:extLst>
      <p:ext uri="{BB962C8B-B14F-4D97-AF65-F5344CB8AC3E}">
        <p14:creationId xmlns:p14="http://schemas.microsoft.com/office/powerpoint/2010/main" val="31339887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61538-C931-5643-93B4-CB6118360CC8}" type="datetime1">
              <a:rPr lang="es-AR" smtClean="0">
                <a:solidFill>
                  <a:prstClr val="black">
                    <a:tint val="75000"/>
                  </a:prstClr>
                </a:solidFill>
                <a:latin typeface="Times New Roman"/>
              </a:rPr>
              <a:t>11/8/23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Times New Roman"/>
              </a:rPr>
              <a:t>BIZUIT Agile Business Suite – TYCON S.A. © 2005 </a:t>
            </a:r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53688" y="420471"/>
            <a:ext cx="7427119" cy="459424"/>
          </a:xfrm>
        </p:spPr>
        <p:txBody>
          <a:bodyPr>
            <a:noAutofit/>
          </a:bodyPr>
          <a:lstStyle>
            <a:lvl1pPr algn="ctr">
              <a:defRPr sz="270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818094" y="925116"/>
            <a:ext cx="5486333" cy="459424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</p:spTree>
    <p:extLst>
      <p:ext uri="{BB962C8B-B14F-4D97-AF65-F5344CB8AC3E}">
        <p14:creationId xmlns:p14="http://schemas.microsoft.com/office/powerpoint/2010/main" val="30553977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92ED5-00EE-A449-B2F3-28898E1B98B5}" type="datetime1">
              <a:rPr lang="es-AR" smtClean="0">
                <a:solidFill>
                  <a:prstClr val="black">
                    <a:tint val="75000"/>
                  </a:prstClr>
                </a:solidFill>
                <a:latin typeface="Times New Roman"/>
              </a:rPr>
              <a:t>11/8/23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Times New Roman"/>
              </a:rPr>
              <a:t>BIZUIT Agile Business Suite – TYCON S.A. © 2005 </a:t>
            </a:r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459583" y="1427561"/>
            <a:ext cx="8224838" cy="3512344"/>
            <a:chOff x="612775" y="1903413"/>
            <a:chExt cx="10966450" cy="4683125"/>
          </a:xfrm>
        </p:grpSpPr>
        <p:sp>
          <p:nvSpPr>
            <p:cNvPr id="7" name="Freeform 521"/>
            <p:cNvSpPr>
              <a:spLocks/>
            </p:cNvSpPr>
            <p:nvPr/>
          </p:nvSpPr>
          <p:spPr bwMode="auto">
            <a:xfrm>
              <a:off x="4432660" y="4909259"/>
              <a:ext cx="428310" cy="488920"/>
            </a:xfrm>
            <a:custGeom>
              <a:avLst/>
              <a:gdLst>
                <a:gd name="T0" fmla="*/ 48 w 162"/>
                <a:gd name="T1" fmla="*/ 0 h 185"/>
                <a:gd name="T2" fmla="*/ 27 w 162"/>
                <a:gd name="T3" fmla="*/ 30 h 185"/>
                <a:gd name="T4" fmla="*/ 75 w 162"/>
                <a:gd name="T5" fmla="*/ 174 h 185"/>
                <a:gd name="T6" fmla="*/ 122 w 162"/>
                <a:gd name="T7" fmla="*/ 185 h 185"/>
                <a:gd name="T8" fmla="*/ 162 w 162"/>
                <a:gd name="T9" fmla="*/ 177 h 185"/>
                <a:gd name="T10" fmla="*/ 160 w 162"/>
                <a:gd name="T11" fmla="*/ 174 h 185"/>
                <a:gd name="T12" fmla="*/ 122 w 162"/>
                <a:gd name="T13" fmla="*/ 181 h 185"/>
                <a:gd name="T14" fmla="*/ 76 w 162"/>
                <a:gd name="T15" fmla="*/ 170 h 185"/>
                <a:gd name="T16" fmla="*/ 30 w 162"/>
                <a:gd name="T17" fmla="*/ 31 h 185"/>
                <a:gd name="T18" fmla="*/ 50 w 162"/>
                <a:gd name="T19" fmla="*/ 4 h 185"/>
                <a:gd name="T20" fmla="*/ 48 w 162"/>
                <a:gd name="T21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2" h="185">
                  <a:moveTo>
                    <a:pt x="48" y="0"/>
                  </a:moveTo>
                  <a:cubicBezTo>
                    <a:pt x="40" y="9"/>
                    <a:pt x="32" y="18"/>
                    <a:pt x="27" y="30"/>
                  </a:cubicBezTo>
                  <a:cubicBezTo>
                    <a:pt x="0" y="83"/>
                    <a:pt x="22" y="147"/>
                    <a:pt x="75" y="174"/>
                  </a:cubicBezTo>
                  <a:cubicBezTo>
                    <a:pt x="90" y="181"/>
                    <a:pt x="106" y="185"/>
                    <a:pt x="122" y="185"/>
                  </a:cubicBezTo>
                  <a:cubicBezTo>
                    <a:pt x="136" y="185"/>
                    <a:pt x="150" y="182"/>
                    <a:pt x="162" y="177"/>
                  </a:cubicBezTo>
                  <a:cubicBezTo>
                    <a:pt x="162" y="176"/>
                    <a:pt x="161" y="175"/>
                    <a:pt x="160" y="174"/>
                  </a:cubicBezTo>
                  <a:cubicBezTo>
                    <a:pt x="148" y="179"/>
                    <a:pt x="135" y="181"/>
                    <a:pt x="122" y="181"/>
                  </a:cubicBezTo>
                  <a:cubicBezTo>
                    <a:pt x="107" y="181"/>
                    <a:pt x="91" y="178"/>
                    <a:pt x="76" y="170"/>
                  </a:cubicBezTo>
                  <a:cubicBezTo>
                    <a:pt x="25" y="145"/>
                    <a:pt x="4" y="82"/>
                    <a:pt x="30" y="31"/>
                  </a:cubicBezTo>
                  <a:cubicBezTo>
                    <a:pt x="35" y="21"/>
                    <a:pt x="42" y="11"/>
                    <a:pt x="50" y="4"/>
                  </a:cubicBezTo>
                  <a:cubicBezTo>
                    <a:pt x="49" y="3"/>
                    <a:pt x="49" y="2"/>
                    <a:pt x="4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647"/>
              <a:endParaRPr lang="en-US" sz="1400">
                <a:solidFill>
                  <a:prstClr val="black"/>
                </a:solidFill>
                <a:latin typeface="Times New Roman"/>
              </a:endParaRPr>
            </a:p>
          </p:txBody>
        </p:sp>
        <p:sp>
          <p:nvSpPr>
            <p:cNvPr id="8" name="Freeform 525"/>
            <p:cNvSpPr>
              <a:spLocks/>
            </p:cNvSpPr>
            <p:nvPr/>
          </p:nvSpPr>
          <p:spPr bwMode="auto">
            <a:xfrm>
              <a:off x="4442763" y="4919361"/>
              <a:ext cx="412147" cy="468716"/>
            </a:xfrm>
            <a:custGeom>
              <a:avLst/>
              <a:gdLst>
                <a:gd name="T0" fmla="*/ 46 w 156"/>
                <a:gd name="T1" fmla="*/ 0 h 177"/>
                <a:gd name="T2" fmla="*/ 26 w 156"/>
                <a:gd name="T3" fmla="*/ 27 h 177"/>
                <a:gd name="T4" fmla="*/ 72 w 156"/>
                <a:gd name="T5" fmla="*/ 166 h 177"/>
                <a:gd name="T6" fmla="*/ 118 w 156"/>
                <a:gd name="T7" fmla="*/ 177 h 177"/>
                <a:gd name="T8" fmla="*/ 156 w 156"/>
                <a:gd name="T9" fmla="*/ 170 h 177"/>
                <a:gd name="T10" fmla="*/ 153 w 156"/>
                <a:gd name="T11" fmla="*/ 167 h 177"/>
                <a:gd name="T12" fmla="*/ 119 w 156"/>
                <a:gd name="T13" fmla="*/ 174 h 177"/>
                <a:gd name="T14" fmla="*/ 74 w 156"/>
                <a:gd name="T15" fmla="*/ 163 h 177"/>
                <a:gd name="T16" fmla="*/ 29 w 156"/>
                <a:gd name="T17" fmla="*/ 28 h 177"/>
                <a:gd name="T18" fmla="*/ 47 w 156"/>
                <a:gd name="T19" fmla="*/ 3 h 177"/>
                <a:gd name="T20" fmla="*/ 46 w 156"/>
                <a:gd name="T21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6" h="177">
                  <a:moveTo>
                    <a:pt x="46" y="0"/>
                  </a:moveTo>
                  <a:cubicBezTo>
                    <a:pt x="38" y="7"/>
                    <a:pt x="31" y="17"/>
                    <a:pt x="26" y="27"/>
                  </a:cubicBezTo>
                  <a:cubicBezTo>
                    <a:pt x="0" y="78"/>
                    <a:pt x="21" y="141"/>
                    <a:pt x="72" y="166"/>
                  </a:cubicBezTo>
                  <a:cubicBezTo>
                    <a:pt x="87" y="174"/>
                    <a:pt x="103" y="177"/>
                    <a:pt x="118" y="177"/>
                  </a:cubicBezTo>
                  <a:cubicBezTo>
                    <a:pt x="131" y="177"/>
                    <a:pt x="144" y="175"/>
                    <a:pt x="156" y="170"/>
                  </a:cubicBezTo>
                  <a:cubicBezTo>
                    <a:pt x="155" y="169"/>
                    <a:pt x="154" y="168"/>
                    <a:pt x="153" y="167"/>
                  </a:cubicBezTo>
                  <a:cubicBezTo>
                    <a:pt x="142" y="172"/>
                    <a:pt x="131" y="174"/>
                    <a:pt x="119" y="174"/>
                  </a:cubicBezTo>
                  <a:cubicBezTo>
                    <a:pt x="103" y="174"/>
                    <a:pt x="88" y="170"/>
                    <a:pt x="74" y="163"/>
                  </a:cubicBezTo>
                  <a:cubicBezTo>
                    <a:pt x="24" y="138"/>
                    <a:pt x="4" y="78"/>
                    <a:pt x="29" y="28"/>
                  </a:cubicBezTo>
                  <a:cubicBezTo>
                    <a:pt x="34" y="19"/>
                    <a:pt x="40" y="10"/>
                    <a:pt x="47" y="3"/>
                  </a:cubicBezTo>
                  <a:cubicBezTo>
                    <a:pt x="47" y="2"/>
                    <a:pt x="46" y="1"/>
                    <a:pt x="4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647"/>
              <a:endParaRPr lang="en-US" sz="1400">
                <a:solidFill>
                  <a:prstClr val="black"/>
                </a:solidFill>
                <a:latin typeface="Times New Roman"/>
              </a:endParaRPr>
            </a:p>
          </p:txBody>
        </p:sp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612775" y="1903413"/>
              <a:ext cx="2744788" cy="936625"/>
            </a:xfrm>
            <a:prstGeom prst="rect">
              <a:avLst/>
            </a:prstGeom>
            <a:solidFill>
              <a:srgbClr val="F36F2F"/>
            </a:solidFill>
            <a:ln>
              <a:solidFill>
                <a:srgbClr val="F36F2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647"/>
              <a:endParaRPr lang="en-US" sz="1400">
                <a:solidFill>
                  <a:prstClr val="black"/>
                </a:solidFill>
                <a:latin typeface="Times New Roman"/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3357563" y="1903413"/>
              <a:ext cx="914400" cy="1747837"/>
            </a:xfrm>
            <a:custGeom>
              <a:avLst/>
              <a:gdLst>
                <a:gd name="T0" fmla="*/ 0 w 576"/>
                <a:gd name="T1" fmla="*/ 0 h 1101"/>
                <a:gd name="T2" fmla="*/ 0 w 576"/>
                <a:gd name="T3" fmla="*/ 590 h 1101"/>
                <a:gd name="T4" fmla="*/ 571 w 576"/>
                <a:gd name="T5" fmla="*/ 1101 h 1101"/>
                <a:gd name="T6" fmla="*/ 576 w 576"/>
                <a:gd name="T7" fmla="*/ 912 h 1101"/>
                <a:gd name="T8" fmla="*/ 0 w 576"/>
                <a:gd name="T9" fmla="*/ 0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6" h="1101">
                  <a:moveTo>
                    <a:pt x="0" y="0"/>
                  </a:moveTo>
                  <a:lnTo>
                    <a:pt x="0" y="590"/>
                  </a:lnTo>
                  <a:lnTo>
                    <a:pt x="571" y="1101"/>
                  </a:lnTo>
                  <a:lnTo>
                    <a:pt x="576" y="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6F2F"/>
            </a:solidFill>
            <a:ln>
              <a:noFill/>
            </a:ln>
            <a:scene3d>
              <a:camera prst="orthographicFront"/>
              <a:lightRig rig="harsh" dir="t"/>
            </a:scene3d>
            <a:sp3d prstMaterial="metal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647"/>
              <a:endParaRPr lang="en-US" sz="1400">
                <a:solidFill>
                  <a:prstClr val="black"/>
                </a:solidFill>
                <a:latin typeface="Times New Roman"/>
              </a:endParaRPr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4257675" y="3360738"/>
              <a:ext cx="327025" cy="293687"/>
            </a:xfrm>
            <a:prstGeom prst="rect">
              <a:avLst/>
            </a:prstGeom>
            <a:solidFill>
              <a:srgbClr val="F36F2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647"/>
              <a:endParaRPr lang="en-US" sz="1400">
                <a:solidFill>
                  <a:prstClr val="black"/>
                </a:solidFill>
                <a:latin typeface="Times New Roman"/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612775" y="3143250"/>
              <a:ext cx="2744788" cy="936625"/>
            </a:xfrm>
            <a:prstGeom prst="rect">
              <a:avLst/>
            </a:prstGeom>
            <a:solidFill>
              <a:srgbClr val="F36F2F"/>
            </a:solidFill>
            <a:ln>
              <a:solidFill>
                <a:srgbClr val="F36F2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647"/>
              <a:endParaRPr lang="en-US" sz="1400">
                <a:solidFill>
                  <a:prstClr val="black"/>
                </a:solidFill>
                <a:latin typeface="Times New Roman"/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3357563" y="3143250"/>
              <a:ext cx="906463" cy="1020762"/>
            </a:xfrm>
            <a:custGeom>
              <a:avLst/>
              <a:gdLst>
                <a:gd name="T0" fmla="*/ 0 w 571"/>
                <a:gd name="T1" fmla="*/ 590 h 643"/>
                <a:gd name="T2" fmla="*/ 0 w 571"/>
                <a:gd name="T3" fmla="*/ 0 h 643"/>
                <a:gd name="T4" fmla="*/ 571 w 571"/>
                <a:gd name="T5" fmla="*/ 458 h 643"/>
                <a:gd name="T6" fmla="*/ 571 w 571"/>
                <a:gd name="T7" fmla="*/ 643 h 643"/>
                <a:gd name="T8" fmla="*/ 0 w 571"/>
                <a:gd name="T9" fmla="*/ 59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643">
                  <a:moveTo>
                    <a:pt x="0" y="590"/>
                  </a:moveTo>
                  <a:lnTo>
                    <a:pt x="0" y="0"/>
                  </a:lnTo>
                  <a:lnTo>
                    <a:pt x="571" y="458"/>
                  </a:lnTo>
                  <a:lnTo>
                    <a:pt x="571" y="643"/>
                  </a:lnTo>
                  <a:lnTo>
                    <a:pt x="0" y="590"/>
                  </a:lnTo>
                  <a:close/>
                </a:path>
              </a:pathLst>
            </a:custGeom>
            <a:solidFill>
              <a:srgbClr val="DF6F2F"/>
            </a:solidFill>
            <a:ln>
              <a:noFill/>
            </a:ln>
            <a:scene3d>
              <a:camera prst="orthographicFront"/>
              <a:lightRig rig="harsh" dir="t"/>
            </a:scene3d>
            <a:sp3d prstMaterial="metal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647"/>
              <a:endParaRPr lang="en-US" sz="1400">
                <a:solidFill>
                  <a:prstClr val="black"/>
                </a:solidFill>
                <a:latin typeface="Times New Roman"/>
              </a:endParaRPr>
            </a:p>
          </p:txBody>
        </p:sp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>
              <a:off x="4257675" y="3870325"/>
              <a:ext cx="327025" cy="293687"/>
            </a:xfrm>
            <a:prstGeom prst="rect">
              <a:avLst/>
            </a:prstGeom>
            <a:solidFill>
              <a:srgbClr val="F36F2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647"/>
              <a:endParaRPr lang="en-US" sz="1400">
                <a:solidFill>
                  <a:prstClr val="black"/>
                </a:solidFill>
                <a:latin typeface="Times New Roman"/>
              </a:endParaRPr>
            </a:p>
          </p:txBody>
        </p:sp>
        <p:sp>
          <p:nvSpPr>
            <p:cNvPr id="15" name="Rectangle 11"/>
            <p:cNvSpPr>
              <a:spLocks noChangeArrowheads="1"/>
            </p:cNvSpPr>
            <p:nvPr/>
          </p:nvSpPr>
          <p:spPr bwMode="auto">
            <a:xfrm>
              <a:off x="612775" y="4410075"/>
              <a:ext cx="2744788" cy="936625"/>
            </a:xfrm>
            <a:prstGeom prst="rect">
              <a:avLst/>
            </a:prstGeom>
            <a:solidFill>
              <a:srgbClr val="F36F2F"/>
            </a:solidFill>
            <a:ln>
              <a:solidFill>
                <a:srgbClr val="F36F2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647"/>
              <a:endParaRPr lang="en-US" sz="1400">
                <a:solidFill>
                  <a:prstClr val="black"/>
                </a:solidFill>
                <a:latin typeface="Times New Roman"/>
              </a:endParaRP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3357563" y="4314825"/>
              <a:ext cx="928688" cy="1031875"/>
            </a:xfrm>
            <a:custGeom>
              <a:avLst/>
              <a:gdLst>
                <a:gd name="T0" fmla="*/ 585 w 585"/>
                <a:gd name="T1" fmla="*/ 203 h 650"/>
                <a:gd name="T2" fmla="*/ 585 w 585"/>
                <a:gd name="T3" fmla="*/ 0 h 650"/>
                <a:gd name="T4" fmla="*/ 0 w 585"/>
                <a:gd name="T5" fmla="*/ 60 h 650"/>
                <a:gd name="T6" fmla="*/ 0 w 585"/>
                <a:gd name="T7" fmla="*/ 650 h 650"/>
                <a:gd name="T8" fmla="*/ 585 w 585"/>
                <a:gd name="T9" fmla="*/ 203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5" h="650">
                  <a:moveTo>
                    <a:pt x="585" y="203"/>
                  </a:moveTo>
                  <a:lnTo>
                    <a:pt x="585" y="0"/>
                  </a:lnTo>
                  <a:lnTo>
                    <a:pt x="0" y="60"/>
                  </a:lnTo>
                  <a:lnTo>
                    <a:pt x="0" y="650"/>
                  </a:lnTo>
                  <a:lnTo>
                    <a:pt x="585" y="203"/>
                  </a:lnTo>
                  <a:close/>
                </a:path>
              </a:pathLst>
            </a:custGeom>
            <a:solidFill>
              <a:srgbClr val="DF6F2F"/>
            </a:solidFill>
            <a:ln>
              <a:noFill/>
            </a:ln>
            <a:scene3d>
              <a:camera prst="orthographicFront"/>
              <a:lightRig rig="harsh" dir="t"/>
            </a:scene3d>
            <a:sp3d prstMaterial="metal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647"/>
              <a:endParaRPr lang="en-US" sz="1400">
                <a:solidFill>
                  <a:prstClr val="black"/>
                </a:solidFill>
                <a:latin typeface="Times New Roman"/>
              </a:endParaRPr>
            </a:p>
          </p:txBody>
        </p:sp>
        <p:sp>
          <p:nvSpPr>
            <p:cNvPr id="17" name="Rectangle 13"/>
            <p:cNvSpPr>
              <a:spLocks noChangeArrowheads="1"/>
            </p:cNvSpPr>
            <p:nvPr/>
          </p:nvSpPr>
          <p:spPr bwMode="auto">
            <a:xfrm>
              <a:off x="4257675" y="4316413"/>
              <a:ext cx="327025" cy="327025"/>
            </a:xfrm>
            <a:prstGeom prst="rect">
              <a:avLst/>
            </a:prstGeom>
            <a:solidFill>
              <a:srgbClr val="F36F2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647"/>
              <a:endParaRPr lang="en-US" sz="1400">
                <a:solidFill>
                  <a:prstClr val="black"/>
                </a:solidFill>
                <a:latin typeface="Times New Roman"/>
              </a:endParaRPr>
            </a:p>
          </p:txBody>
        </p:sp>
        <p:sp>
          <p:nvSpPr>
            <p:cNvPr id="18" name="Rectangle 14"/>
            <p:cNvSpPr>
              <a:spLocks noChangeArrowheads="1"/>
            </p:cNvSpPr>
            <p:nvPr/>
          </p:nvSpPr>
          <p:spPr bwMode="auto">
            <a:xfrm>
              <a:off x="612775" y="5649913"/>
              <a:ext cx="2744788" cy="936625"/>
            </a:xfrm>
            <a:prstGeom prst="rect">
              <a:avLst/>
            </a:prstGeom>
            <a:solidFill>
              <a:srgbClr val="F36F2F"/>
            </a:solidFill>
            <a:ln>
              <a:solidFill>
                <a:srgbClr val="F36F2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647"/>
              <a:endParaRPr lang="en-US" sz="1400">
                <a:solidFill>
                  <a:prstClr val="black"/>
                </a:solidFill>
                <a:latin typeface="Times New Roman"/>
              </a:endParaRPr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3357563" y="4826000"/>
              <a:ext cx="914400" cy="1760537"/>
            </a:xfrm>
            <a:custGeom>
              <a:avLst/>
              <a:gdLst>
                <a:gd name="T0" fmla="*/ 0 w 576"/>
                <a:gd name="T1" fmla="*/ 519 h 1109"/>
                <a:gd name="T2" fmla="*/ 0 w 576"/>
                <a:gd name="T3" fmla="*/ 1109 h 1109"/>
                <a:gd name="T4" fmla="*/ 576 w 576"/>
                <a:gd name="T5" fmla="*/ 212 h 1109"/>
                <a:gd name="T6" fmla="*/ 576 w 576"/>
                <a:gd name="T7" fmla="*/ 0 h 1109"/>
                <a:gd name="T8" fmla="*/ 0 w 576"/>
                <a:gd name="T9" fmla="*/ 519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6" h="1109">
                  <a:moveTo>
                    <a:pt x="0" y="519"/>
                  </a:moveTo>
                  <a:lnTo>
                    <a:pt x="0" y="1109"/>
                  </a:lnTo>
                  <a:lnTo>
                    <a:pt x="576" y="212"/>
                  </a:lnTo>
                  <a:lnTo>
                    <a:pt x="576" y="0"/>
                  </a:lnTo>
                  <a:lnTo>
                    <a:pt x="0" y="519"/>
                  </a:lnTo>
                  <a:close/>
                </a:path>
              </a:pathLst>
            </a:custGeom>
            <a:solidFill>
              <a:srgbClr val="DF6F2F"/>
            </a:solidFill>
            <a:ln>
              <a:noFill/>
            </a:ln>
            <a:scene3d>
              <a:camera prst="orthographicFront"/>
              <a:lightRig rig="harsh" dir="t"/>
            </a:scene3d>
            <a:sp3d prstMaterial="metal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647"/>
              <a:endParaRPr lang="en-US" sz="1400">
                <a:solidFill>
                  <a:prstClr val="black"/>
                </a:solidFill>
                <a:latin typeface="Times New Roman"/>
              </a:endParaRPr>
            </a:p>
          </p:txBody>
        </p:sp>
        <p:sp>
          <p:nvSpPr>
            <p:cNvPr id="20" name="Rectangle 16"/>
            <p:cNvSpPr>
              <a:spLocks noChangeArrowheads="1"/>
            </p:cNvSpPr>
            <p:nvPr/>
          </p:nvSpPr>
          <p:spPr bwMode="auto">
            <a:xfrm>
              <a:off x="4257675" y="4830763"/>
              <a:ext cx="327025" cy="327025"/>
            </a:xfrm>
            <a:prstGeom prst="rect">
              <a:avLst/>
            </a:prstGeom>
            <a:solidFill>
              <a:srgbClr val="F36F2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647"/>
              <a:endParaRPr lang="en-US" sz="1400">
                <a:solidFill>
                  <a:prstClr val="black"/>
                </a:solidFill>
                <a:latin typeface="Times New Roman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 flipH="1">
              <a:off x="8834438" y="1903413"/>
              <a:ext cx="2744787" cy="936625"/>
            </a:xfrm>
            <a:prstGeom prst="rect">
              <a:avLst/>
            </a:prstGeom>
            <a:solidFill>
              <a:srgbClr val="F36F2F"/>
            </a:solidFill>
            <a:ln>
              <a:solidFill>
                <a:srgbClr val="F36F2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647"/>
              <a:endParaRPr lang="en-US" sz="1400">
                <a:solidFill>
                  <a:prstClr val="black"/>
                </a:solidFill>
                <a:latin typeface="Times New Roman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 flipH="1">
              <a:off x="7920038" y="1903413"/>
              <a:ext cx="914400" cy="1747837"/>
            </a:xfrm>
            <a:custGeom>
              <a:avLst/>
              <a:gdLst>
                <a:gd name="T0" fmla="*/ 0 w 576"/>
                <a:gd name="T1" fmla="*/ 0 h 1101"/>
                <a:gd name="T2" fmla="*/ 0 w 576"/>
                <a:gd name="T3" fmla="*/ 590 h 1101"/>
                <a:gd name="T4" fmla="*/ 571 w 576"/>
                <a:gd name="T5" fmla="*/ 1101 h 1101"/>
                <a:gd name="T6" fmla="*/ 576 w 576"/>
                <a:gd name="T7" fmla="*/ 912 h 1101"/>
                <a:gd name="T8" fmla="*/ 0 w 576"/>
                <a:gd name="T9" fmla="*/ 0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6" h="1101">
                  <a:moveTo>
                    <a:pt x="0" y="0"/>
                  </a:moveTo>
                  <a:lnTo>
                    <a:pt x="0" y="590"/>
                  </a:lnTo>
                  <a:lnTo>
                    <a:pt x="571" y="1101"/>
                  </a:lnTo>
                  <a:lnTo>
                    <a:pt x="576" y="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6F2F"/>
            </a:solidFill>
            <a:ln>
              <a:noFill/>
            </a:ln>
            <a:scene3d>
              <a:camera prst="orthographicFront"/>
              <a:lightRig rig="harsh" dir="t"/>
            </a:scene3d>
            <a:sp3d prstMaterial="metal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647"/>
              <a:endParaRPr lang="en-US" sz="1400">
                <a:solidFill>
                  <a:prstClr val="black"/>
                </a:solidFill>
                <a:latin typeface="Times New Roman"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 flipH="1">
              <a:off x="7607300" y="3360738"/>
              <a:ext cx="327025" cy="293687"/>
            </a:xfrm>
            <a:prstGeom prst="rect">
              <a:avLst/>
            </a:prstGeom>
            <a:solidFill>
              <a:srgbClr val="F36F2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647"/>
              <a:endParaRPr lang="en-US" sz="1400">
                <a:solidFill>
                  <a:prstClr val="black"/>
                </a:solidFill>
                <a:latin typeface="Times New Roman"/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 flipH="1">
              <a:off x="8834438" y="3143250"/>
              <a:ext cx="2744787" cy="936625"/>
            </a:xfrm>
            <a:prstGeom prst="rect">
              <a:avLst/>
            </a:prstGeom>
            <a:solidFill>
              <a:srgbClr val="F36F2F"/>
            </a:solidFill>
            <a:ln>
              <a:solidFill>
                <a:srgbClr val="F36F2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647"/>
              <a:endParaRPr lang="en-US" sz="1400">
                <a:solidFill>
                  <a:prstClr val="black"/>
                </a:solidFill>
                <a:latin typeface="Times New Roman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 flipH="1">
              <a:off x="7927976" y="3143250"/>
              <a:ext cx="906462" cy="1020762"/>
            </a:xfrm>
            <a:custGeom>
              <a:avLst/>
              <a:gdLst>
                <a:gd name="T0" fmla="*/ 0 w 571"/>
                <a:gd name="T1" fmla="*/ 590 h 643"/>
                <a:gd name="T2" fmla="*/ 0 w 571"/>
                <a:gd name="T3" fmla="*/ 0 h 643"/>
                <a:gd name="T4" fmla="*/ 571 w 571"/>
                <a:gd name="T5" fmla="*/ 458 h 643"/>
                <a:gd name="T6" fmla="*/ 571 w 571"/>
                <a:gd name="T7" fmla="*/ 643 h 643"/>
                <a:gd name="T8" fmla="*/ 0 w 571"/>
                <a:gd name="T9" fmla="*/ 59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643">
                  <a:moveTo>
                    <a:pt x="0" y="590"/>
                  </a:moveTo>
                  <a:lnTo>
                    <a:pt x="0" y="0"/>
                  </a:lnTo>
                  <a:lnTo>
                    <a:pt x="571" y="458"/>
                  </a:lnTo>
                  <a:lnTo>
                    <a:pt x="571" y="643"/>
                  </a:lnTo>
                  <a:lnTo>
                    <a:pt x="0" y="590"/>
                  </a:lnTo>
                  <a:close/>
                </a:path>
              </a:pathLst>
            </a:custGeom>
            <a:solidFill>
              <a:srgbClr val="DF6F2F"/>
            </a:solidFill>
            <a:ln>
              <a:noFill/>
            </a:ln>
            <a:scene3d>
              <a:camera prst="orthographicFront"/>
              <a:lightRig rig="harsh" dir="t"/>
            </a:scene3d>
            <a:sp3d prstMaterial="metal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647"/>
              <a:endParaRPr lang="en-US" sz="1400">
                <a:solidFill>
                  <a:prstClr val="black"/>
                </a:solidFill>
                <a:latin typeface="Times New Roman"/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 flipH="1">
              <a:off x="7607300" y="3870325"/>
              <a:ext cx="327025" cy="293687"/>
            </a:xfrm>
            <a:prstGeom prst="rect">
              <a:avLst/>
            </a:prstGeom>
            <a:solidFill>
              <a:srgbClr val="F36F2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647"/>
              <a:endParaRPr lang="en-US" sz="1400">
                <a:solidFill>
                  <a:prstClr val="black"/>
                </a:solidFill>
                <a:latin typeface="Times New Roman"/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 flipH="1">
              <a:off x="8834438" y="4410075"/>
              <a:ext cx="2744787" cy="936625"/>
            </a:xfrm>
            <a:prstGeom prst="rect">
              <a:avLst/>
            </a:prstGeom>
            <a:solidFill>
              <a:srgbClr val="F36F2F"/>
            </a:solidFill>
            <a:ln>
              <a:solidFill>
                <a:srgbClr val="F36F2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647"/>
              <a:endParaRPr lang="en-US" sz="1400">
                <a:solidFill>
                  <a:prstClr val="black"/>
                </a:solidFill>
                <a:latin typeface="Times New Roman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 flipH="1">
              <a:off x="7905751" y="4314825"/>
              <a:ext cx="928687" cy="1031875"/>
            </a:xfrm>
            <a:custGeom>
              <a:avLst/>
              <a:gdLst>
                <a:gd name="T0" fmla="*/ 585 w 585"/>
                <a:gd name="T1" fmla="*/ 203 h 650"/>
                <a:gd name="T2" fmla="*/ 585 w 585"/>
                <a:gd name="T3" fmla="*/ 0 h 650"/>
                <a:gd name="T4" fmla="*/ 0 w 585"/>
                <a:gd name="T5" fmla="*/ 60 h 650"/>
                <a:gd name="T6" fmla="*/ 0 w 585"/>
                <a:gd name="T7" fmla="*/ 650 h 650"/>
                <a:gd name="T8" fmla="*/ 585 w 585"/>
                <a:gd name="T9" fmla="*/ 203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5" h="650">
                  <a:moveTo>
                    <a:pt x="585" y="203"/>
                  </a:moveTo>
                  <a:lnTo>
                    <a:pt x="585" y="0"/>
                  </a:lnTo>
                  <a:lnTo>
                    <a:pt x="0" y="60"/>
                  </a:lnTo>
                  <a:lnTo>
                    <a:pt x="0" y="650"/>
                  </a:lnTo>
                  <a:lnTo>
                    <a:pt x="585" y="203"/>
                  </a:lnTo>
                  <a:close/>
                </a:path>
              </a:pathLst>
            </a:custGeom>
            <a:solidFill>
              <a:srgbClr val="DF6F2F"/>
            </a:solidFill>
            <a:ln>
              <a:noFill/>
            </a:ln>
            <a:scene3d>
              <a:camera prst="orthographicFront"/>
              <a:lightRig rig="harsh" dir="t"/>
            </a:scene3d>
            <a:sp3d prstMaterial="metal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647"/>
              <a:endParaRPr lang="en-US" sz="1400">
                <a:solidFill>
                  <a:prstClr val="black"/>
                </a:solidFill>
                <a:latin typeface="Times New Roman"/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 flipH="1">
              <a:off x="7607300" y="4316413"/>
              <a:ext cx="327025" cy="327025"/>
            </a:xfrm>
            <a:prstGeom prst="rect">
              <a:avLst/>
            </a:prstGeom>
            <a:solidFill>
              <a:srgbClr val="F36F2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647"/>
              <a:endParaRPr lang="en-US" sz="1400">
                <a:solidFill>
                  <a:prstClr val="black"/>
                </a:solidFill>
                <a:latin typeface="Times New Roman"/>
              </a:endParaRP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 flipH="1">
              <a:off x="8834438" y="5649913"/>
              <a:ext cx="2744787" cy="936625"/>
            </a:xfrm>
            <a:prstGeom prst="rect">
              <a:avLst/>
            </a:prstGeom>
            <a:solidFill>
              <a:srgbClr val="F36F2F"/>
            </a:solidFill>
            <a:ln>
              <a:solidFill>
                <a:srgbClr val="F36F2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647"/>
              <a:endParaRPr lang="en-US" sz="1400">
                <a:solidFill>
                  <a:prstClr val="black"/>
                </a:solidFill>
                <a:latin typeface="Times New Roman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 flipH="1">
              <a:off x="7920038" y="4826000"/>
              <a:ext cx="914400" cy="1760537"/>
            </a:xfrm>
            <a:custGeom>
              <a:avLst/>
              <a:gdLst>
                <a:gd name="T0" fmla="*/ 0 w 576"/>
                <a:gd name="T1" fmla="*/ 519 h 1109"/>
                <a:gd name="T2" fmla="*/ 0 w 576"/>
                <a:gd name="T3" fmla="*/ 1109 h 1109"/>
                <a:gd name="T4" fmla="*/ 576 w 576"/>
                <a:gd name="T5" fmla="*/ 212 h 1109"/>
                <a:gd name="T6" fmla="*/ 576 w 576"/>
                <a:gd name="T7" fmla="*/ 0 h 1109"/>
                <a:gd name="T8" fmla="*/ 0 w 576"/>
                <a:gd name="T9" fmla="*/ 519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6" h="1109">
                  <a:moveTo>
                    <a:pt x="0" y="519"/>
                  </a:moveTo>
                  <a:lnTo>
                    <a:pt x="0" y="1109"/>
                  </a:lnTo>
                  <a:lnTo>
                    <a:pt x="576" y="212"/>
                  </a:lnTo>
                  <a:lnTo>
                    <a:pt x="576" y="0"/>
                  </a:lnTo>
                  <a:lnTo>
                    <a:pt x="0" y="519"/>
                  </a:lnTo>
                  <a:close/>
                </a:path>
              </a:pathLst>
            </a:custGeom>
            <a:solidFill>
              <a:srgbClr val="DF6F2F"/>
            </a:solidFill>
            <a:ln>
              <a:noFill/>
            </a:ln>
            <a:scene3d>
              <a:camera prst="orthographicFront"/>
              <a:lightRig rig="harsh" dir="t"/>
            </a:scene3d>
            <a:sp3d prstMaterial="metal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647"/>
              <a:endParaRPr lang="en-US" sz="1400">
                <a:solidFill>
                  <a:prstClr val="black"/>
                </a:solidFill>
                <a:latin typeface="Times New Roman"/>
              </a:endParaRP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 flipH="1">
              <a:off x="7607300" y="4830763"/>
              <a:ext cx="327025" cy="327025"/>
            </a:xfrm>
            <a:prstGeom prst="rect">
              <a:avLst/>
            </a:prstGeom>
            <a:solidFill>
              <a:srgbClr val="F36F2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647"/>
              <a:endParaRPr lang="en-US" sz="1400">
                <a:solidFill>
                  <a:prstClr val="black"/>
                </a:solidFill>
                <a:latin typeface="Times New Roman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4562467" y="2664646"/>
              <a:ext cx="3150400" cy="3040644"/>
              <a:chOff x="4764088" y="2474913"/>
              <a:chExt cx="2460625" cy="2374900"/>
            </a:xfrm>
          </p:grpSpPr>
          <p:sp>
            <p:nvSpPr>
              <p:cNvPr id="35" name="Oval 815"/>
              <p:cNvSpPr>
                <a:spLocks noChangeArrowheads="1"/>
              </p:cNvSpPr>
              <p:nvPr/>
            </p:nvSpPr>
            <p:spPr bwMode="auto">
              <a:xfrm>
                <a:off x="6311900" y="2789238"/>
                <a:ext cx="142875" cy="1428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36" name="Oval 816"/>
              <p:cNvSpPr>
                <a:spLocks noChangeArrowheads="1"/>
              </p:cNvSpPr>
              <p:nvPr/>
            </p:nvSpPr>
            <p:spPr bwMode="auto">
              <a:xfrm>
                <a:off x="6392863" y="2562225"/>
                <a:ext cx="112713" cy="1111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37" name="Freeform 817"/>
              <p:cNvSpPr>
                <a:spLocks/>
              </p:cNvSpPr>
              <p:nvPr/>
            </p:nvSpPr>
            <p:spPr bwMode="auto">
              <a:xfrm>
                <a:off x="6234113" y="2667000"/>
                <a:ext cx="66675" cy="66675"/>
              </a:xfrm>
              <a:custGeom>
                <a:avLst/>
                <a:gdLst>
                  <a:gd name="T0" fmla="*/ 16 w 33"/>
                  <a:gd name="T1" fmla="*/ 0 h 33"/>
                  <a:gd name="T2" fmla="*/ 33 w 33"/>
                  <a:gd name="T3" fmla="*/ 16 h 33"/>
                  <a:gd name="T4" fmla="*/ 17 w 33"/>
                  <a:gd name="T5" fmla="*/ 33 h 33"/>
                  <a:gd name="T6" fmla="*/ 0 w 33"/>
                  <a:gd name="T7" fmla="*/ 17 h 33"/>
                  <a:gd name="T8" fmla="*/ 16 w 33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3">
                    <a:moveTo>
                      <a:pt x="16" y="0"/>
                    </a:moveTo>
                    <a:cubicBezTo>
                      <a:pt x="25" y="0"/>
                      <a:pt x="32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ubicBezTo>
                      <a:pt x="8" y="33"/>
                      <a:pt x="0" y="26"/>
                      <a:pt x="0" y="17"/>
                    </a:cubicBezTo>
                    <a:cubicBezTo>
                      <a:pt x="0" y="8"/>
                      <a:pt x="7" y="1"/>
                      <a:pt x="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38" name="Freeform 818"/>
              <p:cNvSpPr>
                <a:spLocks/>
              </p:cNvSpPr>
              <p:nvPr/>
            </p:nvSpPr>
            <p:spPr bwMode="auto">
              <a:xfrm>
                <a:off x="6448425" y="3030538"/>
                <a:ext cx="61913" cy="61913"/>
              </a:xfrm>
              <a:custGeom>
                <a:avLst/>
                <a:gdLst>
                  <a:gd name="T0" fmla="*/ 29 w 30"/>
                  <a:gd name="T1" fmla="*/ 17 h 30"/>
                  <a:gd name="T2" fmla="*/ 13 w 30"/>
                  <a:gd name="T3" fmla="*/ 29 h 30"/>
                  <a:gd name="T4" fmla="*/ 1 w 30"/>
                  <a:gd name="T5" fmla="*/ 13 h 30"/>
                  <a:gd name="T6" fmla="*/ 17 w 30"/>
                  <a:gd name="T7" fmla="*/ 1 h 30"/>
                  <a:gd name="T8" fmla="*/ 29 w 30"/>
                  <a:gd name="T9" fmla="*/ 1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0">
                    <a:moveTo>
                      <a:pt x="29" y="17"/>
                    </a:moveTo>
                    <a:cubicBezTo>
                      <a:pt x="28" y="25"/>
                      <a:pt x="21" y="30"/>
                      <a:pt x="13" y="29"/>
                    </a:cubicBezTo>
                    <a:cubicBezTo>
                      <a:pt x="5" y="28"/>
                      <a:pt x="0" y="21"/>
                      <a:pt x="1" y="13"/>
                    </a:cubicBezTo>
                    <a:cubicBezTo>
                      <a:pt x="2" y="5"/>
                      <a:pt x="9" y="0"/>
                      <a:pt x="17" y="1"/>
                    </a:cubicBezTo>
                    <a:cubicBezTo>
                      <a:pt x="25" y="2"/>
                      <a:pt x="30" y="9"/>
                      <a:pt x="29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39" name="Oval 819"/>
              <p:cNvSpPr>
                <a:spLocks noChangeArrowheads="1"/>
              </p:cNvSpPr>
              <p:nvPr/>
            </p:nvSpPr>
            <p:spPr bwMode="auto">
              <a:xfrm>
                <a:off x="6122988" y="2859088"/>
                <a:ext cx="76200" cy="7461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40" name="Freeform 820"/>
              <p:cNvSpPr>
                <a:spLocks/>
              </p:cNvSpPr>
              <p:nvPr/>
            </p:nvSpPr>
            <p:spPr bwMode="auto">
              <a:xfrm>
                <a:off x="6376988" y="2609850"/>
                <a:ext cx="84138" cy="250825"/>
              </a:xfrm>
              <a:custGeom>
                <a:avLst/>
                <a:gdLst>
                  <a:gd name="T0" fmla="*/ 4 w 41"/>
                  <a:gd name="T1" fmla="*/ 122 h 123"/>
                  <a:gd name="T2" fmla="*/ 1 w 41"/>
                  <a:gd name="T3" fmla="*/ 116 h 123"/>
                  <a:gd name="T4" fmla="*/ 30 w 41"/>
                  <a:gd name="T5" fmla="*/ 4 h 123"/>
                  <a:gd name="T6" fmla="*/ 37 w 41"/>
                  <a:gd name="T7" fmla="*/ 1 h 123"/>
                  <a:gd name="T8" fmla="*/ 37 w 41"/>
                  <a:gd name="T9" fmla="*/ 1 h 123"/>
                  <a:gd name="T10" fmla="*/ 40 w 41"/>
                  <a:gd name="T11" fmla="*/ 7 h 123"/>
                  <a:gd name="T12" fmla="*/ 11 w 41"/>
                  <a:gd name="T13" fmla="*/ 118 h 123"/>
                  <a:gd name="T14" fmla="*/ 4 w 41"/>
                  <a:gd name="T15" fmla="*/ 12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23">
                    <a:moveTo>
                      <a:pt x="4" y="122"/>
                    </a:moveTo>
                    <a:cubicBezTo>
                      <a:pt x="2" y="121"/>
                      <a:pt x="0" y="118"/>
                      <a:pt x="1" y="116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1" y="2"/>
                      <a:pt x="34" y="0"/>
                      <a:pt x="37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9" y="1"/>
                      <a:pt x="41" y="4"/>
                      <a:pt x="40" y="7"/>
                    </a:cubicBezTo>
                    <a:cubicBezTo>
                      <a:pt x="11" y="118"/>
                      <a:pt x="11" y="118"/>
                      <a:pt x="11" y="118"/>
                    </a:cubicBezTo>
                    <a:cubicBezTo>
                      <a:pt x="10" y="121"/>
                      <a:pt x="7" y="123"/>
                      <a:pt x="4" y="1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41" name="Freeform 821"/>
              <p:cNvSpPr>
                <a:spLocks/>
              </p:cNvSpPr>
              <p:nvPr/>
            </p:nvSpPr>
            <p:spPr bwMode="auto">
              <a:xfrm>
                <a:off x="6269038" y="2703513"/>
                <a:ext cx="107950" cy="144463"/>
              </a:xfrm>
              <a:custGeom>
                <a:avLst/>
                <a:gdLst>
                  <a:gd name="T0" fmla="*/ 52 w 53"/>
                  <a:gd name="T1" fmla="*/ 70 h 71"/>
                  <a:gd name="T2" fmla="*/ 47 w 53"/>
                  <a:gd name="T3" fmla="*/ 69 h 71"/>
                  <a:gd name="T4" fmla="*/ 2 w 53"/>
                  <a:gd name="T5" fmla="*/ 6 h 71"/>
                  <a:gd name="T6" fmla="*/ 2 w 53"/>
                  <a:gd name="T7" fmla="*/ 1 h 71"/>
                  <a:gd name="T8" fmla="*/ 2 w 53"/>
                  <a:gd name="T9" fmla="*/ 1 h 71"/>
                  <a:gd name="T10" fmla="*/ 7 w 53"/>
                  <a:gd name="T11" fmla="*/ 2 h 71"/>
                  <a:gd name="T12" fmla="*/ 52 w 53"/>
                  <a:gd name="T13" fmla="*/ 65 h 71"/>
                  <a:gd name="T14" fmla="*/ 52 w 53"/>
                  <a:gd name="T15" fmla="*/ 7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" h="71">
                    <a:moveTo>
                      <a:pt x="52" y="70"/>
                    </a:moveTo>
                    <a:cubicBezTo>
                      <a:pt x="50" y="71"/>
                      <a:pt x="48" y="71"/>
                      <a:pt x="47" y="69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0" y="5"/>
                      <a:pt x="1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1"/>
                      <a:pt x="7" y="2"/>
                    </a:cubicBezTo>
                    <a:cubicBezTo>
                      <a:pt x="52" y="65"/>
                      <a:pt x="52" y="65"/>
                      <a:pt x="52" y="65"/>
                    </a:cubicBezTo>
                    <a:cubicBezTo>
                      <a:pt x="53" y="67"/>
                      <a:pt x="53" y="69"/>
                      <a:pt x="52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42" name="Freeform 822"/>
              <p:cNvSpPr>
                <a:spLocks/>
              </p:cNvSpPr>
              <p:nvPr/>
            </p:nvSpPr>
            <p:spPr bwMode="auto">
              <a:xfrm>
                <a:off x="6397625" y="2901950"/>
                <a:ext cx="84138" cy="158750"/>
              </a:xfrm>
              <a:custGeom>
                <a:avLst/>
                <a:gdLst>
                  <a:gd name="T0" fmla="*/ 3 w 41"/>
                  <a:gd name="T1" fmla="*/ 1 h 78"/>
                  <a:gd name="T2" fmla="*/ 7 w 41"/>
                  <a:gd name="T3" fmla="*/ 3 h 78"/>
                  <a:gd name="T4" fmla="*/ 41 w 41"/>
                  <a:gd name="T5" fmla="*/ 73 h 78"/>
                  <a:gd name="T6" fmla="*/ 39 w 41"/>
                  <a:gd name="T7" fmla="*/ 77 h 78"/>
                  <a:gd name="T8" fmla="*/ 39 w 41"/>
                  <a:gd name="T9" fmla="*/ 77 h 78"/>
                  <a:gd name="T10" fmla="*/ 34 w 41"/>
                  <a:gd name="T11" fmla="*/ 76 h 78"/>
                  <a:gd name="T12" fmla="*/ 1 w 41"/>
                  <a:gd name="T13" fmla="*/ 6 h 78"/>
                  <a:gd name="T14" fmla="*/ 3 w 41"/>
                  <a:gd name="T15" fmla="*/ 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78">
                    <a:moveTo>
                      <a:pt x="3" y="1"/>
                    </a:moveTo>
                    <a:cubicBezTo>
                      <a:pt x="5" y="0"/>
                      <a:pt x="7" y="1"/>
                      <a:pt x="7" y="3"/>
                    </a:cubicBezTo>
                    <a:cubicBezTo>
                      <a:pt x="41" y="73"/>
                      <a:pt x="41" y="73"/>
                      <a:pt x="41" y="73"/>
                    </a:cubicBezTo>
                    <a:cubicBezTo>
                      <a:pt x="41" y="75"/>
                      <a:pt x="41" y="77"/>
                      <a:pt x="39" y="77"/>
                    </a:cubicBezTo>
                    <a:cubicBezTo>
                      <a:pt x="39" y="77"/>
                      <a:pt x="39" y="77"/>
                      <a:pt x="39" y="77"/>
                    </a:cubicBezTo>
                    <a:cubicBezTo>
                      <a:pt x="37" y="78"/>
                      <a:pt x="35" y="78"/>
                      <a:pt x="34" y="7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4"/>
                      <a:pt x="1" y="2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43" name="Freeform 823"/>
              <p:cNvSpPr>
                <a:spLocks/>
              </p:cNvSpPr>
              <p:nvPr/>
            </p:nvSpPr>
            <p:spPr bwMode="auto">
              <a:xfrm>
                <a:off x="6170613" y="2862263"/>
                <a:ext cx="185738" cy="38100"/>
              </a:xfrm>
              <a:custGeom>
                <a:avLst/>
                <a:gdLst>
                  <a:gd name="T0" fmla="*/ 90 w 91"/>
                  <a:gd name="T1" fmla="*/ 4 h 18"/>
                  <a:gd name="T2" fmla="*/ 87 w 91"/>
                  <a:gd name="T3" fmla="*/ 8 h 18"/>
                  <a:gd name="T4" fmla="*/ 4 w 91"/>
                  <a:gd name="T5" fmla="*/ 18 h 18"/>
                  <a:gd name="T6" fmla="*/ 0 w 91"/>
                  <a:gd name="T7" fmla="*/ 15 h 18"/>
                  <a:gd name="T8" fmla="*/ 0 w 91"/>
                  <a:gd name="T9" fmla="*/ 15 h 18"/>
                  <a:gd name="T10" fmla="*/ 3 w 91"/>
                  <a:gd name="T11" fmla="*/ 11 h 18"/>
                  <a:gd name="T12" fmla="*/ 86 w 91"/>
                  <a:gd name="T13" fmla="*/ 1 h 18"/>
                  <a:gd name="T14" fmla="*/ 90 w 91"/>
                  <a:gd name="T15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18">
                    <a:moveTo>
                      <a:pt x="90" y="4"/>
                    </a:moveTo>
                    <a:cubicBezTo>
                      <a:pt x="91" y="6"/>
                      <a:pt x="89" y="8"/>
                      <a:pt x="87" y="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2" y="18"/>
                      <a:pt x="0" y="17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3"/>
                      <a:pt x="1" y="11"/>
                      <a:pt x="3" y="11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8" y="0"/>
                      <a:pt x="90" y="2"/>
                      <a:pt x="90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44" name="Freeform 824"/>
              <p:cNvSpPr>
                <a:spLocks/>
              </p:cNvSpPr>
              <p:nvPr/>
            </p:nvSpPr>
            <p:spPr bwMode="auto">
              <a:xfrm>
                <a:off x="5387975" y="2474913"/>
                <a:ext cx="619125" cy="255588"/>
              </a:xfrm>
              <a:custGeom>
                <a:avLst/>
                <a:gdLst>
                  <a:gd name="T0" fmla="*/ 390 w 390"/>
                  <a:gd name="T1" fmla="*/ 121 h 161"/>
                  <a:gd name="T2" fmla="*/ 180 w 390"/>
                  <a:gd name="T3" fmla="*/ 161 h 161"/>
                  <a:gd name="T4" fmla="*/ 0 w 390"/>
                  <a:gd name="T5" fmla="*/ 48 h 161"/>
                  <a:gd name="T6" fmla="*/ 210 w 390"/>
                  <a:gd name="T7" fmla="*/ 0 h 161"/>
                  <a:gd name="T8" fmla="*/ 390 w 390"/>
                  <a:gd name="T9" fmla="*/ 121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0" h="161">
                    <a:moveTo>
                      <a:pt x="390" y="121"/>
                    </a:moveTo>
                    <a:lnTo>
                      <a:pt x="180" y="161"/>
                    </a:lnTo>
                    <a:lnTo>
                      <a:pt x="0" y="48"/>
                    </a:lnTo>
                    <a:lnTo>
                      <a:pt x="210" y="0"/>
                    </a:lnTo>
                    <a:lnTo>
                      <a:pt x="390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45" name="Freeform 825"/>
              <p:cNvSpPr>
                <a:spLocks/>
              </p:cNvSpPr>
              <p:nvPr/>
            </p:nvSpPr>
            <p:spPr bwMode="auto">
              <a:xfrm>
                <a:off x="5418138" y="2624138"/>
                <a:ext cx="495300" cy="347663"/>
              </a:xfrm>
              <a:custGeom>
                <a:avLst/>
                <a:gdLst>
                  <a:gd name="T0" fmla="*/ 220 w 242"/>
                  <a:gd name="T1" fmla="*/ 156 h 170"/>
                  <a:gd name="T2" fmla="*/ 242 w 242"/>
                  <a:gd name="T3" fmla="*/ 41 h 170"/>
                  <a:gd name="T4" fmla="*/ 123 w 242"/>
                  <a:gd name="T5" fmla="*/ 63 h 170"/>
                  <a:gd name="T6" fmla="*/ 22 w 242"/>
                  <a:gd name="T7" fmla="*/ 0 h 170"/>
                  <a:gd name="T8" fmla="*/ 0 w 242"/>
                  <a:gd name="T9" fmla="*/ 113 h 170"/>
                  <a:gd name="T10" fmla="*/ 220 w 242"/>
                  <a:gd name="T11" fmla="*/ 156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2" h="170">
                    <a:moveTo>
                      <a:pt x="220" y="156"/>
                    </a:moveTo>
                    <a:cubicBezTo>
                      <a:pt x="242" y="41"/>
                      <a:pt x="242" y="41"/>
                      <a:pt x="242" y="41"/>
                    </a:cubicBezTo>
                    <a:cubicBezTo>
                      <a:pt x="123" y="63"/>
                      <a:pt x="123" y="63"/>
                      <a:pt x="123" y="63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0" y="113"/>
                      <a:pt x="89" y="170"/>
                      <a:pt x="220" y="1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46" name="Freeform 826"/>
              <p:cNvSpPr>
                <a:spLocks/>
              </p:cNvSpPr>
              <p:nvPr/>
            </p:nvSpPr>
            <p:spPr bwMode="auto">
              <a:xfrm>
                <a:off x="5926138" y="2660650"/>
                <a:ext cx="46038" cy="171450"/>
              </a:xfrm>
              <a:custGeom>
                <a:avLst/>
                <a:gdLst>
                  <a:gd name="T0" fmla="*/ 8 w 23"/>
                  <a:gd name="T1" fmla="*/ 80 h 84"/>
                  <a:gd name="T2" fmla="*/ 3 w 23"/>
                  <a:gd name="T3" fmla="*/ 83 h 84"/>
                  <a:gd name="T4" fmla="*/ 3 w 23"/>
                  <a:gd name="T5" fmla="*/ 83 h 84"/>
                  <a:gd name="T6" fmla="*/ 0 w 23"/>
                  <a:gd name="T7" fmla="*/ 79 h 84"/>
                  <a:gd name="T8" fmla="*/ 15 w 23"/>
                  <a:gd name="T9" fmla="*/ 3 h 84"/>
                  <a:gd name="T10" fmla="*/ 20 w 23"/>
                  <a:gd name="T11" fmla="*/ 0 h 84"/>
                  <a:gd name="T12" fmla="*/ 20 w 23"/>
                  <a:gd name="T13" fmla="*/ 0 h 84"/>
                  <a:gd name="T14" fmla="*/ 23 w 23"/>
                  <a:gd name="T15" fmla="*/ 5 h 84"/>
                  <a:gd name="T16" fmla="*/ 8 w 23"/>
                  <a:gd name="T17" fmla="*/ 8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84">
                    <a:moveTo>
                      <a:pt x="8" y="80"/>
                    </a:moveTo>
                    <a:cubicBezTo>
                      <a:pt x="7" y="82"/>
                      <a:pt x="5" y="84"/>
                      <a:pt x="3" y="83"/>
                    </a:cubicBezTo>
                    <a:cubicBezTo>
                      <a:pt x="3" y="83"/>
                      <a:pt x="3" y="83"/>
                      <a:pt x="3" y="83"/>
                    </a:cubicBezTo>
                    <a:cubicBezTo>
                      <a:pt x="1" y="83"/>
                      <a:pt x="0" y="81"/>
                      <a:pt x="0" y="79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6" y="1"/>
                      <a:pt x="18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2" y="1"/>
                      <a:pt x="23" y="3"/>
                      <a:pt x="23" y="5"/>
                    </a:cubicBezTo>
                    <a:lnTo>
                      <a:pt x="8" y="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47" name="Freeform 827"/>
              <p:cNvSpPr>
                <a:spLocks/>
              </p:cNvSpPr>
              <p:nvPr/>
            </p:nvSpPr>
            <p:spPr bwMode="auto">
              <a:xfrm>
                <a:off x="5907088" y="2803525"/>
                <a:ext cx="50800" cy="50800"/>
              </a:xfrm>
              <a:custGeom>
                <a:avLst/>
                <a:gdLst>
                  <a:gd name="T0" fmla="*/ 24 w 25"/>
                  <a:gd name="T1" fmla="*/ 15 h 25"/>
                  <a:gd name="T2" fmla="*/ 10 w 25"/>
                  <a:gd name="T3" fmla="*/ 24 h 25"/>
                  <a:gd name="T4" fmla="*/ 1 w 25"/>
                  <a:gd name="T5" fmla="*/ 10 h 25"/>
                  <a:gd name="T6" fmla="*/ 15 w 25"/>
                  <a:gd name="T7" fmla="*/ 1 h 25"/>
                  <a:gd name="T8" fmla="*/ 24 w 25"/>
                  <a:gd name="T9" fmla="*/ 1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24" y="15"/>
                    </a:moveTo>
                    <a:cubicBezTo>
                      <a:pt x="23" y="21"/>
                      <a:pt x="17" y="25"/>
                      <a:pt x="10" y="24"/>
                    </a:cubicBezTo>
                    <a:cubicBezTo>
                      <a:pt x="4" y="22"/>
                      <a:pt x="0" y="16"/>
                      <a:pt x="1" y="10"/>
                    </a:cubicBezTo>
                    <a:cubicBezTo>
                      <a:pt x="2" y="4"/>
                      <a:pt x="9" y="0"/>
                      <a:pt x="15" y="1"/>
                    </a:cubicBezTo>
                    <a:cubicBezTo>
                      <a:pt x="21" y="2"/>
                      <a:pt x="25" y="8"/>
                      <a:pt x="24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48" name="Freeform 828"/>
              <p:cNvSpPr>
                <a:spLocks/>
              </p:cNvSpPr>
              <p:nvPr/>
            </p:nvSpPr>
            <p:spPr bwMode="auto">
              <a:xfrm>
                <a:off x="5899150" y="2836863"/>
                <a:ext cx="22225" cy="85725"/>
              </a:xfrm>
              <a:custGeom>
                <a:avLst/>
                <a:gdLst>
                  <a:gd name="T0" fmla="*/ 4 w 11"/>
                  <a:gd name="T1" fmla="*/ 40 h 42"/>
                  <a:gd name="T2" fmla="*/ 1 w 11"/>
                  <a:gd name="T3" fmla="*/ 41 h 42"/>
                  <a:gd name="T4" fmla="*/ 1 w 11"/>
                  <a:gd name="T5" fmla="*/ 41 h 42"/>
                  <a:gd name="T6" fmla="*/ 0 w 11"/>
                  <a:gd name="T7" fmla="*/ 39 h 42"/>
                  <a:gd name="T8" fmla="*/ 7 w 11"/>
                  <a:gd name="T9" fmla="*/ 2 h 42"/>
                  <a:gd name="T10" fmla="*/ 10 w 11"/>
                  <a:gd name="T11" fmla="*/ 0 h 42"/>
                  <a:gd name="T12" fmla="*/ 10 w 11"/>
                  <a:gd name="T13" fmla="*/ 0 h 42"/>
                  <a:gd name="T14" fmla="*/ 11 w 11"/>
                  <a:gd name="T15" fmla="*/ 2 h 42"/>
                  <a:gd name="T16" fmla="*/ 4 w 11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42">
                    <a:moveTo>
                      <a:pt x="4" y="40"/>
                    </a:moveTo>
                    <a:cubicBezTo>
                      <a:pt x="3" y="41"/>
                      <a:pt x="2" y="42"/>
                      <a:pt x="1" y="41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0" y="41"/>
                      <a:pt x="0" y="40"/>
                      <a:pt x="0" y="39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8" y="1"/>
                      <a:pt x="9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1" y="0"/>
                      <a:pt x="11" y="1"/>
                      <a:pt x="11" y="2"/>
                    </a:cubicBezTo>
                    <a:lnTo>
                      <a:pt x="4" y="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49" name="Freeform 829"/>
              <p:cNvSpPr>
                <a:spLocks/>
              </p:cNvSpPr>
              <p:nvPr/>
            </p:nvSpPr>
            <p:spPr bwMode="auto">
              <a:xfrm>
                <a:off x="5908675" y="2838450"/>
                <a:ext cx="25400" cy="85725"/>
              </a:xfrm>
              <a:custGeom>
                <a:avLst/>
                <a:gdLst>
                  <a:gd name="T0" fmla="*/ 4 w 12"/>
                  <a:gd name="T1" fmla="*/ 40 h 42"/>
                  <a:gd name="T2" fmla="*/ 2 w 12"/>
                  <a:gd name="T3" fmla="*/ 42 h 42"/>
                  <a:gd name="T4" fmla="*/ 2 w 12"/>
                  <a:gd name="T5" fmla="*/ 42 h 42"/>
                  <a:gd name="T6" fmla="*/ 1 w 12"/>
                  <a:gd name="T7" fmla="*/ 39 h 42"/>
                  <a:gd name="T8" fmla="*/ 8 w 12"/>
                  <a:gd name="T9" fmla="*/ 2 h 42"/>
                  <a:gd name="T10" fmla="*/ 10 w 12"/>
                  <a:gd name="T11" fmla="*/ 0 h 42"/>
                  <a:gd name="T12" fmla="*/ 10 w 12"/>
                  <a:gd name="T13" fmla="*/ 0 h 42"/>
                  <a:gd name="T14" fmla="*/ 12 w 12"/>
                  <a:gd name="T15" fmla="*/ 2 h 42"/>
                  <a:gd name="T16" fmla="*/ 4 w 12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42">
                    <a:moveTo>
                      <a:pt x="4" y="40"/>
                    </a:moveTo>
                    <a:cubicBezTo>
                      <a:pt x="4" y="41"/>
                      <a:pt x="3" y="42"/>
                      <a:pt x="2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1" y="41"/>
                      <a:pt x="0" y="40"/>
                      <a:pt x="1" y="39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1"/>
                      <a:pt x="9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1" y="0"/>
                      <a:pt x="12" y="1"/>
                      <a:pt x="12" y="2"/>
                    </a:cubicBezTo>
                    <a:lnTo>
                      <a:pt x="4" y="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50" name="Freeform 830"/>
              <p:cNvSpPr>
                <a:spLocks/>
              </p:cNvSpPr>
              <p:nvPr/>
            </p:nvSpPr>
            <p:spPr bwMode="auto">
              <a:xfrm>
                <a:off x="5922963" y="2840038"/>
                <a:ext cx="25400" cy="85725"/>
              </a:xfrm>
              <a:custGeom>
                <a:avLst/>
                <a:gdLst>
                  <a:gd name="T0" fmla="*/ 4 w 12"/>
                  <a:gd name="T1" fmla="*/ 40 h 42"/>
                  <a:gd name="T2" fmla="*/ 2 w 12"/>
                  <a:gd name="T3" fmla="*/ 42 h 42"/>
                  <a:gd name="T4" fmla="*/ 2 w 12"/>
                  <a:gd name="T5" fmla="*/ 42 h 42"/>
                  <a:gd name="T6" fmla="*/ 0 w 12"/>
                  <a:gd name="T7" fmla="*/ 40 h 42"/>
                  <a:gd name="T8" fmla="*/ 8 w 12"/>
                  <a:gd name="T9" fmla="*/ 2 h 42"/>
                  <a:gd name="T10" fmla="*/ 10 w 12"/>
                  <a:gd name="T11" fmla="*/ 1 h 42"/>
                  <a:gd name="T12" fmla="*/ 10 w 12"/>
                  <a:gd name="T13" fmla="*/ 1 h 42"/>
                  <a:gd name="T14" fmla="*/ 11 w 12"/>
                  <a:gd name="T15" fmla="*/ 3 h 42"/>
                  <a:gd name="T16" fmla="*/ 4 w 12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42">
                    <a:moveTo>
                      <a:pt x="4" y="40"/>
                    </a:moveTo>
                    <a:cubicBezTo>
                      <a:pt x="4" y="41"/>
                      <a:pt x="3" y="42"/>
                      <a:pt x="2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1" y="42"/>
                      <a:pt x="0" y="41"/>
                      <a:pt x="0" y="40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1"/>
                      <a:pt x="9" y="0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1" y="1"/>
                      <a:pt x="12" y="2"/>
                      <a:pt x="11" y="3"/>
                    </a:cubicBezTo>
                    <a:lnTo>
                      <a:pt x="4" y="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51" name="Freeform 831"/>
              <p:cNvSpPr>
                <a:spLocks/>
              </p:cNvSpPr>
              <p:nvPr/>
            </p:nvSpPr>
            <p:spPr bwMode="auto">
              <a:xfrm>
                <a:off x="6489700" y="3194050"/>
                <a:ext cx="385763" cy="419100"/>
              </a:xfrm>
              <a:custGeom>
                <a:avLst/>
                <a:gdLst>
                  <a:gd name="T0" fmla="*/ 0 w 189"/>
                  <a:gd name="T1" fmla="*/ 66 h 205"/>
                  <a:gd name="T2" fmla="*/ 70 w 189"/>
                  <a:gd name="T3" fmla="*/ 205 h 205"/>
                  <a:gd name="T4" fmla="*/ 189 w 189"/>
                  <a:gd name="T5" fmla="*/ 138 h 205"/>
                  <a:gd name="T6" fmla="*/ 128 w 189"/>
                  <a:gd name="T7" fmla="*/ 18 h 205"/>
                  <a:gd name="T8" fmla="*/ 0 w 189"/>
                  <a:gd name="T9" fmla="*/ 66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9" h="205">
                    <a:moveTo>
                      <a:pt x="0" y="66"/>
                    </a:moveTo>
                    <a:cubicBezTo>
                      <a:pt x="70" y="205"/>
                      <a:pt x="70" y="205"/>
                      <a:pt x="70" y="205"/>
                    </a:cubicBezTo>
                    <a:cubicBezTo>
                      <a:pt x="70" y="205"/>
                      <a:pt x="126" y="126"/>
                      <a:pt x="189" y="138"/>
                    </a:cubicBezTo>
                    <a:cubicBezTo>
                      <a:pt x="128" y="18"/>
                      <a:pt x="128" y="18"/>
                      <a:pt x="128" y="18"/>
                    </a:cubicBezTo>
                    <a:cubicBezTo>
                      <a:pt x="128" y="18"/>
                      <a:pt x="56" y="0"/>
                      <a:pt x="0" y="6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52" name="Freeform 832"/>
              <p:cNvSpPr>
                <a:spLocks/>
              </p:cNvSpPr>
              <p:nvPr/>
            </p:nvSpPr>
            <p:spPr bwMode="auto">
              <a:xfrm>
                <a:off x="6765925" y="3071813"/>
                <a:ext cx="377825" cy="395288"/>
              </a:xfrm>
              <a:custGeom>
                <a:avLst/>
                <a:gdLst>
                  <a:gd name="T0" fmla="*/ 115 w 185"/>
                  <a:gd name="T1" fmla="*/ 0 h 194"/>
                  <a:gd name="T2" fmla="*/ 185 w 185"/>
                  <a:gd name="T3" fmla="*/ 139 h 194"/>
                  <a:gd name="T4" fmla="*/ 61 w 185"/>
                  <a:gd name="T5" fmla="*/ 194 h 194"/>
                  <a:gd name="T6" fmla="*/ 0 w 185"/>
                  <a:gd name="T7" fmla="*/ 74 h 194"/>
                  <a:gd name="T8" fmla="*/ 115 w 185"/>
                  <a:gd name="T9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5" h="194">
                    <a:moveTo>
                      <a:pt x="115" y="0"/>
                    </a:moveTo>
                    <a:cubicBezTo>
                      <a:pt x="185" y="139"/>
                      <a:pt x="185" y="139"/>
                      <a:pt x="185" y="139"/>
                    </a:cubicBezTo>
                    <a:cubicBezTo>
                      <a:pt x="185" y="139"/>
                      <a:pt x="88" y="137"/>
                      <a:pt x="61" y="19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4"/>
                      <a:pt x="28" y="6"/>
                      <a:pt x="1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53" name="Freeform 833"/>
              <p:cNvSpPr>
                <a:spLocks/>
              </p:cNvSpPr>
              <p:nvPr/>
            </p:nvSpPr>
            <p:spPr bwMode="auto">
              <a:xfrm>
                <a:off x="5038725" y="3363913"/>
                <a:ext cx="138113" cy="15875"/>
              </a:xfrm>
              <a:custGeom>
                <a:avLst/>
                <a:gdLst>
                  <a:gd name="T0" fmla="*/ 68 w 68"/>
                  <a:gd name="T1" fmla="*/ 4 h 8"/>
                  <a:gd name="T2" fmla="*/ 64 w 68"/>
                  <a:gd name="T3" fmla="*/ 8 h 8"/>
                  <a:gd name="T4" fmla="*/ 4 w 68"/>
                  <a:gd name="T5" fmla="*/ 8 h 8"/>
                  <a:gd name="T6" fmla="*/ 0 w 68"/>
                  <a:gd name="T7" fmla="*/ 4 h 8"/>
                  <a:gd name="T8" fmla="*/ 0 w 68"/>
                  <a:gd name="T9" fmla="*/ 4 h 8"/>
                  <a:gd name="T10" fmla="*/ 4 w 68"/>
                  <a:gd name="T11" fmla="*/ 0 h 8"/>
                  <a:gd name="T12" fmla="*/ 64 w 68"/>
                  <a:gd name="T13" fmla="*/ 0 h 8"/>
                  <a:gd name="T14" fmla="*/ 68 w 68"/>
                  <a:gd name="T15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8">
                    <a:moveTo>
                      <a:pt x="68" y="4"/>
                    </a:moveTo>
                    <a:cubicBezTo>
                      <a:pt x="68" y="6"/>
                      <a:pt x="66" y="8"/>
                      <a:pt x="6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6" y="0"/>
                      <a:pt x="68" y="2"/>
                      <a:pt x="68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54" name="Freeform 834"/>
              <p:cNvSpPr>
                <a:spLocks noEditPoints="1"/>
              </p:cNvSpPr>
              <p:nvPr/>
            </p:nvSpPr>
            <p:spPr bwMode="auto">
              <a:xfrm>
                <a:off x="4962525" y="3014663"/>
                <a:ext cx="290513" cy="339725"/>
              </a:xfrm>
              <a:custGeom>
                <a:avLst/>
                <a:gdLst>
                  <a:gd name="T0" fmla="*/ 73 w 142"/>
                  <a:gd name="T1" fmla="*/ 0 h 167"/>
                  <a:gd name="T2" fmla="*/ 69 w 142"/>
                  <a:gd name="T3" fmla="*/ 0 h 167"/>
                  <a:gd name="T4" fmla="*/ 2 w 142"/>
                  <a:gd name="T5" fmla="*/ 68 h 167"/>
                  <a:gd name="T6" fmla="*/ 28 w 142"/>
                  <a:gd name="T7" fmla="*/ 132 h 167"/>
                  <a:gd name="T8" fmla="*/ 37 w 142"/>
                  <a:gd name="T9" fmla="*/ 165 h 167"/>
                  <a:gd name="T10" fmla="*/ 37 w 142"/>
                  <a:gd name="T11" fmla="*/ 165 h 167"/>
                  <a:gd name="T12" fmla="*/ 41 w 142"/>
                  <a:gd name="T13" fmla="*/ 167 h 167"/>
                  <a:gd name="T14" fmla="*/ 101 w 142"/>
                  <a:gd name="T15" fmla="*/ 167 h 167"/>
                  <a:gd name="T16" fmla="*/ 104 w 142"/>
                  <a:gd name="T17" fmla="*/ 165 h 167"/>
                  <a:gd name="T18" fmla="*/ 105 w 142"/>
                  <a:gd name="T19" fmla="*/ 165 h 167"/>
                  <a:gd name="T20" fmla="*/ 114 w 142"/>
                  <a:gd name="T21" fmla="*/ 132 h 167"/>
                  <a:gd name="T22" fmla="*/ 140 w 142"/>
                  <a:gd name="T23" fmla="*/ 68 h 167"/>
                  <a:gd name="T24" fmla="*/ 73 w 142"/>
                  <a:gd name="T25" fmla="*/ 0 h 167"/>
                  <a:gd name="T26" fmla="*/ 123 w 142"/>
                  <a:gd name="T27" fmla="*/ 69 h 167"/>
                  <a:gd name="T28" fmla="*/ 103 w 142"/>
                  <a:gd name="T29" fmla="*/ 117 h 167"/>
                  <a:gd name="T30" fmla="*/ 96 w 142"/>
                  <a:gd name="T31" fmla="*/ 147 h 167"/>
                  <a:gd name="T32" fmla="*/ 96 w 142"/>
                  <a:gd name="T33" fmla="*/ 147 h 167"/>
                  <a:gd name="T34" fmla="*/ 93 w 142"/>
                  <a:gd name="T35" fmla="*/ 148 h 167"/>
                  <a:gd name="T36" fmla="*/ 49 w 142"/>
                  <a:gd name="T37" fmla="*/ 148 h 167"/>
                  <a:gd name="T38" fmla="*/ 46 w 142"/>
                  <a:gd name="T39" fmla="*/ 147 h 167"/>
                  <a:gd name="T40" fmla="*/ 46 w 142"/>
                  <a:gd name="T41" fmla="*/ 147 h 167"/>
                  <a:gd name="T42" fmla="*/ 39 w 142"/>
                  <a:gd name="T43" fmla="*/ 117 h 167"/>
                  <a:gd name="T44" fmla="*/ 19 w 142"/>
                  <a:gd name="T45" fmla="*/ 69 h 167"/>
                  <a:gd name="T46" fmla="*/ 70 w 142"/>
                  <a:gd name="T47" fmla="*/ 17 h 167"/>
                  <a:gd name="T48" fmla="*/ 72 w 142"/>
                  <a:gd name="T49" fmla="*/ 17 h 167"/>
                  <a:gd name="T50" fmla="*/ 123 w 142"/>
                  <a:gd name="T51" fmla="*/ 69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2" h="167">
                    <a:moveTo>
                      <a:pt x="73" y="0"/>
                    </a:moveTo>
                    <a:cubicBezTo>
                      <a:pt x="69" y="0"/>
                      <a:pt x="69" y="0"/>
                      <a:pt x="69" y="0"/>
                    </a:cubicBezTo>
                    <a:cubicBezTo>
                      <a:pt x="25" y="2"/>
                      <a:pt x="0" y="34"/>
                      <a:pt x="2" y="68"/>
                    </a:cubicBezTo>
                    <a:cubicBezTo>
                      <a:pt x="4" y="106"/>
                      <a:pt x="25" y="110"/>
                      <a:pt x="28" y="132"/>
                    </a:cubicBezTo>
                    <a:cubicBezTo>
                      <a:pt x="30" y="155"/>
                      <a:pt x="37" y="165"/>
                      <a:pt x="37" y="165"/>
                    </a:cubicBezTo>
                    <a:cubicBezTo>
                      <a:pt x="37" y="165"/>
                      <a:pt x="37" y="165"/>
                      <a:pt x="37" y="165"/>
                    </a:cubicBezTo>
                    <a:cubicBezTo>
                      <a:pt x="38" y="166"/>
                      <a:pt x="40" y="167"/>
                      <a:pt x="41" y="167"/>
                    </a:cubicBezTo>
                    <a:cubicBezTo>
                      <a:pt x="101" y="167"/>
                      <a:pt x="101" y="167"/>
                      <a:pt x="101" y="167"/>
                    </a:cubicBezTo>
                    <a:cubicBezTo>
                      <a:pt x="102" y="167"/>
                      <a:pt x="104" y="166"/>
                      <a:pt x="104" y="165"/>
                    </a:cubicBezTo>
                    <a:cubicBezTo>
                      <a:pt x="105" y="165"/>
                      <a:pt x="105" y="165"/>
                      <a:pt x="105" y="165"/>
                    </a:cubicBezTo>
                    <a:cubicBezTo>
                      <a:pt x="105" y="165"/>
                      <a:pt x="112" y="155"/>
                      <a:pt x="114" y="132"/>
                    </a:cubicBezTo>
                    <a:cubicBezTo>
                      <a:pt x="117" y="110"/>
                      <a:pt x="138" y="106"/>
                      <a:pt x="140" y="68"/>
                    </a:cubicBezTo>
                    <a:cubicBezTo>
                      <a:pt x="142" y="34"/>
                      <a:pt x="117" y="2"/>
                      <a:pt x="73" y="0"/>
                    </a:cubicBezTo>
                    <a:close/>
                    <a:moveTo>
                      <a:pt x="123" y="69"/>
                    </a:moveTo>
                    <a:cubicBezTo>
                      <a:pt x="121" y="97"/>
                      <a:pt x="105" y="100"/>
                      <a:pt x="103" y="117"/>
                    </a:cubicBezTo>
                    <a:cubicBezTo>
                      <a:pt x="102" y="134"/>
                      <a:pt x="96" y="147"/>
                      <a:pt x="96" y="147"/>
                    </a:cubicBezTo>
                    <a:cubicBezTo>
                      <a:pt x="96" y="147"/>
                      <a:pt x="96" y="147"/>
                      <a:pt x="96" y="147"/>
                    </a:cubicBezTo>
                    <a:cubicBezTo>
                      <a:pt x="95" y="147"/>
                      <a:pt x="94" y="148"/>
                      <a:pt x="93" y="148"/>
                    </a:cubicBezTo>
                    <a:cubicBezTo>
                      <a:pt x="49" y="148"/>
                      <a:pt x="49" y="148"/>
                      <a:pt x="49" y="148"/>
                    </a:cubicBezTo>
                    <a:cubicBezTo>
                      <a:pt x="47" y="148"/>
                      <a:pt x="46" y="147"/>
                      <a:pt x="46" y="147"/>
                    </a:cubicBezTo>
                    <a:cubicBezTo>
                      <a:pt x="46" y="147"/>
                      <a:pt x="46" y="147"/>
                      <a:pt x="46" y="147"/>
                    </a:cubicBezTo>
                    <a:cubicBezTo>
                      <a:pt x="46" y="147"/>
                      <a:pt x="40" y="134"/>
                      <a:pt x="39" y="117"/>
                    </a:cubicBezTo>
                    <a:cubicBezTo>
                      <a:pt x="37" y="100"/>
                      <a:pt x="21" y="97"/>
                      <a:pt x="19" y="69"/>
                    </a:cubicBezTo>
                    <a:cubicBezTo>
                      <a:pt x="17" y="43"/>
                      <a:pt x="37" y="20"/>
                      <a:pt x="70" y="17"/>
                    </a:cubicBezTo>
                    <a:cubicBezTo>
                      <a:pt x="72" y="17"/>
                      <a:pt x="72" y="17"/>
                      <a:pt x="72" y="17"/>
                    </a:cubicBezTo>
                    <a:cubicBezTo>
                      <a:pt x="105" y="20"/>
                      <a:pt x="125" y="43"/>
                      <a:pt x="123" y="6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55" name="Freeform 835"/>
              <p:cNvSpPr>
                <a:spLocks/>
              </p:cNvSpPr>
              <p:nvPr/>
            </p:nvSpPr>
            <p:spPr bwMode="auto">
              <a:xfrm>
                <a:off x="5038725" y="3387725"/>
                <a:ext cx="138113" cy="19050"/>
              </a:xfrm>
              <a:custGeom>
                <a:avLst/>
                <a:gdLst>
                  <a:gd name="T0" fmla="*/ 68 w 68"/>
                  <a:gd name="T1" fmla="*/ 4 h 9"/>
                  <a:gd name="T2" fmla="*/ 64 w 68"/>
                  <a:gd name="T3" fmla="*/ 9 h 9"/>
                  <a:gd name="T4" fmla="*/ 4 w 68"/>
                  <a:gd name="T5" fmla="*/ 9 h 9"/>
                  <a:gd name="T6" fmla="*/ 0 w 68"/>
                  <a:gd name="T7" fmla="*/ 4 h 9"/>
                  <a:gd name="T8" fmla="*/ 0 w 68"/>
                  <a:gd name="T9" fmla="*/ 4 h 9"/>
                  <a:gd name="T10" fmla="*/ 4 w 68"/>
                  <a:gd name="T11" fmla="*/ 0 h 9"/>
                  <a:gd name="T12" fmla="*/ 64 w 68"/>
                  <a:gd name="T13" fmla="*/ 0 h 9"/>
                  <a:gd name="T14" fmla="*/ 68 w 68"/>
                  <a:gd name="T1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9">
                    <a:moveTo>
                      <a:pt x="68" y="4"/>
                    </a:moveTo>
                    <a:cubicBezTo>
                      <a:pt x="68" y="7"/>
                      <a:pt x="66" y="9"/>
                      <a:pt x="6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9"/>
                      <a:pt x="0" y="7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6" y="0"/>
                      <a:pt x="68" y="2"/>
                      <a:pt x="68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56" name="Freeform 836"/>
              <p:cNvSpPr>
                <a:spLocks/>
              </p:cNvSpPr>
              <p:nvPr/>
            </p:nvSpPr>
            <p:spPr bwMode="auto">
              <a:xfrm>
                <a:off x="5051425" y="3413125"/>
                <a:ext cx="107950" cy="28575"/>
              </a:xfrm>
              <a:custGeom>
                <a:avLst/>
                <a:gdLst>
                  <a:gd name="T0" fmla="*/ 0 w 53"/>
                  <a:gd name="T1" fmla="*/ 0 h 14"/>
                  <a:gd name="T2" fmla="*/ 53 w 53"/>
                  <a:gd name="T3" fmla="*/ 0 h 14"/>
                  <a:gd name="T4" fmla="*/ 26 w 53"/>
                  <a:gd name="T5" fmla="*/ 13 h 14"/>
                  <a:gd name="T6" fmla="*/ 0 w 53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" h="14">
                    <a:moveTo>
                      <a:pt x="0" y="0"/>
                    </a:move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0" y="14"/>
                      <a:pt x="26" y="13"/>
                    </a:cubicBezTo>
                    <a:cubicBezTo>
                      <a:pt x="7" y="1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60" name="Freeform 840"/>
              <p:cNvSpPr>
                <a:spLocks/>
              </p:cNvSpPr>
              <p:nvPr/>
            </p:nvSpPr>
            <p:spPr bwMode="auto">
              <a:xfrm>
                <a:off x="4878388" y="3579813"/>
                <a:ext cx="287338" cy="407988"/>
              </a:xfrm>
              <a:custGeom>
                <a:avLst/>
                <a:gdLst>
                  <a:gd name="T0" fmla="*/ 131 w 140"/>
                  <a:gd name="T1" fmla="*/ 141 h 200"/>
                  <a:gd name="T2" fmla="*/ 76 w 140"/>
                  <a:gd name="T3" fmla="*/ 181 h 200"/>
                  <a:gd name="T4" fmla="*/ 4 w 140"/>
                  <a:gd name="T5" fmla="*/ 180 h 200"/>
                  <a:gd name="T6" fmla="*/ 14 w 140"/>
                  <a:gd name="T7" fmla="*/ 60 h 200"/>
                  <a:gd name="T8" fmla="*/ 0 w 140"/>
                  <a:gd name="T9" fmla="*/ 13 h 200"/>
                  <a:gd name="T10" fmla="*/ 41 w 140"/>
                  <a:gd name="T11" fmla="*/ 0 h 200"/>
                  <a:gd name="T12" fmla="*/ 55 w 140"/>
                  <a:gd name="T13" fmla="*/ 47 h 200"/>
                  <a:gd name="T14" fmla="*/ 131 w 140"/>
                  <a:gd name="T15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0" h="200">
                    <a:moveTo>
                      <a:pt x="131" y="141"/>
                    </a:moveTo>
                    <a:cubicBezTo>
                      <a:pt x="131" y="141"/>
                      <a:pt x="140" y="163"/>
                      <a:pt x="76" y="181"/>
                    </a:cubicBezTo>
                    <a:cubicBezTo>
                      <a:pt x="12" y="200"/>
                      <a:pt x="7" y="188"/>
                      <a:pt x="4" y="180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55" y="47"/>
                      <a:pt x="55" y="47"/>
                      <a:pt x="55" y="47"/>
                    </a:cubicBezTo>
                    <a:lnTo>
                      <a:pt x="131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61" name="Freeform 841"/>
              <p:cNvSpPr>
                <a:spLocks/>
              </p:cNvSpPr>
              <p:nvPr/>
            </p:nvSpPr>
            <p:spPr bwMode="auto">
              <a:xfrm>
                <a:off x="4867275" y="3570288"/>
                <a:ext cx="106363" cy="44450"/>
              </a:xfrm>
              <a:custGeom>
                <a:avLst/>
                <a:gdLst>
                  <a:gd name="T0" fmla="*/ 51 w 52"/>
                  <a:gd name="T1" fmla="*/ 3 h 22"/>
                  <a:gd name="T2" fmla="*/ 48 w 52"/>
                  <a:gd name="T3" fmla="*/ 8 h 22"/>
                  <a:gd name="T4" fmla="*/ 5 w 52"/>
                  <a:gd name="T5" fmla="*/ 22 h 22"/>
                  <a:gd name="T6" fmla="*/ 0 w 52"/>
                  <a:gd name="T7" fmla="*/ 19 h 22"/>
                  <a:gd name="T8" fmla="*/ 0 w 52"/>
                  <a:gd name="T9" fmla="*/ 19 h 22"/>
                  <a:gd name="T10" fmla="*/ 3 w 52"/>
                  <a:gd name="T11" fmla="*/ 14 h 22"/>
                  <a:gd name="T12" fmla="*/ 46 w 52"/>
                  <a:gd name="T13" fmla="*/ 1 h 22"/>
                  <a:gd name="T14" fmla="*/ 51 w 52"/>
                  <a:gd name="T15" fmla="*/ 3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22">
                    <a:moveTo>
                      <a:pt x="51" y="3"/>
                    </a:moveTo>
                    <a:cubicBezTo>
                      <a:pt x="52" y="5"/>
                      <a:pt x="51" y="8"/>
                      <a:pt x="48" y="8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3" y="22"/>
                      <a:pt x="1" y="21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7"/>
                      <a:pt x="1" y="15"/>
                      <a:pt x="3" y="14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8" y="0"/>
                      <a:pt x="50" y="1"/>
                      <a:pt x="5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62" name="Freeform 842"/>
              <p:cNvSpPr>
                <a:spLocks/>
              </p:cNvSpPr>
              <p:nvPr/>
            </p:nvSpPr>
            <p:spPr bwMode="auto">
              <a:xfrm>
                <a:off x="5802313" y="3937000"/>
                <a:ext cx="296863" cy="296863"/>
              </a:xfrm>
              <a:custGeom>
                <a:avLst/>
                <a:gdLst>
                  <a:gd name="T0" fmla="*/ 140 w 145"/>
                  <a:gd name="T1" fmla="*/ 63 h 145"/>
                  <a:gd name="T2" fmla="*/ 82 w 145"/>
                  <a:gd name="T3" fmla="*/ 140 h 145"/>
                  <a:gd name="T4" fmla="*/ 5 w 145"/>
                  <a:gd name="T5" fmla="*/ 82 h 145"/>
                  <a:gd name="T6" fmla="*/ 63 w 145"/>
                  <a:gd name="T7" fmla="*/ 6 h 145"/>
                  <a:gd name="T8" fmla="*/ 140 w 145"/>
                  <a:gd name="T9" fmla="*/ 63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" h="145">
                    <a:moveTo>
                      <a:pt x="140" y="63"/>
                    </a:moveTo>
                    <a:cubicBezTo>
                      <a:pt x="145" y="101"/>
                      <a:pt x="119" y="135"/>
                      <a:pt x="82" y="140"/>
                    </a:cubicBezTo>
                    <a:cubicBezTo>
                      <a:pt x="45" y="145"/>
                      <a:pt x="11" y="119"/>
                      <a:pt x="5" y="82"/>
                    </a:cubicBezTo>
                    <a:cubicBezTo>
                      <a:pt x="0" y="45"/>
                      <a:pt x="26" y="11"/>
                      <a:pt x="63" y="6"/>
                    </a:cubicBezTo>
                    <a:cubicBezTo>
                      <a:pt x="101" y="0"/>
                      <a:pt x="135" y="26"/>
                      <a:pt x="140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63" name="Freeform 843"/>
              <p:cNvSpPr>
                <a:spLocks/>
              </p:cNvSpPr>
              <p:nvPr/>
            </p:nvSpPr>
            <p:spPr bwMode="auto">
              <a:xfrm>
                <a:off x="5854700" y="3722688"/>
                <a:ext cx="128588" cy="263525"/>
              </a:xfrm>
              <a:custGeom>
                <a:avLst/>
                <a:gdLst>
                  <a:gd name="T0" fmla="*/ 81 w 81"/>
                  <a:gd name="T1" fmla="*/ 158 h 166"/>
                  <a:gd name="T2" fmla="*/ 59 w 81"/>
                  <a:gd name="T3" fmla="*/ 0 h 166"/>
                  <a:gd name="T4" fmla="*/ 0 w 81"/>
                  <a:gd name="T5" fmla="*/ 8 h 166"/>
                  <a:gd name="T6" fmla="*/ 21 w 81"/>
                  <a:gd name="T7" fmla="*/ 166 h 166"/>
                  <a:gd name="T8" fmla="*/ 81 w 81"/>
                  <a:gd name="T9" fmla="*/ 158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66">
                    <a:moveTo>
                      <a:pt x="81" y="158"/>
                    </a:moveTo>
                    <a:lnTo>
                      <a:pt x="59" y="0"/>
                    </a:lnTo>
                    <a:lnTo>
                      <a:pt x="0" y="8"/>
                    </a:lnTo>
                    <a:lnTo>
                      <a:pt x="21" y="166"/>
                    </a:lnTo>
                    <a:lnTo>
                      <a:pt x="81" y="1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64" name="Freeform 844"/>
              <p:cNvSpPr>
                <a:spLocks/>
              </p:cNvSpPr>
              <p:nvPr/>
            </p:nvSpPr>
            <p:spPr bwMode="auto">
              <a:xfrm>
                <a:off x="5838825" y="3709988"/>
                <a:ext cx="119063" cy="33338"/>
              </a:xfrm>
              <a:custGeom>
                <a:avLst/>
                <a:gdLst>
                  <a:gd name="T0" fmla="*/ 58 w 58"/>
                  <a:gd name="T1" fmla="*/ 4 h 16"/>
                  <a:gd name="T2" fmla="*/ 54 w 58"/>
                  <a:gd name="T3" fmla="*/ 9 h 16"/>
                  <a:gd name="T4" fmla="*/ 6 w 58"/>
                  <a:gd name="T5" fmla="*/ 16 h 16"/>
                  <a:gd name="T6" fmla="*/ 1 w 58"/>
                  <a:gd name="T7" fmla="*/ 12 h 16"/>
                  <a:gd name="T8" fmla="*/ 1 w 58"/>
                  <a:gd name="T9" fmla="*/ 12 h 16"/>
                  <a:gd name="T10" fmla="*/ 4 w 58"/>
                  <a:gd name="T11" fmla="*/ 7 h 16"/>
                  <a:gd name="T12" fmla="*/ 53 w 58"/>
                  <a:gd name="T13" fmla="*/ 0 h 16"/>
                  <a:gd name="T14" fmla="*/ 58 w 58"/>
                  <a:gd name="T15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16">
                    <a:moveTo>
                      <a:pt x="58" y="4"/>
                    </a:moveTo>
                    <a:cubicBezTo>
                      <a:pt x="58" y="7"/>
                      <a:pt x="57" y="9"/>
                      <a:pt x="54" y="9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3" y="16"/>
                      <a:pt x="1" y="14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0"/>
                      <a:pt x="2" y="7"/>
                      <a:pt x="4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5" y="0"/>
                      <a:pt x="58" y="2"/>
                      <a:pt x="58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65" name="Freeform 845"/>
              <p:cNvSpPr>
                <a:spLocks/>
              </p:cNvSpPr>
              <p:nvPr/>
            </p:nvSpPr>
            <p:spPr bwMode="auto">
              <a:xfrm>
                <a:off x="6945313" y="3708400"/>
                <a:ext cx="279400" cy="279400"/>
              </a:xfrm>
              <a:custGeom>
                <a:avLst/>
                <a:gdLst>
                  <a:gd name="T0" fmla="*/ 130 w 137"/>
                  <a:gd name="T1" fmla="*/ 55 h 137"/>
                  <a:gd name="T2" fmla="*/ 82 w 137"/>
                  <a:gd name="T3" fmla="*/ 130 h 137"/>
                  <a:gd name="T4" fmla="*/ 7 w 137"/>
                  <a:gd name="T5" fmla="*/ 81 h 137"/>
                  <a:gd name="T6" fmla="*/ 56 w 137"/>
                  <a:gd name="T7" fmla="*/ 7 h 137"/>
                  <a:gd name="T8" fmla="*/ 130 w 137"/>
                  <a:gd name="T9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7" h="137">
                    <a:moveTo>
                      <a:pt x="130" y="55"/>
                    </a:moveTo>
                    <a:cubicBezTo>
                      <a:pt x="137" y="89"/>
                      <a:pt x="115" y="122"/>
                      <a:pt x="82" y="130"/>
                    </a:cubicBezTo>
                    <a:cubicBezTo>
                      <a:pt x="48" y="137"/>
                      <a:pt x="15" y="115"/>
                      <a:pt x="7" y="81"/>
                    </a:cubicBezTo>
                    <a:cubicBezTo>
                      <a:pt x="0" y="48"/>
                      <a:pt x="22" y="14"/>
                      <a:pt x="56" y="7"/>
                    </a:cubicBezTo>
                    <a:cubicBezTo>
                      <a:pt x="90" y="0"/>
                      <a:pt x="123" y="22"/>
                      <a:pt x="130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66" name="Freeform 846"/>
              <p:cNvSpPr>
                <a:spLocks/>
              </p:cNvSpPr>
              <p:nvPr/>
            </p:nvSpPr>
            <p:spPr bwMode="auto">
              <a:xfrm>
                <a:off x="6972300" y="3514725"/>
                <a:ext cx="134938" cy="247650"/>
              </a:xfrm>
              <a:custGeom>
                <a:avLst/>
                <a:gdLst>
                  <a:gd name="T0" fmla="*/ 85 w 85"/>
                  <a:gd name="T1" fmla="*/ 144 h 156"/>
                  <a:gd name="T2" fmla="*/ 54 w 85"/>
                  <a:gd name="T3" fmla="*/ 0 h 156"/>
                  <a:gd name="T4" fmla="*/ 0 w 85"/>
                  <a:gd name="T5" fmla="*/ 11 h 156"/>
                  <a:gd name="T6" fmla="*/ 31 w 85"/>
                  <a:gd name="T7" fmla="*/ 156 h 156"/>
                  <a:gd name="T8" fmla="*/ 85 w 85"/>
                  <a:gd name="T9" fmla="*/ 144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156">
                    <a:moveTo>
                      <a:pt x="85" y="144"/>
                    </a:moveTo>
                    <a:lnTo>
                      <a:pt x="54" y="0"/>
                    </a:lnTo>
                    <a:lnTo>
                      <a:pt x="0" y="11"/>
                    </a:lnTo>
                    <a:lnTo>
                      <a:pt x="31" y="156"/>
                    </a:lnTo>
                    <a:lnTo>
                      <a:pt x="85" y="1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67" name="Freeform 847"/>
              <p:cNvSpPr>
                <a:spLocks/>
              </p:cNvSpPr>
              <p:nvPr/>
            </p:nvSpPr>
            <p:spPr bwMode="auto">
              <a:xfrm>
                <a:off x="6959600" y="3503613"/>
                <a:ext cx="107950" cy="38100"/>
              </a:xfrm>
              <a:custGeom>
                <a:avLst/>
                <a:gdLst>
                  <a:gd name="T0" fmla="*/ 53 w 53"/>
                  <a:gd name="T1" fmla="*/ 3 h 18"/>
                  <a:gd name="T2" fmla="*/ 50 w 53"/>
                  <a:gd name="T3" fmla="*/ 8 h 18"/>
                  <a:gd name="T4" fmla="*/ 6 w 53"/>
                  <a:gd name="T5" fmla="*/ 17 h 18"/>
                  <a:gd name="T6" fmla="*/ 1 w 53"/>
                  <a:gd name="T7" fmla="*/ 14 h 18"/>
                  <a:gd name="T8" fmla="*/ 1 w 53"/>
                  <a:gd name="T9" fmla="*/ 14 h 18"/>
                  <a:gd name="T10" fmla="*/ 4 w 53"/>
                  <a:gd name="T11" fmla="*/ 9 h 18"/>
                  <a:gd name="T12" fmla="*/ 48 w 53"/>
                  <a:gd name="T13" fmla="*/ 0 h 18"/>
                  <a:gd name="T14" fmla="*/ 53 w 53"/>
                  <a:gd name="T15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" h="18">
                    <a:moveTo>
                      <a:pt x="53" y="3"/>
                    </a:moveTo>
                    <a:cubicBezTo>
                      <a:pt x="53" y="5"/>
                      <a:pt x="52" y="8"/>
                      <a:pt x="50" y="8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3" y="18"/>
                      <a:pt x="1" y="16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2"/>
                      <a:pt x="2" y="10"/>
                      <a:pt x="4" y="9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0" y="0"/>
                      <a:pt x="52" y="1"/>
                      <a:pt x="53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68" name="Freeform 848"/>
              <p:cNvSpPr>
                <a:spLocks/>
              </p:cNvSpPr>
              <p:nvPr/>
            </p:nvSpPr>
            <p:spPr bwMode="auto">
              <a:xfrm>
                <a:off x="5257800" y="3857625"/>
                <a:ext cx="173038" cy="85725"/>
              </a:xfrm>
              <a:custGeom>
                <a:avLst/>
                <a:gdLst>
                  <a:gd name="T0" fmla="*/ 84 w 85"/>
                  <a:gd name="T1" fmla="*/ 36 h 42"/>
                  <a:gd name="T2" fmla="*/ 75 w 85"/>
                  <a:gd name="T3" fmla="*/ 40 h 42"/>
                  <a:gd name="T4" fmla="*/ 5 w 85"/>
                  <a:gd name="T5" fmla="*/ 14 h 42"/>
                  <a:gd name="T6" fmla="*/ 1 w 85"/>
                  <a:gd name="T7" fmla="*/ 6 h 42"/>
                  <a:gd name="T8" fmla="*/ 1 w 85"/>
                  <a:gd name="T9" fmla="*/ 6 h 42"/>
                  <a:gd name="T10" fmla="*/ 10 w 85"/>
                  <a:gd name="T11" fmla="*/ 2 h 42"/>
                  <a:gd name="T12" fmla="*/ 80 w 85"/>
                  <a:gd name="T13" fmla="*/ 27 h 42"/>
                  <a:gd name="T14" fmla="*/ 84 w 85"/>
                  <a:gd name="T15" fmla="*/ 3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5" h="42">
                    <a:moveTo>
                      <a:pt x="84" y="36"/>
                    </a:moveTo>
                    <a:cubicBezTo>
                      <a:pt x="82" y="40"/>
                      <a:pt x="78" y="42"/>
                      <a:pt x="75" y="40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2"/>
                      <a:pt x="6" y="0"/>
                      <a:pt x="10" y="2"/>
                    </a:cubicBezTo>
                    <a:cubicBezTo>
                      <a:pt x="80" y="27"/>
                      <a:pt x="80" y="27"/>
                      <a:pt x="80" y="27"/>
                    </a:cubicBezTo>
                    <a:cubicBezTo>
                      <a:pt x="83" y="29"/>
                      <a:pt x="85" y="33"/>
                      <a:pt x="84" y="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69" name="Freeform 849"/>
              <p:cNvSpPr>
                <a:spLocks/>
              </p:cNvSpPr>
              <p:nvPr/>
            </p:nvSpPr>
            <p:spPr bwMode="auto">
              <a:xfrm>
                <a:off x="5087938" y="3878263"/>
                <a:ext cx="322263" cy="582613"/>
              </a:xfrm>
              <a:custGeom>
                <a:avLst/>
                <a:gdLst>
                  <a:gd name="T0" fmla="*/ 158 w 158"/>
                  <a:gd name="T1" fmla="*/ 22 h 285"/>
                  <a:gd name="T2" fmla="*/ 69 w 158"/>
                  <a:gd name="T3" fmla="*/ 262 h 285"/>
                  <a:gd name="T4" fmla="*/ 31 w 158"/>
                  <a:gd name="T5" fmla="*/ 279 h 285"/>
                  <a:gd name="T6" fmla="*/ 23 w 158"/>
                  <a:gd name="T7" fmla="*/ 276 h 285"/>
                  <a:gd name="T8" fmla="*/ 6 w 158"/>
                  <a:gd name="T9" fmla="*/ 238 h 285"/>
                  <a:gd name="T10" fmla="*/ 94 w 158"/>
                  <a:gd name="T11" fmla="*/ 0 h 285"/>
                  <a:gd name="T12" fmla="*/ 158 w 158"/>
                  <a:gd name="T13" fmla="*/ 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285">
                    <a:moveTo>
                      <a:pt x="158" y="22"/>
                    </a:moveTo>
                    <a:cubicBezTo>
                      <a:pt x="69" y="262"/>
                      <a:pt x="69" y="262"/>
                      <a:pt x="69" y="262"/>
                    </a:cubicBezTo>
                    <a:cubicBezTo>
                      <a:pt x="63" y="277"/>
                      <a:pt x="46" y="285"/>
                      <a:pt x="31" y="279"/>
                    </a:cubicBezTo>
                    <a:cubicBezTo>
                      <a:pt x="23" y="276"/>
                      <a:pt x="23" y="276"/>
                      <a:pt x="23" y="276"/>
                    </a:cubicBezTo>
                    <a:cubicBezTo>
                      <a:pt x="8" y="271"/>
                      <a:pt x="0" y="254"/>
                      <a:pt x="6" y="238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158" y="2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70" name="Freeform 850"/>
              <p:cNvSpPr>
                <a:spLocks/>
              </p:cNvSpPr>
              <p:nvPr/>
            </p:nvSpPr>
            <p:spPr bwMode="auto">
              <a:xfrm>
                <a:off x="6043613" y="3790950"/>
                <a:ext cx="76200" cy="58738"/>
              </a:xfrm>
              <a:custGeom>
                <a:avLst/>
                <a:gdLst>
                  <a:gd name="T0" fmla="*/ 36 w 37"/>
                  <a:gd name="T1" fmla="*/ 2 h 29"/>
                  <a:gd name="T2" fmla="*/ 35 w 37"/>
                  <a:gd name="T3" fmla="*/ 7 h 29"/>
                  <a:gd name="T4" fmla="*/ 5 w 37"/>
                  <a:gd name="T5" fmla="*/ 28 h 29"/>
                  <a:gd name="T6" fmla="*/ 1 w 37"/>
                  <a:gd name="T7" fmla="*/ 27 h 29"/>
                  <a:gd name="T8" fmla="*/ 1 w 37"/>
                  <a:gd name="T9" fmla="*/ 27 h 29"/>
                  <a:gd name="T10" fmla="*/ 1 w 37"/>
                  <a:gd name="T11" fmla="*/ 23 h 29"/>
                  <a:gd name="T12" fmla="*/ 31 w 37"/>
                  <a:gd name="T13" fmla="*/ 1 h 29"/>
                  <a:gd name="T14" fmla="*/ 36 w 37"/>
                  <a:gd name="T15" fmla="*/ 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29">
                    <a:moveTo>
                      <a:pt x="36" y="2"/>
                    </a:moveTo>
                    <a:cubicBezTo>
                      <a:pt x="37" y="3"/>
                      <a:pt x="37" y="6"/>
                      <a:pt x="35" y="7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4" y="29"/>
                      <a:pt x="2" y="29"/>
                      <a:pt x="1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0" y="26"/>
                      <a:pt x="0" y="24"/>
                      <a:pt x="1" y="23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3" y="0"/>
                      <a:pt x="35" y="0"/>
                      <a:pt x="36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71" name="Freeform 851"/>
              <p:cNvSpPr>
                <a:spLocks/>
              </p:cNvSpPr>
              <p:nvPr/>
            </p:nvSpPr>
            <p:spPr bwMode="auto">
              <a:xfrm>
                <a:off x="6054725" y="3800475"/>
                <a:ext cx="214313" cy="263525"/>
              </a:xfrm>
              <a:custGeom>
                <a:avLst/>
                <a:gdLst>
                  <a:gd name="T0" fmla="*/ 27 w 105"/>
                  <a:gd name="T1" fmla="*/ 0 h 129"/>
                  <a:gd name="T2" fmla="*/ 100 w 105"/>
                  <a:gd name="T3" fmla="*/ 102 h 129"/>
                  <a:gd name="T4" fmla="*/ 97 w 105"/>
                  <a:gd name="T5" fmla="*/ 122 h 129"/>
                  <a:gd name="T6" fmla="*/ 94 w 105"/>
                  <a:gd name="T7" fmla="*/ 125 h 129"/>
                  <a:gd name="T8" fmla="*/ 73 w 105"/>
                  <a:gd name="T9" fmla="*/ 121 h 129"/>
                  <a:gd name="T10" fmla="*/ 0 w 105"/>
                  <a:gd name="T11" fmla="*/ 19 h 129"/>
                  <a:gd name="T12" fmla="*/ 27 w 105"/>
                  <a:gd name="T13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5" h="129">
                    <a:moveTo>
                      <a:pt x="27" y="0"/>
                    </a:moveTo>
                    <a:cubicBezTo>
                      <a:pt x="100" y="102"/>
                      <a:pt x="100" y="102"/>
                      <a:pt x="100" y="102"/>
                    </a:cubicBezTo>
                    <a:cubicBezTo>
                      <a:pt x="105" y="108"/>
                      <a:pt x="104" y="117"/>
                      <a:pt x="97" y="122"/>
                    </a:cubicBezTo>
                    <a:cubicBezTo>
                      <a:pt x="94" y="125"/>
                      <a:pt x="94" y="125"/>
                      <a:pt x="94" y="125"/>
                    </a:cubicBezTo>
                    <a:cubicBezTo>
                      <a:pt x="87" y="129"/>
                      <a:pt x="78" y="128"/>
                      <a:pt x="73" y="121"/>
                    </a:cubicBezTo>
                    <a:cubicBezTo>
                      <a:pt x="0" y="19"/>
                      <a:pt x="0" y="19"/>
                      <a:pt x="0" y="19"/>
                    </a:cubicBez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75" name="Oval 855"/>
              <p:cNvSpPr>
                <a:spLocks noChangeArrowheads="1"/>
              </p:cNvSpPr>
              <p:nvPr/>
            </p:nvSpPr>
            <p:spPr bwMode="auto">
              <a:xfrm>
                <a:off x="6618288" y="4043363"/>
                <a:ext cx="20638" cy="222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76" name="Freeform 856"/>
              <p:cNvSpPr>
                <a:spLocks noEditPoints="1"/>
              </p:cNvSpPr>
              <p:nvPr/>
            </p:nvSpPr>
            <p:spPr bwMode="auto">
              <a:xfrm>
                <a:off x="5330825" y="4378325"/>
                <a:ext cx="441325" cy="441325"/>
              </a:xfrm>
              <a:custGeom>
                <a:avLst/>
                <a:gdLst>
                  <a:gd name="T0" fmla="*/ 216 w 216"/>
                  <a:gd name="T1" fmla="*/ 122 h 216"/>
                  <a:gd name="T2" fmla="*/ 216 w 216"/>
                  <a:gd name="T3" fmla="*/ 96 h 216"/>
                  <a:gd name="T4" fmla="*/ 185 w 216"/>
                  <a:gd name="T5" fmla="*/ 88 h 216"/>
                  <a:gd name="T6" fmla="*/ 175 w 216"/>
                  <a:gd name="T7" fmla="*/ 66 h 216"/>
                  <a:gd name="T8" fmla="*/ 192 w 216"/>
                  <a:gd name="T9" fmla="*/ 42 h 216"/>
                  <a:gd name="T10" fmla="*/ 173 w 216"/>
                  <a:gd name="T11" fmla="*/ 23 h 216"/>
                  <a:gd name="T12" fmla="*/ 147 w 216"/>
                  <a:gd name="T13" fmla="*/ 39 h 216"/>
                  <a:gd name="T14" fmla="*/ 127 w 216"/>
                  <a:gd name="T15" fmla="*/ 30 h 216"/>
                  <a:gd name="T16" fmla="*/ 121 w 216"/>
                  <a:gd name="T17" fmla="*/ 0 h 216"/>
                  <a:gd name="T18" fmla="*/ 95 w 216"/>
                  <a:gd name="T19" fmla="*/ 0 h 216"/>
                  <a:gd name="T20" fmla="*/ 88 w 216"/>
                  <a:gd name="T21" fmla="*/ 30 h 216"/>
                  <a:gd name="T22" fmla="*/ 65 w 216"/>
                  <a:gd name="T23" fmla="*/ 39 h 216"/>
                  <a:gd name="T24" fmla="*/ 40 w 216"/>
                  <a:gd name="T25" fmla="*/ 22 h 216"/>
                  <a:gd name="T26" fmla="*/ 22 w 216"/>
                  <a:gd name="T27" fmla="*/ 41 h 216"/>
                  <a:gd name="T28" fmla="*/ 37 w 216"/>
                  <a:gd name="T29" fmla="*/ 67 h 216"/>
                  <a:gd name="T30" fmla="*/ 28 w 216"/>
                  <a:gd name="T31" fmla="*/ 89 h 216"/>
                  <a:gd name="T32" fmla="*/ 0 w 216"/>
                  <a:gd name="T33" fmla="*/ 94 h 216"/>
                  <a:gd name="T34" fmla="*/ 0 w 216"/>
                  <a:gd name="T35" fmla="*/ 120 h 216"/>
                  <a:gd name="T36" fmla="*/ 28 w 216"/>
                  <a:gd name="T37" fmla="*/ 127 h 216"/>
                  <a:gd name="T38" fmla="*/ 37 w 216"/>
                  <a:gd name="T39" fmla="*/ 149 h 216"/>
                  <a:gd name="T40" fmla="*/ 20 w 216"/>
                  <a:gd name="T41" fmla="*/ 175 h 216"/>
                  <a:gd name="T42" fmla="*/ 38 w 216"/>
                  <a:gd name="T43" fmla="*/ 193 h 216"/>
                  <a:gd name="T44" fmla="*/ 64 w 216"/>
                  <a:gd name="T45" fmla="*/ 177 h 216"/>
                  <a:gd name="T46" fmla="*/ 88 w 216"/>
                  <a:gd name="T47" fmla="*/ 187 h 216"/>
                  <a:gd name="T48" fmla="*/ 94 w 216"/>
                  <a:gd name="T49" fmla="*/ 216 h 216"/>
                  <a:gd name="T50" fmla="*/ 120 w 216"/>
                  <a:gd name="T51" fmla="*/ 216 h 216"/>
                  <a:gd name="T52" fmla="*/ 127 w 216"/>
                  <a:gd name="T53" fmla="*/ 186 h 216"/>
                  <a:gd name="T54" fmla="*/ 148 w 216"/>
                  <a:gd name="T55" fmla="*/ 177 h 216"/>
                  <a:gd name="T56" fmla="*/ 173 w 216"/>
                  <a:gd name="T57" fmla="*/ 194 h 216"/>
                  <a:gd name="T58" fmla="*/ 191 w 216"/>
                  <a:gd name="T59" fmla="*/ 176 h 216"/>
                  <a:gd name="T60" fmla="*/ 176 w 216"/>
                  <a:gd name="T61" fmla="*/ 150 h 216"/>
                  <a:gd name="T62" fmla="*/ 185 w 216"/>
                  <a:gd name="T63" fmla="*/ 128 h 216"/>
                  <a:gd name="T64" fmla="*/ 216 w 216"/>
                  <a:gd name="T65" fmla="*/ 122 h 216"/>
                  <a:gd name="T66" fmla="*/ 107 w 216"/>
                  <a:gd name="T67" fmla="*/ 163 h 216"/>
                  <a:gd name="T68" fmla="*/ 54 w 216"/>
                  <a:gd name="T69" fmla="*/ 109 h 216"/>
                  <a:gd name="T70" fmla="*/ 107 w 216"/>
                  <a:gd name="T71" fmla="*/ 56 h 216"/>
                  <a:gd name="T72" fmla="*/ 161 w 216"/>
                  <a:gd name="T73" fmla="*/ 109 h 216"/>
                  <a:gd name="T74" fmla="*/ 107 w 216"/>
                  <a:gd name="T75" fmla="*/ 163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16" h="216">
                    <a:moveTo>
                      <a:pt x="216" y="122"/>
                    </a:moveTo>
                    <a:cubicBezTo>
                      <a:pt x="216" y="96"/>
                      <a:pt x="216" y="96"/>
                      <a:pt x="216" y="96"/>
                    </a:cubicBezTo>
                    <a:cubicBezTo>
                      <a:pt x="185" y="88"/>
                      <a:pt x="185" y="88"/>
                      <a:pt x="185" y="88"/>
                    </a:cubicBezTo>
                    <a:cubicBezTo>
                      <a:pt x="183" y="80"/>
                      <a:pt x="179" y="73"/>
                      <a:pt x="175" y="66"/>
                    </a:cubicBezTo>
                    <a:cubicBezTo>
                      <a:pt x="192" y="42"/>
                      <a:pt x="192" y="42"/>
                      <a:pt x="192" y="42"/>
                    </a:cubicBezTo>
                    <a:cubicBezTo>
                      <a:pt x="173" y="23"/>
                      <a:pt x="173" y="23"/>
                      <a:pt x="173" y="23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1" y="35"/>
                      <a:pt x="134" y="32"/>
                      <a:pt x="127" y="30"/>
                    </a:cubicBezTo>
                    <a:cubicBezTo>
                      <a:pt x="121" y="0"/>
                      <a:pt x="121" y="0"/>
                      <a:pt x="121" y="0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0" y="32"/>
                      <a:pt x="72" y="35"/>
                      <a:pt x="65" y="39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37" y="67"/>
                      <a:pt x="37" y="67"/>
                      <a:pt x="37" y="67"/>
                    </a:cubicBezTo>
                    <a:cubicBezTo>
                      <a:pt x="33" y="73"/>
                      <a:pt x="30" y="81"/>
                      <a:pt x="28" y="89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28" y="127"/>
                      <a:pt x="28" y="127"/>
                      <a:pt x="28" y="127"/>
                    </a:cubicBezTo>
                    <a:cubicBezTo>
                      <a:pt x="30" y="135"/>
                      <a:pt x="33" y="143"/>
                      <a:pt x="37" y="149"/>
                    </a:cubicBezTo>
                    <a:cubicBezTo>
                      <a:pt x="20" y="175"/>
                      <a:pt x="20" y="175"/>
                      <a:pt x="20" y="175"/>
                    </a:cubicBezTo>
                    <a:cubicBezTo>
                      <a:pt x="38" y="193"/>
                      <a:pt x="38" y="193"/>
                      <a:pt x="38" y="193"/>
                    </a:cubicBezTo>
                    <a:cubicBezTo>
                      <a:pt x="64" y="177"/>
                      <a:pt x="64" y="177"/>
                      <a:pt x="64" y="177"/>
                    </a:cubicBezTo>
                    <a:cubicBezTo>
                      <a:pt x="72" y="182"/>
                      <a:pt x="79" y="185"/>
                      <a:pt x="88" y="187"/>
                    </a:cubicBezTo>
                    <a:cubicBezTo>
                      <a:pt x="94" y="216"/>
                      <a:pt x="94" y="216"/>
                      <a:pt x="94" y="216"/>
                    </a:cubicBezTo>
                    <a:cubicBezTo>
                      <a:pt x="120" y="216"/>
                      <a:pt x="120" y="216"/>
                      <a:pt x="120" y="216"/>
                    </a:cubicBezTo>
                    <a:cubicBezTo>
                      <a:pt x="127" y="186"/>
                      <a:pt x="127" y="186"/>
                      <a:pt x="127" y="186"/>
                    </a:cubicBezTo>
                    <a:cubicBezTo>
                      <a:pt x="134" y="184"/>
                      <a:pt x="142" y="181"/>
                      <a:pt x="148" y="177"/>
                    </a:cubicBezTo>
                    <a:cubicBezTo>
                      <a:pt x="173" y="194"/>
                      <a:pt x="173" y="194"/>
                      <a:pt x="173" y="194"/>
                    </a:cubicBezTo>
                    <a:cubicBezTo>
                      <a:pt x="191" y="176"/>
                      <a:pt x="191" y="176"/>
                      <a:pt x="191" y="176"/>
                    </a:cubicBezTo>
                    <a:cubicBezTo>
                      <a:pt x="176" y="150"/>
                      <a:pt x="176" y="150"/>
                      <a:pt x="176" y="150"/>
                    </a:cubicBezTo>
                    <a:cubicBezTo>
                      <a:pt x="180" y="143"/>
                      <a:pt x="183" y="136"/>
                      <a:pt x="185" y="128"/>
                    </a:cubicBezTo>
                    <a:lnTo>
                      <a:pt x="216" y="122"/>
                    </a:lnTo>
                    <a:close/>
                    <a:moveTo>
                      <a:pt x="107" y="163"/>
                    </a:moveTo>
                    <a:cubicBezTo>
                      <a:pt x="78" y="163"/>
                      <a:pt x="54" y="139"/>
                      <a:pt x="54" y="109"/>
                    </a:cubicBezTo>
                    <a:cubicBezTo>
                      <a:pt x="54" y="80"/>
                      <a:pt x="78" y="56"/>
                      <a:pt x="107" y="56"/>
                    </a:cubicBezTo>
                    <a:cubicBezTo>
                      <a:pt x="137" y="56"/>
                      <a:pt x="161" y="80"/>
                      <a:pt x="161" y="109"/>
                    </a:cubicBezTo>
                    <a:cubicBezTo>
                      <a:pt x="161" y="139"/>
                      <a:pt x="137" y="163"/>
                      <a:pt x="107" y="1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77" name="Freeform 857"/>
              <p:cNvSpPr>
                <a:spLocks noEditPoints="1"/>
              </p:cNvSpPr>
              <p:nvPr/>
            </p:nvSpPr>
            <p:spPr bwMode="auto">
              <a:xfrm>
                <a:off x="5764213" y="4554538"/>
                <a:ext cx="296863" cy="295275"/>
              </a:xfrm>
              <a:custGeom>
                <a:avLst/>
                <a:gdLst>
                  <a:gd name="T0" fmla="*/ 145 w 145"/>
                  <a:gd name="T1" fmla="*/ 82 h 145"/>
                  <a:gd name="T2" fmla="*/ 145 w 145"/>
                  <a:gd name="T3" fmla="*/ 65 h 145"/>
                  <a:gd name="T4" fmla="*/ 124 w 145"/>
                  <a:gd name="T5" fmla="*/ 59 h 145"/>
                  <a:gd name="T6" fmla="*/ 117 w 145"/>
                  <a:gd name="T7" fmla="*/ 45 h 145"/>
                  <a:gd name="T8" fmla="*/ 128 w 145"/>
                  <a:gd name="T9" fmla="*/ 28 h 145"/>
                  <a:gd name="T10" fmla="*/ 116 w 145"/>
                  <a:gd name="T11" fmla="*/ 16 h 145"/>
                  <a:gd name="T12" fmla="*/ 99 w 145"/>
                  <a:gd name="T13" fmla="*/ 26 h 145"/>
                  <a:gd name="T14" fmla="*/ 85 w 145"/>
                  <a:gd name="T15" fmla="*/ 20 h 145"/>
                  <a:gd name="T16" fmla="*/ 81 w 145"/>
                  <a:gd name="T17" fmla="*/ 0 h 145"/>
                  <a:gd name="T18" fmla="*/ 63 w 145"/>
                  <a:gd name="T19" fmla="*/ 0 h 145"/>
                  <a:gd name="T20" fmla="*/ 58 w 145"/>
                  <a:gd name="T21" fmla="*/ 20 h 145"/>
                  <a:gd name="T22" fmla="*/ 43 w 145"/>
                  <a:gd name="T23" fmla="*/ 26 h 145"/>
                  <a:gd name="T24" fmla="*/ 26 w 145"/>
                  <a:gd name="T25" fmla="*/ 15 h 145"/>
                  <a:gd name="T26" fmla="*/ 14 w 145"/>
                  <a:gd name="T27" fmla="*/ 27 h 145"/>
                  <a:gd name="T28" fmla="*/ 25 w 145"/>
                  <a:gd name="T29" fmla="*/ 45 h 145"/>
                  <a:gd name="T30" fmla="*/ 18 w 145"/>
                  <a:gd name="T31" fmla="*/ 60 h 145"/>
                  <a:gd name="T32" fmla="*/ 0 w 145"/>
                  <a:gd name="T33" fmla="*/ 64 h 145"/>
                  <a:gd name="T34" fmla="*/ 0 w 145"/>
                  <a:gd name="T35" fmla="*/ 81 h 145"/>
                  <a:gd name="T36" fmla="*/ 18 w 145"/>
                  <a:gd name="T37" fmla="*/ 86 h 145"/>
                  <a:gd name="T38" fmla="*/ 24 w 145"/>
                  <a:gd name="T39" fmla="*/ 101 h 145"/>
                  <a:gd name="T40" fmla="*/ 13 w 145"/>
                  <a:gd name="T41" fmla="*/ 117 h 145"/>
                  <a:gd name="T42" fmla="*/ 25 w 145"/>
                  <a:gd name="T43" fmla="*/ 130 h 145"/>
                  <a:gd name="T44" fmla="*/ 43 w 145"/>
                  <a:gd name="T45" fmla="*/ 119 h 145"/>
                  <a:gd name="T46" fmla="*/ 59 w 145"/>
                  <a:gd name="T47" fmla="*/ 126 h 145"/>
                  <a:gd name="T48" fmla="*/ 62 w 145"/>
                  <a:gd name="T49" fmla="*/ 145 h 145"/>
                  <a:gd name="T50" fmla="*/ 80 w 145"/>
                  <a:gd name="T51" fmla="*/ 145 h 145"/>
                  <a:gd name="T52" fmla="*/ 85 w 145"/>
                  <a:gd name="T53" fmla="*/ 125 h 145"/>
                  <a:gd name="T54" fmla="*/ 99 w 145"/>
                  <a:gd name="T55" fmla="*/ 119 h 145"/>
                  <a:gd name="T56" fmla="*/ 116 w 145"/>
                  <a:gd name="T57" fmla="*/ 131 h 145"/>
                  <a:gd name="T58" fmla="*/ 128 w 145"/>
                  <a:gd name="T59" fmla="*/ 118 h 145"/>
                  <a:gd name="T60" fmla="*/ 118 w 145"/>
                  <a:gd name="T61" fmla="*/ 101 h 145"/>
                  <a:gd name="T62" fmla="*/ 124 w 145"/>
                  <a:gd name="T63" fmla="*/ 86 h 145"/>
                  <a:gd name="T64" fmla="*/ 145 w 145"/>
                  <a:gd name="T65" fmla="*/ 82 h 145"/>
                  <a:gd name="T66" fmla="*/ 72 w 145"/>
                  <a:gd name="T67" fmla="*/ 109 h 145"/>
                  <a:gd name="T68" fmla="*/ 36 w 145"/>
                  <a:gd name="T69" fmla="*/ 74 h 145"/>
                  <a:gd name="T70" fmla="*/ 72 w 145"/>
                  <a:gd name="T71" fmla="*/ 38 h 145"/>
                  <a:gd name="T72" fmla="*/ 108 w 145"/>
                  <a:gd name="T73" fmla="*/ 74 h 145"/>
                  <a:gd name="T74" fmla="*/ 72 w 145"/>
                  <a:gd name="T75" fmla="*/ 109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5" h="145">
                    <a:moveTo>
                      <a:pt x="145" y="82"/>
                    </a:moveTo>
                    <a:cubicBezTo>
                      <a:pt x="145" y="65"/>
                      <a:pt x="145" y="65"/>
                      <a:pt x="145" y="65"/>
                    </a:cubicBezTo>
                    <a:cubicBezTo>
                      <a:pt x="124" y="59"/>
                      <a:pt x="124" y="59"/>
                      <a:pt x="124" y="59"/>
                    </a:cubicBezTo>
                    <a:cubicBezTo>
                      <a:pt x="122" y="54"/>
                      <a:pt x="120" y="49"/>
                      <a:pt x="117" y="45"/>
                    </a:cubicBezTo>
                    <a:cubicBezTo>
                      <a:pt x="128" y="28"/>
                      <a:pt x="128" y="28"/>
                      <a:pt x="128" y="28"/>
                    </a:cubicBezTo>
                    <a:cubicBezTo>
                      <a:pt x="116" y="16"/>
                      <a:pt x="116" y="16"/>
                      <a:pt x="116" y="16"/>
                    </a:cubicBezTo>
                    <a:cubicBezTo>
                      <a:pt x="99" y="26"/>
                      <a:pt x="99" y="26"/>
                      <a:pt x="99" y="26"/>
                    </a:cubicBezTo>
                    <a:cubicBezTo>
                      <a:pt x="94" y="24"/>
                      <a:pt x="90" y="22"/>
                      <a:pt x="85" y="2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3" y="21"/>
                      <a:pt x="48" y="23"/>
                      <a:pt x="43" y="26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2" y="49"/>
                      <a:pt x="20" y="55"/>
                      <a:pt x="18" y="60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18" y="86"/>
                      <a:pt x="18" y="86"/>
                      <a:pt x="18" y="86"/>
                    </a:cubicBezTo>
                    <a:cubicBezTo>
                      <a:pt x="20" y="91"/>
                      <a:pt x="22" y="96"/>
                      <a:pt x="24" y="101"/>
                    </a:cubicBezTo>
                    <a:cubicBezTo>
                      <a:pt x="13" y="117"/>
                      <a:pt x="13" y="117"/>
                      <a:pt x="13" y="117"/>
                    </a:cubicBezTo>
                    <a:cubicBezTo>
                      <a:pt x="25" y="130"/>
                      <a:pt x="25" y="130"/>
                      <a:pt x="25" y="130"/>
                    </a:cubicBezTo>
                    <a:cubicBezTo>
                      <a:pt x="43" y="119"/>
                      <a:pt x="43" y="119"/>
                      <a:pt x="43" y="119"/>
                    </a:cubicBezTo>
                    <a:cubicBezTo>
                      <a:pt x="48" y="122"/>
                      <a:pt x="53" y="124"/>
                      <a:pt x="59" y="126"/>
                    </a:cubicBezTo>
                    <a:cubicBezTo>
                      <a:pt x="62" y="145"/>
                      <a:pt x="62" y="145"/>
                      <a:pt x="62" y="145"/>
                    </a:cubicBezTo>
                    <a:cubicBezTo>
                      <a:pt x="80" y="145"/>
                      <a:pt x="80" y="145"/>
                      <a:pt x="80" y="145"/>
                    </a:cubicBezTo>
                    <a:cubicBezTo>
                      <a:pt x="85" y="125"/>
                      <a:pt x="85" y="125"/>
                      <a:pt x="85" y="125"/>
                    </a:cubicBezTo>
                    <a:cubicBezTo>
                      <a:pt x="90" y="124"/>
                      <a:pt x="95" y="122"/>
                      <a:pt x="99" y="119"/>
                    </a:cubicBezTo>
                    <a:cubicBezTo>
                      <a:pt x="116" y="131"/>
                      <a:pt x="116" y="131"/>
                      <a:pt x="116" y="131"/>
                    </a:cubicBezTo>
                    <a:cubicBezTo>
                      <a:pt x="128" y="118"/>
                      <a:pt x="128" y="118"/>
                      <a:pt x="128" y="118"/>
                    </a:cubicBezTo>
                    <a:cubicBezTo>
                      <a:pt x="118" y="101"/>
                      <a:pt x="118" y="101"/>
                      <a:pt x="118" y="101"/>
                    </a:cubicBezTo>
                    <a:cubicBezTo>
                      <a:pt x="120" y="96"/>
                      <a:pt x="122" y="91"/>
                      <a:pt x="124" y="86"/>
                    </a:cubicBezTo>
                    <a:lnTo>
                      <a:pt x="145" y="82"/>
                    </a:lnTo>
                    <a:close/>
                    <a:moveTo>
                      <a:pt x="72" y="109"/>
                    </a:moveTo>
                    <a:cubicBezTo>
                      <a:pt x="52" y="109"/>
                      <a:pt x="36" y="93"/>
                      <a:pt x="36" y="74"/>
                    </a:cubicBezTo>
                    <a:cubicBezTo>
                      <a:pt x="36" y="54"/>
                      <a:pt x="52" y="38"/>
                      <a:pt x="72" y="38"/>
                    </a:cubicBezTo>
                    <a:cubicBezTo>
                      <a:pt x="92" y="38"/>
                      <a:pt x="108" y="54"/>
                      <a:pt x="108" y="74"/>
                    </a:cubicBezTo>
                    <a:cubicBezTo>
                      <a:pt x="108" y="93"/>
                      <a:pt x="92" y="109"/>
                      <a:pt x="72" y="1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78" name="Freeform 858"/>
              <p:cNvSpPr>
                <a:spLocks/>
              </p:cNvSpPr>
              <p:nvPr/>
            </p:nvSpPr>
            <p:spPr bwMode="auto">
              <a:xfrm>
                <a:off x="5916613" y="3267075"/>
                <a:ext cx="204788" cy="217488"/>
              </a:xfrm>
              <a:custGeom>
                <a:avLst/>
                <a:gdLst>
                  <a:gd name="T0" fmla="*/ 65 w 129"/>
                  <a:gd name="T1" fmla="*/ 137 h 137"/>
                  <a:gd name="T2" fmla="*/ 129 w 129"/>
                  <a:gd name="T3" fmla="*/ 104 h 137"/>
                  <a:gd name="T4" fmla="*/ 129 w 129"/>
                  <a:gd name="T5" fmla="*/ 35 h 137"/>
                  <a:gd name="T6" fmla="*/ 64 w 129"/>
                  <a:gd name="T7" fmla="*/ 0 h 137"/>
                  <a:gd name="T8" fmla="*/ 0 w 129"/>
                  <a:gd name="T9" fmla="*/ 36 h 137"/>
                  <a:gd name="T10" fmla="*/ 0 w 129"/>
                  <a:gd name="T11" fmla="*/ 104 h 137"/>
                  <a:gd name="T12" fmla="*/ 65 w 129"/>
                  <a:gd name="T13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9" h="137">
                    <a:moveTo>
                      <a:pt x="65" y="137"/>
                    </a:moveTo>
                    <a:lnTo>
                      <a:pt x="129" y="104"/>
                    </a:lnTo>
                    <a:lnTo>
                      <a:pt x="129" y="35"/>
                    </a:lnTo>
                    <a:lnTo>
                      <a:pt x="64" y="0"/>
                    </a:lnTo>
                    <a:lnTo>
                      <a:pt x="0" y="36"/>
                    </a:lnTo>
                    <a:lnTo>
                      <a:pt x="0" y="104"/>
                    </a:lnTo>
                    <a:lnTo>
                      <a:pt x="65" y="13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79" name="Freeform 859"/>
              <p:cNvSpPr>
                <a:spLocks/>
              </p:cNvSpPr>
              <p:nvPr/>
            </p:nvSpPr>
            <p:spPr bwMode="auto">
              <a:xfrm>
                <a:off x="6137275" y="3267075"/>
                <a:ext cx="204788" cy="217488"/>
              </a:xfrm>
              <a:custGeom>
                <a:avLst/>
                <a:gdLst>
                  <a:gd name="T0" fmla="*/ 64 w 129"/>
                  <a:gd name="T1" fmla="*/ 137 h 137"/>
                  <a:gd name="T2" fmla="*/ 129 w 129"/>
                  <a:gd name="T3" fmla="*/ 104 h 137"/>
                  <a:gd name="T4" fmla="*/ 129 w 129"/>
                  <a:gd name="T5" fmla="*/ 35 h 137"/>
                  <a:gd name="T6" fmla="*/ 64 w 129"/>
                  <a:gd name="T7" fmla="*/ 0 h 137"/>
                  <a:gd name="T8" fmla="*/ 0 w 129"/>
                  <a:gd name="T9" fmla="*/ 36 h 137"/>
                  <a:gd name="T10" fmla="*/ 0 w 129"/>
                  <a:gd name="T11" fmla="*/ 104 h 137"/>
                  <a:gd name="T12" fmla="*/ 64 w 129"/>
                  <a:gd name="T13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9" h="137">
                    <a:moveTo>
                      <a:pt x="64" y="137"/>
                    </a:moveTo>
                    <a:lnTo>
                      <a:pt x="129" y="104"/>
                    </a:lnTo>
                    <a:lnTo>
                      <a:pt x="129" y="35"/>
                    </a:lnTo>
                    <a:lnTo>
                      <a:pt x="64" y="0"/>
                    </a:lnTo>
                    <a:lnTo>
                      <a:pt x="0" y="36"/>
                    </a:lnTo>
                    <a:lnTo>
                      <a:pt x="0" y="104"/>
                    </a:lnTo>
                    <a:lnTo>
                      <a:pt x="64" y="13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80" name="Freeform 860"/>
              <p:cNvSpPr>
                <a:spLocks/>
              </p:cNvSpPr>
              <p:nvPr/>
            </p:nvSpPr>
            <p:spPr bwMode="auto">
              <a:xfrm>
                <a:off x="6026150" y="3092450"/>
                <a:ext cx="201613" cy="215900"/>
              </a:xfrm>
              <a:custGeom>
                <a:avLst/>
                <a:gdLst>
                  <a:gd name="T0" fmla="*/ 63 w 127"/>
                  <a:gd name="T1" fmla="*/ 136 h 136"/>
                  <a:gd name="T2" fmla="*/ 127 w 127"/>
                  <a:gd name="T3" fmla="*/ 104 h 136"/>
                  <a:gd name="T4" fmla="*/ 127 w 127"/>
                  <a:gd name="T5" fmla="*/ 34 h 136"/>
                  <a:gd name="T6" fmla="*/ 61 w 127"/>
                  <a:gd name="T7" fmla="*/ 0 h 136"/>
                  <a:gd name="T8" fmla="*/ 0 w 127"/>
                  <a:gd name="T9" fmla="*/ 36 h 136"/>
                  <a:gd name="T10" fmla="*/ 0 w 127"/>
                  <a:gd name="T11" fmla="*/ 104 h 136"/>
                  <a:gd name="T12" fmla="*/ 63 w 127"/>
                  <a:gd name="T13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136">
                    <a:moveTo>
                      <a:pt x="63" y="136"/>
                    </a:moveTo>
                    <a:lnTo>
                      <a:pt x="127" y="104"/>
                    </a:lnTo>
                    <a:lnTo>
                      <a:pt x="127" y="34"/>
                    </a:lnTo>
                    <a:lnTo>
                      <a:pt x="61" y="0"/>
                    </a:lnTo>
                    <a:lnTo>
                      <a:pt x="0" y="36"/>
                    </a:lnTo>
                    <a:lnTo>
                      <a:pt x="0" y="104"/>
                    </a:lnTo>
                    <a:lnTo>
                      <a:pt x="63" y="13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81" name="Freeform 861"/>
              <p:cNvSpPr>
                <a:spLocks noEditPoints="1"/>
              </p:cNvSpPr>
              <p:nvPr/>
            </p:nvSpPr>
            <p:spPr bwMode="auto">
              <a:xfrm>
                <a:off x="5475288" y="3236913"/>
                <a:ext cx="298450" cy="527050"/>
              </a:xfrm>
              <a:custGeom>
                <a:avLst/>
                <a:gdLst>
                  <a:gd name="T0" fmla="*/ 0 w 188"/>
                  <a:gd name="T1" fmla="*/ 188 h 332"/>
                  <a:gd name="T2" fmla="*/ 188 w 188"/>
                  <a:gd name="T3" fmla="*/ 0 h 332"/>
                  <a:gd name="T4" fmla="*/ 150 w 188"/>
                  <a:gd name="T5" fmla="*/ 296 h 332"/>
                  <a:gd name="T6" fmla="*/ 146 w 188"/>
                  <a:gd name="T7" fmla="*/ 332 h 332"/>
                  <a:gd name="T8" fmla="*/ 0 w 188"/>
                  <a:gd name="T9" fmla="*/ 188 h 332"/>
                  <a:gd name="T10" fmla="*/ 0 w 188"/>
                  <a:gd name="T11" fmla="*/ 188 h 332"/>
                  <a:gd name="T12" fmla="*/ 132 w 188"/>
                  <a:gd name="T13" fmla="*/ 293 h 332"/>
                  <a:gd name="T14" fmla="*/ 145 w 188"/>
                  <a:gd name="T15" fmla="*/ 282 h 332"/>
                  <a:gd name="T16" fmla="*/ 132 w 188"/>
                  <a:gd name="T17" fmla="*/ 293 h 332"/>
                  <a:gd name="T18" fmla="*/ 132 w 188"/>
                  <a:gd name="T19" fmla="*/ 293 h 332"/>
                  <a:gd name="T20" fmla="*/ 51 w 188"/>
                  <a:gd name="T21" fmla="*/ 188 h 332"/>
                  <a:gd name="T22" fmla="*/ 119 w 188"/>
                  <a:gd name="T23" fmla="*/ 256 h 332"/>
                  <a:gd name="T24" fmla="*/ 139 w 188"/>
                  <a:gd name="T25" fmla="*/ 99 h 332"/>
                  <a:gd name="T26" fmla="*/ 51 w 188"/>
                  <a:gd name="T27" fmla="*/ 188 h 332"/>
                  <a:gd name="T28" fmla="*/ 51 w 188"/>
                  <a:gd name="T29" fmla="*/ 188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8" h="332">
                    <a:moveTo>
                      <a:pt x="0" y="188"/>
                    </a:moveTo>
                    <a:lnTo>
                      <a:pt x="188" y="0"/>
                    </a:lnTo>
                    <a:lnTo>
                      <a:pt x="150" y="296"/>
                    </a:lnTo>
                    <a:lnTo>
                      <a:pt x="146" y="332"/>
                    </a:lnTo>
                    <a:lnTo>
                      <a:pt x="0" y="188"/>
                    </a:lnTo>
                    <a:lnTo>
                      <a:pt x="0" y="188"/>
                    </a:lnTo>
                    <a:close/>
                    <a:moveTo>
                      <a:pt x="132" y="293"/>
                    </a:moveTo>
                    <a:lnTo>
                      <a:pt x="145" y="282"/>
                    </a:lnTo>
                    <a:lnTo>
                      <a:pt x="132" y="293"/>
                    </a:lnTo>
                    <a:lnTo>
                      <a:pt x="132" y="293"/>
                    </a:lnTo>
                    <a:close/>
                    <a:moveTo>
                      <a:pt x="51" y="188"/>
                    </a:moveTo>
                    <a:lnTo>
                      <a:pt x="119" y="256"/>
                    </a:lnTo>
                    <a:lnTo>
                      <a:pt x="139" y="99"/>
                    </a:lnTo>
                    <a:lnTo>
                      <a:pt x="51" y="188"/>
                    </a:lnTo>
                    <a:lnTo>
                      <a:pt x="51" y="18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82" name="Freeform 862"/>
              <p:cNvSpPr>
                <a:spLocks/>
              </p:cNvSpPr>
              <p:nvPr/>
            </p:nvSpPr>
            <p:spPr bwMode="auto">
              <a:xfrm>
                <a:off x="6604000" y="2825750"/>
                <a:ext cx="227013" cy="204788"/>
              </a:xfrm>
              <a:custGeom>
                <a:avLst/>
                <a:gdLst>
                  <a:gd name="T0" fmla="*/ 91 w 143"/>
                  <a:gd name="T1" fmla="*/ 129 h 129"/>
                  <a:gd name="T2" fmla="*/ 143 w 143"/>
                  <a:gd name="T3" fmla="*/ 77 h 129"/>
                  <a:gd name="T4" fmla="*/ 122 w 143"/>
                  <a:gd name="T5" fmla="*/ 13 h 129"/>
                  <a:gd name="T6" fmla="*/ 48 w 143"/>
                  <a:gd name="T7" fmla="*/ 0 h 129"/>
                  <a:gd name="T8" fmla="*/ 0 w 143"/>
                  <a:gd name="T9" fmla="*/ 53 h 129"/>
                  <a:gd name="T10" fmla="*/ 22 w 143"/>
                  <a:gd name="T11" fmla="*/ 119 h 129"/>
                  <a:gd name="T12" fmla="*/ 91 w 143"/>
                  <a:gd name="T13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3" h="129">
                    <a:moveTo>
                      <a:pt x="91" y="129"/>
                    </a:moveTo>
                    <a:lnTo>
                      <a:pt x="143" y="77"/>
                    </a:lnTo>
                    <a:lnTo>
                      <a:pt x="122" y="13"/>
                    </a:lnTo>
                    <a:lnTo>
                      <a:pt x="48" y="0"/>
                    </a:lnTo>
                    <a:lnTo>
                      <a:pt x="0" y="53"/>
                    </a:lnTo>
                    <a:lnTo>
                      <a:pt x="22" y="119"/>
                    </a:lnTo>
                    <a:lnTo>
                      <a:pt x="91" y="1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83" name="Freeform 863"/>
              <p:cNvSpPr>
                <a:spLocks/>
              </p:cNvSpPr>
              <p:nvPr/>
            </p:nvSpPr>
            <p:spPr bwMode="auto">
              <a:xfrm>
                <a:off x="5489575" y="3851275"/>
                <a:ext cx="157163" cy="142875"/>
              </a:xfrm>
              <a:custGeom>
                <a:avLst/>
                <a:gdLst>
                  <a:gd name="T0" fmla="*/ 63 w 99"/>
                  <a:gd name="T1" fmla="*/ 90 h 90"/>
                  <a:gd name="T2" fmla="*/ 99 w 99"/>
                  <a:gd name="T3" fmla="*/ 54 h 90"/>
                  <a:gd name="T4" fmla="*/ 84 w 99"/>
                  <a:gd name="T5" fmla="*/ 9 h 90"/>
                  <a:gd name="T6" fmla="*/ 34 w 99"/>
                  <a:gd name="T7" fmla="*/ 0 h 90"/>
                  <a:gd name="T8" fmla="*/ 0 w 99"/>
                  <a:gd name="T9" fmla="*/ 37 h 90"/>
                  <a:gd name="T10" fmla="*/ 14 w 99"/>
                  <a:gd name="T11" fmla="*/ 82 h 90"/>
                  <a:gd name="T12" fmla="*/ 63 w 99"/>
                  <a:gd name="T13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90">
                    <a:moveTo>
                      <a:pt x="63" y="90"/>
                    </a:moveTo>
                    <a:lnTo>
                      <a:pt x="99" y="54"/>
                    </a:lnTo>
                    <a:lnTo>
                      <a:pt x="84" y="9"/>
                    </a:lnTo>
                    <a:lnTo>
                      <a:pt x="34" y="0"/>
                    </a:lnTo>
                    <a:lnTo>
                      <a:pt x="0" y="37"/>
                    </a:lnTo>
                    <a:lnTo>
                      <a:pt x="14" y="82"/>
                    </a:lnTo>
                    <a:lnTo>
                      <a:pt x="63" y="9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84" name="Freeform 864"/>
              <p:cNvSpPr>
                <a:spLocks/>
              </p:cNvSpPr>
              <p:nvPr/>
            </p:nvSpPr>
            <p:spPr bwMode="auto">
              <a:xfrm>
                <a:off x="6786563" y="3541713"/>
                <a:ext cx="157163" cy="142875"/>
              </a:xfrm>
              <a:custGeom>
                <a:avLst/>
                <a:gdLst>
                  <a:gd name="T0" fmla="*/ 64 w 99"/>
                  <a:gd name="T1" fmla="*/ 90 h 90"/>
                  <a:gd name="T2" fmla="*/ 99 w 99"/>
                  <a:gd name="T3" fmla="*/ 54 h 90"/>
                  <a:gd name="T4" fmla="*/ 85 w 99"/>
                  <a:gd name="T5" fmla="*/ 9 h 90"/>
                  <a:gd name="T6" fmla="*/ 33 w 99"/>
                  <a:gd name="T7" fmla="*/ 0 h 90"/>
                  <a:gd name="T8" fmla="*/ 0 w 99"/>
                  <a:gd name="T9" fmla="*/ 37 h 90"/>
                  <a:gd name="T10" fmla="*/ 15 w 99"/>
                  <a:gd name="T11" fmla="*/ 82 h 90"/>
                  <a:gd name="T12" fmla="*/ 64 w 99"/>
                  <a:gd name="T13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90">
                    <a:moveTo>
                      <a:pt x="64" y="90"/>
                    </a:moveTo>
                    <a:lnTo>
                      <a:pt x="99" y="54"/>
                    </a:lnTo>
                    <a:lnTo>
                      <a:pt x="85" y="9"/>
                    </a:lnTo>
                    <a:lnTo>
                      <a:pt x="33" y="0"/>
                    </a:lnTo>
                    <a:lnTo>
                      <a:pt x="0" y="37"/>
                    </a:lnTo>
                    <a:lnTo>
                      <a:pt x="15" y="82"/>
                    </a:lnTo>
                    <a:lnTo>
                      <a:pt x="64" y="9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85" name="Freeform 865"/>
              <p:cNvSpPr>
                <a:spLocks/>
              </p:cNvSpPr>
              <p:nvPr/>
            </p:nvSpPr>
            <p:spPr bwMode="auto">
              <a:xfrm>
                <a:off x="5195888" y="3559175"/>
                <a:ext cx="158750" cy="141288"/>
              </a:xfrm>
              <a:custGeom>
                <a:avLst/>
                <a:gdLst>
                  <a:gd name="T0" fmla="*/ 64 w 100"/>
                  <a:gd name="T1" fmla="*/ 89 h 89"/>
                  <a:gd name="T2" fmla="*/ 100 w 100"/>
                  <a:gd name="T3" fmla="*/ 54 h 89"/>
                  <a:gd name="T4" fmla="*/ 85 w 100"/>
                  <a:gd name="T5" fmla="*/ 9 h 89"/>
                  <a:gd name="T6" fmla="*/ 35 w 100"/>
                  <a:gd name="T7" fmla="*/ 0 h 89"/>
                  <a:gd name="T8" fmla="*/ 0 w 100"/>
                  <a:gd name="T9" fmla="*/ 37 h 89"/>
                  <a:gd name="T10" fmla="*/ 15 w 100"/>
                  <a:gd name="T11" fmla="*/ 82 h 89"/>
                  <a:gd name="T12" fmla="*/ 64 w 100"/>
                  <a:gd name="T13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" h="89">
                    <a:moveTo>
                      <a:pt x="64" y="89"/>
                    </a:moveTo>
                    <a:lnTo>
                      <a:pt x="100" y="54"/>
                    </a:lnTo>
                    <a:lnTo>
                      <a:pt x="85" y="9"/>
                    </a:lnTo>
                    <a:lnTo>
                      <a:pt x="35" y="0"/>
                    </a:lnTo>
                    <a:lnTo>
                      <a:pt x="0" y="37"/>
                    </a:lnTo>
                    <a:lnTo>
                      <a:pt x="15" y="82"/>
                    </a:lnTo>
                    <a:lnTo>
                      <a:pt x="64" y="8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86" name="Freeform 866"/>
              <p:cNvSpPr>
                <a:spLocks/>
              </p:cNvSpPr>
              <p:nvPr/>
            </p:nvSpPr>
            <p:spPr bwMode="auto">
              <a:xfrm>
                <a:off x="4906963" y="4076700"/>
                <a:ext cx="160338" cy="142875"/>
              </a:xfrm>
              <a:custGeom>
                <a:avLst/>
                <a:gdLst>
                  <a:gd name="T0" fmla="*/ 65 w 101"/>
                  <a:gd name="T1" fmla="*/ 90 h 90"/>
                  <a:gd name="T2" fmla="*/ 101 w 101"/>
                  <a:gd name="T3" fmla="*/ 54 h 90"/>
                  <a:gd name="T4" fmla="*/ 85 w 101"/>
                  <a:gd name="T5" fmla="*/ 9 h 90"/>
                  <a:gd name="T6" fmla="*/ 35 w 101"/>
                  <a:gd name="T7" fmla="*/ 0 h 90"/>
                  <a:gd name="T8" fmla="*/ 0 w 101"/>
                  <a:gd name="T9" fmla="*/ 37 h 90"/>
                  <a:gd name="T10" fmla="*/ 16 w 101"/>
                  <a:gd name="T11" fmla="*/ 82 h 90"/>
                  <a:gd name="T12" fmla="*/ 65 w 101"/>
                  <a:gd name="T13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90">
                    <a:moveTo>
                      <a:pt x="65" y="90"/>
                    </a:moveTo>
                    <a:lnTo>
                      <a:pt x="101" y="54"/>
                    </a:lnTo>
                    <a:lnTo>
                      <a:pt x="85" y="9"/>
                    </a:lnTo>
                    <a:lnTo>
                      <a:pt x="35" y="0"/>
                    </a:lnTo>
                    <a:lnTo>
                      <a:pt x="0" y="37"/>
                    </a:lnTo>
                    <a:lnTo>
                      <a:pt x="16" y="82"/>
                    </a:lnTo>
                    <a:lnTo>
                      <a:pt x="65" y="9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87" name="Freeform 867"/>
              <p:cNvSpPr>
                <a:spLocks/>
              </p:cNvSpPr>
              <p:nvPr/>
            </p:nvSpPr>
            <p:spPr bwMode="auto">
              <a:xfrm>
                <a:off x="4764088" y="3325813"/>
                <a:ext cx="160338" cy="141288"/>
              </a:xfrm>
              <a:custGeom>
                <a:avLst/>
                <a:gdLst>
                  <a:gd name="T0" fmla="*/ 65 w 101"/>
                  <a:gd name="T1" fmla="*/ 89 h 89"/>
                  <a:gd name="T2" fmla="*/ 101 w 101"/>
                  <a:gd name="T3" fmla="*/ 53 h 89"/>
                  <a:gd name="T4" fmla="*/ 85 w 101"/>
                  <a:gd name="T5" fmla="*/ 8 h 89"/>
                  <a:gd name="T6" fmla="*/ 34 w 101"/>
                  <a:gd name="T7" fmla="*/ 0 h 89"/>
                  <a:gd name="T8" fmla="*/ 0 w 101"/>
                  <a:gd name="T9" fmla="*/ 36 h 89"/>
                  <a:gd name="T10" fmla="*/ 16 w 101"/>
                  <a:gd name="T11" fmla="*/ 82 h 89"/>
                  <a:gd name="T12" fmla="*/ 65 w 101"/>
                  <a:gd name="T13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89">
                    <a:moveTo>
                      <a:pt x="65" y="89"/>
                    </a:moveTo>
                    <a:lnTo>
                      <a:pt x="101" y="53"/>
                    </a:lnTo>
                    <a:lnTo>
                      <a:pt x="85" y="8"/>
                    </a:lnTo>
                    <a:lnTo>
                      <a:pt x="34" y="0"/>
                    </a:lnTo>
                    <a:lnTo>
                      <a:pt x="0" y="36"/>
                    </a:lnTo>
                    <a:lnTo>
                      <a:pt x="16" y="82"/>
                    </a:lnTo>
                    <a:lnTo>
                      <a:pt x="65" y="8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88" name="Freeform 868"/>
              <p:cNvSpPr>
                <a:spLocks/>
              </p:cNvSpPr>
              <p:nvPr/>
            </p:nvSpPr>
            <p:spPr bwMode="auto">
              <a:xfrm>
                <a:off x="5151438" y="2825750"/>
                <a:ext cx="158750" cy="141288"/>
              </a:xfrm>
              <a:custGeom>
                <a:avLst/>
                <a:gdLst>
                  <a:gd name="T0" fmla="*/ 64 w 100"/>
                  <a:gd name="T1" fmla="*/ 89 h 89"/>
                  <a:gd name="T2" fmla="*/ 100 w 100"/>
                  <a:gd name="T3" fmla="*/ 54 h 89"/>
                  <a:gd name="T4" fmla="*/ 85 w 100"/>
                  <a:gd name="T5" fmla="*/ 9 h 89"/>
                  <a:gd name="T6" fmla="*/ 34 w 100"/>
                  <a:gd name="T7" fmla="*/ 0 h 89"/>
                  <a:gd name="T8" fmla="*/ 0 w 100"/>
                  <a:gd name="T9" fmla="*/ 38 h 89"/>
                  <a:gd name="T10" fmla="*/ 15 w 100"/>
                  <a:gd name="T11" fmla="*/ 83 h 89"/>
                  <a:gd name="T12" fmla="*/ 64 w 100"/>
                  <a:gd name="T13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" h="89">
                    <a:moveTo>
                      <a:pt x="64" y="89"/>
                    </a:moveTo>
                    <a:lnTo>
                      <a:pt x="100" y="54"/>
                    </a:lnTo>
                    <a:lnTo>
                      <a:pt x="85" y="9"/>
                    </a:lnTo>
                    <a:lnTo>
                      <a:pt x="34" y="0"/>
                    </a:lnTo>
                    <a:lnTo>
                      <a:pt x="0" y="38"/>
                    </a:lnTo>
                    <a:lnTo>
                      <a:pt x="15" y="83"/>
                    </a:lnTo>
                    <a:lnTo>
                      <a:pt x="64" y="8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89" name="Freeform 869"/>
              <p:cNvSpPr>
                <a:spLocks/>
              </p:cNvSpPr>
              <p:nvPr/>
            </p:nvSpPr>
            <p:spPr bwMode="auto">
              <a:xfrm>
                <a:off x="5661025" y="3024188"/>
                <a:ext cx="153988" cy="149225"/>
              </a:xfrm>
              <a:custGeom>
                <a:avLst/>
                <a:gdLst>
                  <a:gd name="T0" fmla="*/ 40 w 97"/>
                  <a:gd name="T1" fmla="*/ 94 h 94"/>
                  <a:gd name="T2" fmla="*/ 88 w 97"/>
                  <a:gd name="T3" fmla="*/ 80 h 94"/>
                  <a:gd name="T4" fmla="*/ 97 w 97"/>
                  <a:gd name="T5" fmla="*/ 32 h 94"/>
                  <a:gd name="T6" fmla="*/ 57 w 97"/>
                  <a:gd name="T7" fmla="*/ 0 h 94"/>
                  <a:gd name="T8" fmla="*/ 9 w 97"/>
                  <a:gd name="T9" fmla="*/ 17 h 94"/>
                  <a:gd name="T10" fmla="*/ 0 w 97"/>
                  <a:gd name="T11" fmla="*/ 63 h 94"/>
                  <a:gd name="T12" fmla="*/ 40 w 97"/>
                  <a:gd name="T13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7" h="94">
                    <a:moveTo>
                      <a:pt x="40" y="94"/>
                    </a:moveTo>
                    <a:lnTo>
                      <a:pt x="88" y="80"/>
                    </a:lnTo>
                    <a:lnTo>
                      <a:pt x="97" y="32"/>
                    </a:lnTo>
                    <a:lnTo>
                      <a:pt x="57" y="0"/>
                    </a:lnTo>
                    <a:lnTo>
                      <a:pt x="9" y="17"/>
                    </a:lnTo>
                    <a:lnTo>
                      <a:pt x="0" y="63"/>
                    </a:lnTo>
                    <a:lnTo>
                      <a:pt x="40" y="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90" name="Freeform 870"/>
              <p:cNvSpPr>
                <a:spLocks/>
              </p:cNvSpPr>
              <p:nvPr/>
            </p:nvSpPr>
            <p:spPr bwMode="auto">
              <a:xfrm>
                <a:off x="5372100" y="3143250"/>
                <a:ext cx="192088" cy="177800"/>
              </a:xfrm>
              <a:custGeom>
                <a:avLst/>
                <a:gdLst>
                  <a:gd name="T0" fmla="*/ 46 w 121"/>
                  <a:gd name="T1" fmla="*/ 112 h 112"/>
                  <a:gd name="T2" fmla="*/ 107 w 121"/>
                  <a:gd name="T3" fmla="*/ 99 h 112"/>
                  <a:gd name="T4" fmla="*/ 121 w 121"/>
                  <a:gd name="T5" fmla="*/ 41 h 112"/>
                  <a:gd name="T6" fmla="*/ 73 w 121"/>
                  <a:gd name="T7" fmla="*/ 0 h 112"/>
                  <a:gd name="T8" fmla="*/ 14 w 121"/>
                  <a:gd name="T9" fmla="*/ 15 h 112"/>
                  <a:gd name="T10" fmla="*/ 0 w 121"/>
                  <a:gd name="T11" fmla="*/ 72 h 112"/>
                  <a:gd name="T12" fmla="*/ 46 w 121"/>
                  <a:gd name="T13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1" h="112">
                    <a:moveTo>
                      <a:pt x="46" y="112"/>
                    </a:moveTo>
                    <a:lnTo>
                      <a:pt x="107" y="99"/>
                    </a:lnTo>
                    <a:lnTo>
                      <a:pt x="121" y="41"/>
                    </a:lnTo>
                    <a:lnTo>
                      <a:pt x="73" y="0"/>
                    </a:lnTo>
                    <a:lnTo>
                      <a:pt x="14" y="15"/>
                    </a:lnTo>
                    <a:lnTo>
                      <a:pt x="0" y="72"/>
                    </a:lnTo>
                    <a:lnTo>
                      <a:pt x="46" y="1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91" name="Freeform 871"/>
              <p:cNvSpPr>
                <a:spLocks/>
              </p:cNvSpPr>
              <p:nvPr/>
            </p:nvSpPr>
            <p:spPr bwMode="auto">
              <a:xfrm>
                <a:off x="5502275" y="4041775"/>
                <a:ext cx="192088" cy="177800"/>
              </a:xfrm>
              <a:custGeom>
                <a:avLst/>
                <a:gdLst>
                  <a:gd name="T0" fmla="*/ 46 w 121"/>
                  <a:gd name="T1" fmla="*/ 112 h 112"/>
                  <a:gd name="T2" fmla="*/ 107 w 121"/>
                  <a:gd name="T3" fmla="*/ 99 h 112"/>
                  <a:gd name="T4" fmla="*/ 121 w 121"/>
                  <a:gd name="T5" fmla="*/ 42 h 112"/>
                  <a:gd name="T6" fmla="*/ 73 w 121"/>
                  <a:gd name="T7" fmla="*/ 0 h 112"/>
                  <a:gd name="T8" fmla="*/ 14 w 121"/>
                  <a:gd name="T9" fmla="*/ 16 h 112"/>
                  <a:gd name="T10" fmla="*/ 0 w 121"/>
                  <a:gd name="T11" fmla="*/ 73 h 112"/>
                  <a:gd name="T12" fmla="*/ 46 w 121"/>
                  <a:gd name="T13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1" h="112">
                    <a:moveTo>
                      <a:pt x="46" y="112"/>
                    </a:moveTo>
                    <a:lnTo>
                      <a:pt x="107" y="99"/>
                    </a:lnTo>
                    <a:lnTo>
                      <a:pt x="121" y="42"/>
                    </a:lnTo>
                    <a:lnTo>
                      <a:pt x="73" y="0"/>
                    </a:lnTo>
                    <a:lnTo>
                      <a:pt x="14" y="16"/>
                    </a:lnTo>
                    <a:lnTo>
                      <a:pt x="0" y="73"/>
                    </a:lnTo>
                    <a:lnTo>
                      <a:pt x="46" y="1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92" name="Oval 872"/>
              <p:cNvSpPr>
                <a:spLocks noChangeArrowheads="1"/>
              </p:cNvSpPr>
              <p:nvPr/>
            </p:nvSpPr>
            <p:spPr bwMode="auto">
              <a:xfrm>
                <a:off x="7121525" y="3481388"/>
                <a:ext cx="103188" cy="1047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93" name="Oval 873"/>
              <p:cNvSpPr>
                <a:spLocks noChangeArrowheads="1"/>
              </p:cNvSpPr>
              <p:nvPr/>
            </p:nvSpPr>
            <p:spPr bwMode="auto">
              <a:xfrm>
                <a:off x="6089650" y="3541713"/>
                <a:ext cx="193675" cy="1936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94" name="Oval 874"/>
              <p:cNvSpPr>
                <a:spLocks noChangeArrowheads="1"/>
              </p:cNvSpPr>
              <p:nvPr/>
            </p:nvSpPr>
            <p:spPr bwMode="auto">
              <a:xfrm>
                <a:off x="6569075" y="4225925"/>
                <a:ext cx="193675" cy="1936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95" name="Oval 875"/>
              <p:cNvSpPr>
                <a:spLocks noChangeArrowheads="1"/>
              </p:cNvSpPr>
              <p:nvPr/>
            </p:nvSpPr>
            <p:spPr bwMode="auto">
              <a:xfrm>
                <a:off x="5821363" y="4305300"/>
                <a:ext cx="193675" cy="1936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</p:grpSp>
      </p:grpSp>
      <p:sp>
        <p:nvSpPr>
          <p:cNvPr id="9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53688" y="420471"/>
            <a:ext cx="7427119" cy="459424"/>
          </a:xfrm>
        </p:spPr>
        <p:txBody>
          <a:bodyPr>
            <a:noAutofit/>
          </a:bodyPr>
          <a:lstStyle>
            <a:lvl1pPr algn="ctr">
              <a:defRPr sz="270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97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818094" y="925116"/>
            <a:ext cx="5486333" cy="459424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99" name="Text Placeholder 98"/>
          <p:cNvSpPr>
            <a:spLocks noGrp="1"/>
          </p:cNvSpPr>
          <p:nvPr>
            <p:ph type="body" sz="quarter" idx="18" hasCustomPrompt="1"/>
          </p:nvPr>
        </p:nvSpPr>
        <p:spPr>
          <a:xfrm>
            <a:off x="978702" y="1507333"/>
            <a:ext cx="1350169" cy="5750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00" name="Text Placeholder 98"/>
          <p:cNvSpPr>
            <a:spLocks noGrp="1"/>
          </p:cNvSpPr>
          <p:nvPr>
            <p:ph type="body" sz="quarter" idx="19" hasCustomPrompt="1"/>
          </p:nvPr>
        </p:nvSpPr>
        <p:spPr>
          <a:xfrm>
            <a:off x="978702" y="2428876"/>
            <a:ext cx="1350169" cy="5750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01" name="Text Placeholder 98"/>
          <p:cNvSpPr>
            <a:spLocks noGrp="1"/>
          </p:cNvSpPr>
          <p:nvPr>
            <p:ph type="body" sz="quarter" idx="20" hasCustomPrompt="1"/>
          </p:nvPr>
        </p:nvSpPr>
        <p:spPr>
          <a:xfrm>
            <a:off x="978702" y="3386140"/>
            <a:ext cx="1350169" cy="5750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02" name="Text Placeholder 98"/>
          <p:cNvSpPr>
            <a:spLocks noGrp="1"/>
          </p:cNvSpPr>
          <p:nvPr>
            <p:ph type="body" sz="quarter" idx="21" hasCustomPrompt="1"/>
          </p:nvPr>
        </p:nvSpPr>
        <p:spPr>
          <a:xfrm>
            <a:off x="978702" y="4286251"/>
            <a:ext cx="1350169" cy="5750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03" name="Text Placeholder 98"/>
          <p:cNvSpPr>
            <a:spLocks noGrp="1"/>
          </p:cNvSpPr>
          <p:nvPr>
            <p:ph type="body" sz="quarter" idx="22" hasCustomPrompt="1"/>
          </p:nvPr>
        </p:nvSpPr>
        <p:spPr>
          <a:xfrm>
            <a:off x="6779427" y="1507333"/>
            <a:ext cx="1350169" cy="5750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04" name="Text Placeholder 98"/>
          <p:cNvSpPr>
            <a:spLocks noGrp="1"/>
          </p:cNvSpPr>
          <p:nvPr>
            <p:ph type="body" sz="quarter" idx="23" hasCustomPrompt="1"/>
          </p:nvPr>
        </p:nvSpPr>
        <p:spPr>
          <a:xfrm>
            <a:off x="6779427" y="2428876"/>
            <a:ext cx="1350169" cy="5750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05" name="Text Placeholder 98"/>
          <p:cNvSpPr>
            <a:spLocks noGrp="1"/>
          </p:cNvSpPr>
          <p:nvPr>
            <p:ph type="body" sz="quarter" idx="24" hasCustomPrompt="1"/>
          </p:nvPr>
        </p:nvSpPr>
        <p:spPr>
          <a:xfrm>
            <a:off x="6779427" y="3386140"/>
            <a:ext cx="1350169" cy="5750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06" name="Text Placeholder 98"/>
          <p:cNvSpPr>
            <a:spLocks noGrp="1"/>
          </p:cNvSpPr>
          <p:nvPr>
            <p:ph type="body" sz="quarter" idx="25" hasCustomPrompt="1"/>
          </p:nvPr>
        </p:nvSpPr>
        <p:spPr>
          <a:xfrm>
            <a:off x="6779427" y="4286251"/>
            <a:ext cx="1350169" cy="5750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07" name="Rectangle 106"/>
          <p:cNvSpPr/>
          <p:nvPr userDrawn="1"/>
        </p:nvSpPr>
        <p:spPr>
          <a:xfrm>
            <a:off x="480394" y="2492445"/>
            <a:ext cx="320006" cy="423193"/>
          </a:xfrm>
          <a:prstGeom prst="rect">
            <a:avLst/>
          </a:prstGeom>
        </p:spPr>
        <p:txBody>
          <a:bodyPr wrap="square" lIns="68567" tIns="34289" rIns="68567" bIns="34289">
            <a:spAutoFit/>
          </a:bodyPr>
          <a:lstStyle/>
          <a:p>
            <a:pPr defTabSz="685647"/>
            <a:r>
              <a:rPr lang="en-US" sz="2300">
                <a:solidFill>
                  <a:prstClr val="white"/>
                </a:solidFill>
                <a:latin typeface="et-line" panose="02000503000000000000" pitchFamily="2" charset="2"/>
              </a:rPr>
              <a:t></a:t>
            </a:r>
            <a:endParaRPr lang="en-US" sz="230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108" name="Rectangle 107"/>
          <p:cNvSpPr/>
          <p:nvPr userDrawn="1"/>
        </p:nvSpPr>
        <p:spPr>
          <a:xfrm>
            <a:off x="8236587" y="1594896"/>
            <a:ext cx="476946" cy="423193"/>
          </a:xfrm>
          <a:prstGeom prst="rect">
            <a:avLst/>
          </a:prstGeom>
        </p:spPr>
        <p:txBody>
          <a:bodyPr wrap="none" lIns="68567" tIns="34289" rIns="68567" bIns="34289">
            <a:spAutoFit/>
          </a:bodyPr>
          <a:lstStyle/>
          <a:p>
            <a:pPr defTabSz="685647"/>
            <a:r>
              <a:rPr lang="en-US" sz="2300">
                <a:solidFill>
                  <a:prstClr val="white"/>
                </a:solidFill>
                <a:latin typeface="et-line" panose="02000503000000000000" pitchFamily="2" charset="2"/>
              </a:rPr>
              <a:t></a:t>
            </a:r>
            <a:endParaRPr lang="en-US" sz="230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109" name="Rectangle 108"/>
          <p:cNvSpPr/>
          <p:nvPr userDrawn="1"/>
        </p:nvSpPr>
        <p:spPr>
          <a:xfrm>
            <a:off x="8194970" y="2500931"/>
            <a:ext cx="476946" cy="423193"/>
          </a:xfrm>
          <a:prstGeom prst="rect">
            <a:avLst/>
          </a:prstGeom>
        </p:spPr>
        <p:txBody>
          <a:bodyPr wrap="none" lIns="68567" tIns="34289" rIns="68567" bIns="34289">
            <a:spAutoFit/>
          </a:bodyPr>
          <a:lstStyle/>
          <a:p>
            <a:pPr defTabSz="685647"/>
            <a:r>
              <a:rPr lang="en-US" sz="2300">
                <a:solidFill>
                  <a:prstClr val="white"/>
                </a:solidFill>
                <a:latin typeface="et-line" panose="02000503000000000000" pitchFamily="2" charset="2"/>
              </a:rPr>
              <a:t></a:t>
            </a:r>
            <a:endParaRPr lang="en-US" sz="230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110" name="Rectangle 109"/>
          <p:cNvSpPr/>
          <p:nvPr userDrawn="1"/>
        </p:nvSpPr>
        <p:spPr>
          <a:xfrm>
            <a:off x="8234643" y="3423748"/>
            <a:ext cx="476946" cy="423193"/>
          </a:xfrm>
          <a:prstGeom prst="rect">
            <a:avLst/>
          </a:prstGeom>
        </p:spPr>
        <p:txBody>
          <a:bodyPr wrap="none" lIns="68567" tIns="34289" rIns="68567" bIns="34289">
            <a:spAutoFit/>
          </a:bodyPr>
          <a:lstStyle/>
          <a:p>
            <a:pPr defTabSz="685647"/>
            <a:r>
              <a:rPr lang="en-US" sz="2300">
                <a:solidFill>
                  <a:prstClr val="white"/>
                </a:solidFill>
                <a:latin typeface="et-line" panose="02000503000000000000" pitchFamily="2" charset="2"/>
              </a:rPr>
              <a:t></a:t>
            </a:r>
            <a:endParaRPr lang="en-US" sz="230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111" name="Rectangle 110"/>
          <p:cNvSpPr/>
          <p:nvPr userDrawn="1"/>
        </p:nvSpPr>
        <p:spPr>
          <a:xfrm>
            <a:off x="488063" y="4380928"/>
            <a:ext cx="476946" cy="423193"/>
          </a:xfrm>
          <a:prstGeom prst="rect">
            <a:avLst/>
          </a:prstGeom>
        </p:spPr>
        <p:txBody>
          <a:bodyPr wrap="none" lIns="68567" tIns="34289" rIns="68567" bIns="34289">
            <a:spAutoFit/>
          </a:bodyPr>
          <a:lstStyle/>
          <a:p>
            <a:pPr defTabSz="685647"/>
            <a:r>
              <a:rPr lang="en-US" sz="2300">
                <a:solidFill>
                  <a:prstClr val="white"/>
                </a:solidFill>
                <a:latin typeface="et-line" panose="02000503000000000000" pitchFamily="2" charset="2"/>
              </a:rPr>
              <a:t></a:t>
            </a:r>
            <a:endParaRPr lang="en-US" sz="230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112" name="Rectangle 111"/>
          <p:cNvSpPr/>
          <p:nvPr userDrawn="1"/>
        </p:nvSpPr>
        <p:spPr>
          <a:xfrm>
            <a:off x="535482" y="3443661"/>
            <a:ext cx="476946" cy="423193"/>
          </a:xfrm>
          <a:prstGeom prst="rect">
            <a:avLst/>
          </a:prstGeom>
        </p:spPr>
        <p:txBody>
          <a:bodyPr wrap="none" lIns="68567" tIns="34289" rIns="68567" bIns="34289">
            <a:spAutoFit/>
          </a:bodyPr>
          <a:lstStyle/>
          <a:p>
            <a:pPr defTabSz="685647"/>
            <a:r>
              <a:rPr lang="en-US" sz="2300">
                <a:solidFill>
                  <a:prstClr val="white"/>
                </a:solidFill>
                <a:latin typeface="et-line" panose="02000503000000000000" pitchFamily="2" charset="2"/>
              </a:rPr>
              <a:t></a:t>
            </a:r>
            <a:endParaRPr lang="en-US" sz="230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113" name="Rectangle 112"/>
          <p:cNvSpPr/>
          <p:nvPr userDrawn="1"/>
        </p:nvSpPr>
        <p:spPr>
          <a:xfrm>
            <a:off x="521221" y="1582995"/>
            <a:ext cx="476946" cy="423193"/>
          </a:xfrm>
          <a:prstGeom prst="rect">
            <a:avLst/>
          </a:prstGeom>
        </p:spPr>
        <p:txBody>
          <a:bodyPr wrap="none" lIns="68567" tIns="34289" rIns="68567" bIns="34289">
            <a:spAutoFit/>
          </a:bodyPr>
          <a:lstStyle/>
          <a:p>
            <a:pPr defTabSz="685647"/>
            <a:r>
              <a:rPr lang="en-US" sz="2300">
                <a:solidFill>
                  <a:prstClr val="white"/>
                </a:solidFill>
                <a:latin typeface="et-line" panose="02000503000000000000" pitchFamily="2" charset="2"/>
              </a:rPr>
              <a:t></a:t>
            </a:r>
            <a:endParaRPr lang="en-US" sz="230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114" name="Rectangle 113"/>
          <p:cNvSpPr/>
          <p:nvPr userDrawn="1"/>
        </p:nvSpPr>
        <p:spPr>
          <a:xfrm>
            <a:off x="8141792" y="4366045"/>
            <a:ext cx="476946" cy="423193"/>
          </a:xfrm>
          <a:prstGeom prst="rect">
            <a:avLst/>
          </a:prstGeom>
        </p:spPr>
        <p:txBody>
          <a:bodyPr wrap="none" lIns="68567" tIns="34289" rIns="68567" bIns="34289">
            <a:spAutoFit/>
          </a:bodyPr>
          <a:lstStyle/>
          <a:p>
            <a:pPr defTabSz="685647"/>
            <a:r>
              <a:rPr lang="en-US" sz="2300" dirty="0">
                <a:solidFill>
                  <a:prstClr val="white"/>
                </a:solidFill>
                <a:latin typeface="et-line" panose="02000503000000000000" pitchFamily="2" charset="2"/>
              </a:rPr>
              <a:t></a:t>
            </a:r>
            <a:endParaRPr lang="en-US" sz="2300" dirty="0">
              <a:solidFill>
                <a:prstClr val="white"/>
              </a:solidFill>
              <a:latin typeface="Times New Roman"/>
            </a:endParaRPr>
          </a:p>
        </p:txBody>
      </p:sp>
      <p:grpSp>
        <p:nvGrpSpPr>
          <p:cNvPr id="115" name="Group 114"/>
          <p:cNvGrpSpPr/>
          <p:nvPr userDrawn="1"/>
        </p:nvGrpSpPr>
        <p:grpSpPr>
          <a:xfrm flipH="1">
            <a:off x="3206594" y="1770235"/>
            <a:ext cx="2709960" cy="2731111"/>
            <a:chOff x="467093" y="2381250"/>
            <a:chExt cx="1342289" cy="1343025"/>
          </a:xfrm>
        </p:grpSpPr>
        <p:grpSp>
          <p:nvGrpSpPr>
            <p:cNvPr id="116" name="Group 115"/>
            <p:cNvGrpSpPr/>
            <p:nvPr/>
          </p:nvGrpSpPr>
          <p:grpSpPr>
            <a:xfrm>
              <a:off x="467093" y="2381250"/>
              <a:ext cx="1342289" cy="1343025"/>
              <a:chOff x="2324100" y="3514725"/>
              <a:chExt cx="1342289" cy="1343025"/>
            </a:xfrm>
          </p:grpSpPr>
          <p:sp>
            <p:nvSpPr>
              <p:cNvPr id="118" name="Donut 117"/>
              <p:cNvSpPr/>
              <p:nvPr/>
            </p:nvSpPr>
            <p:spPr>
              <a:xfrm>
                <a:off x="2324100" y="3514725"/>
                <a:ext cx="1342289" cy="1343025"/>
              </a:xfrm>
              <a:prstGeom prst="donut">
                <a:avLst>
                  <a:gd name="adj" fmla="val 4909"/>
                </a:avLst>
              </a:prstGeom>
              <a:solidFill>
                <a:srgbClr val="F36F2F"/>
              </a:solidFill>
              <a:ln>
                <a:solidFill>
                  <a:srgbClr val="F36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119" name="Donut 118"/>
              <p:cNvSpPr/>
              <p:nvPr/>
            </p:nvSpPr>
            <p:spPr>
              <a:xfrm>
                <a:off x="2353536" y="3544529"/>
                <a:ext cx="1283417" cy="1283417"/>
              </a:xfrm>
              <a:prstGeom prst="donut">
                <a:avLst>
                  <a:gd name="adj" fmla="val 4909"/>
                </a:avLst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120" name="Donut 119"/>
              <p:cNvSpPr/>
              <p:nvPr/>
            </p:nvSpPr>
            <p:spPr>
              <a:xfrm>
                <a:off x="2382972" y="3573965"/>
                <a:ext cx="1224544" cy="1224544"/>
              </a:xfrm>
              <a:prstGeom prst="donut">
                <a:avLst>
                  <a:gd name="adj" fmla="val 4909"/>
                </a:avLst>
              </a:prstGeom>
              <a:solidFill>
                <a:srgbClr val="F7A075"/>
              </a:solidFill>
              <a:ln>
                <a:solidFill>
                  <a:srgbClr val="F7A0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121" name="Donut 120"/>
              <p:cNvSpPr/>
              <p:nvPr/>
            </p:nvSpPr>
            <p:spPr>
              <a:xfrm>
                <a:off x="2428316" y="3619309"/>
                <a:ext cx="1133856" cy="1133856"/>
              </a:xfrm>
              <a:prstGeom prst="donut">
                <a:avLst>
                  <a:gd name="adj" fmla="val 4909"/>
                </a:avLst>
              </a:prstGeom>
              <a:solidFill>
                <a:srgbClr val="FAC1A4"/>
              </a:solidFill>
              <a:ln>
                <a:solidFill>
                  <a:srgbClr val="FAC1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</p:grpSp>
        <p:sp>
          <p:nvSpPr>
            <p:cNvPr id="117" name="Oval 116"/>
            <p:cNvSpPr/>
            <p:nvPr/>
          </p:nvSpPr>
          <p:spPr>
            <a:xfrm>
              <a:off x="617029" y="2531554"/>
              <a:ext cx="1042416" cy="10424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47"/>
              <a:endParaRPr lang="en-US" sz="1400" dirty="0">
                <a:solidFill>
                  <a:prstClr val="white"/>
                </a:solidFill>
                <a:latin typeface="Times New Roman"/>
              </a:endParaRPr>
            </a:p>
          </p:txBody>
        </p:sp>
      </p:grpSp>
      <p:sp>
        <p:nvSpPr>
          <p:cNvPr id="122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3509302" y="2075886"/>
            <a:ext cx="2104544" cy="2119807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945038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91280-10B8-6E44-B5E3-954FBFD61511}" type="datetime1">
              <a:rPr lang="es-AR" smtClean="0">
                <a:solidFill>
                  <a:prstClr val="black">
                    <a:tint val="75000"/>
                  </a:prstClr>
                </a:solidFill>
                <a:latin typeface="Times New Roman"/>
              </a:rPr>
              <a:t>11/8/23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Times New Roman"/>
              </a:rPr>
              <a:t>BIZUIT Agile Business Suite – TYCON S.A. © 2005 </a:t>
            </a:r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476516" y="1778803"/>
            <a:ext cx="6190972" cy="3375257"/>
            <a:chOff x="1968686" y="2371725"/>
            <a:chExt cx="8254629" cy="450034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8686" y="2371725"/>
              <a:ext cx="8254629" cy="450034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</a:blip>
            <a:srcRect l="47489"/>
            <a:stretch/>
          </p:blipFill>
          <p:spPr>
            <a:xfrm>
              <a:off x="7487223" y="4717234"/>
              <a:ext cx="456628" cy="124541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6743025" y="4561275"/>
              <a:ext cx="503058" cy="140137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lum bright="70000" contrast="-70000"/>
            </a:blip>
            <a:stretch>
              <a:fillRect/>
            </a:stretch>
          </p:blipFill>
          <p:spPr>
            <a:xfrm>
              <a:off x="5695853" y="3554543"/>
              <a:ext cx="806032" cy="271838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>
              <a:off x="4877513" y="4415305"/>
              <a:ext cx="494587" cy="163307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>
              <a:lum bright="70000" contrast="-70000"/>
            </a:blip>
            <a:stretch>
              <a:fillRect/>
            </a:stretch>
          </p:blipFill>
          <p:spPr>
            <a:xfrm>
              <a:off x="8280927" y="4958120"/>
              <a:ext cx="218051" cy="109025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>
              <a:lum bright="70000" contrast="-70000"/>
            </a:blip>
            <a:stretch>
              <a:fillRect/>
            </a:stretch>
          </p:blipFill>
          <p:spPr>
            <a:xfrm>
              <a:off x="4164138" y="4792080"/>
              <a:ext cx="429785" cy="125629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>
              <a:lum bright="70000" contrast="-70000"/>
            </a:blip>
            <a:stretch>
              <a:fillRect/>
            </a:stretch>
          </p:blipFill>
          <p:spPr>
            <a:xfrm>
              <a:off x="3444053" y="5189335"/>
              <a:ext cx="338241" cy="97087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553075" y="2777966"/>
              <a:ext cx="127635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647"/>
              <a:r>
                <a:rPr lang="en-US" sz="2400">
                  <a:solidFill>
                    <a:prstClr val="white"/>
                  </a:solidFill>
                  <a:latin typeface="Raleway" panose="020B0003030101060003" pitchFamily="34" charset="0"/>
                </a:rPr>
                <a:t>100%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676279" y="3224738"/>
              <a:ext cx="796799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647"/>
              <a:r>
                <a:rPr lang="en-US" sz="1400">
                  <a:solidFill>
                    <a:prstClr val="white"/>
                  </a:solidFill>
                  <a:latin typeface="Raleway" panose="020B0003030101060003" pitchFamily="34" charset="0"/>
                </a:rPr>
                <a:t>69%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842006" y="3231384"/>
              <a:ext cx="796799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647"/>
              <a:r>
                <a:rPr lang="en-US" sz="1400">
                  <a:solidFill>
                    <a:prstClr val="white"/>
                  </a:solidFill>
                  <a:latin typeface="Raleway" panose="020B0003030101060003" pitchFamily="34" charset="0"/>
                </a:rPr>
                <a:t>98%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80630" y="3554542"/>
              <a:ext cx="796799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647"/>
              <a:r>
                <a:rPr lang="en-US" sz="1400">
                  <a:solidFill>
                    <a:prstClr val="white"/>
                  </a:solidFill>
                  <a:latin typeface="Raleway" panose="020B0003030101060003" pitchFamily="34" charset="0"/>
                </a:rPr>
                <a:t>0.36%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341090" y="3910470"/>
              <a:ext cx="796799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647"/>
              <a:r>
                <a:rPr lang="en-US" sz="1400">
                  <a:solidFill>
                    <a:prstClr val="white"/>
                  </a:solidFill>
                  <a:latin typeface="Raleway" panose="020B0003030101060003" pitchFamily="34" charset="0"/>
                </a:rPr>
                <a:t>72%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420308" y="3554542"/>
              <a:ext cx="796799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647"/>
              <a:r>
                <a:rPr lang="en-US" sz="1400">
                  <a:solidFill>
                    <a:prstClr val="white"/>
                  </a:solidFill>
                  <a:latin typeface="Raleway" panose="020B0003030101060003" pitchFamily="34" charset="0"/>
                </a:rPr>
                <a:t>24%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164339" y="3887425"/>
              <a:ext cx="796799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647"/>
              <a:r>
                <a:rPr lang="en-US" sz="1400">
                  <a:solidFill>
                    <a:prstClr val="white"/>
                  </a:solidFill>
                  <a:latin typeface="Raleway" panose="020B0003030101060003" pitchFamily="34" charset="0"/>
                </a:rPr>
                <a:t>13%</a:t>
              </a:r>
            </a:p>
          </p:txBody>
        </p:sp>
      </p:grpSp>
      <p:sp>
        <p:nvSpPr>
          <p:cNvPr id="22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53688" y="420471"/>
            <a:ext cx="7427119" cy="459424"/>
          </a:xfrm>
        </p:spPr>
        <p:txBody>
          <a:bodyPr>
            <a:noAutofit/>
          </a:bodyPr>
          <a:lstStyle>
            <a:lvl1pPr algn="ctr">
              <a:defRPr sz="270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3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818094" y="925116"/>
            <a:ext cx="5486333" cy="459424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34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6716879" y="2760148"/>
            <a:ext cx="1969923" cy="245293"/>
          </a:xfrm>
        </p:spPr>
        <p:txBody>
          <a:bodyPr/>
          <a:lstStyle>
            <a:lvl1pPr>
              <a:defRPr baseline="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35" name="Text Placeholder 21"/>
          <p:cNvSpPr>
            <a:spLocks noGrp="1"/>
          </p:cNvSpPr>
          <p:nvPr>
            <p:ph type="body" sz="quarter" idx="23" hasCustomPrompt="1"/>
          </p:nvPr>
        </p:nvSpPr>
        <p:spPr>
          <a:xfrm>
            <a:off x="6716879" y="3026070"/>
            <a:ext cx="1969923" cy="453349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36" name="Text Placeholder 21"/>
          <p:cNvSpPr>
            <a:spLocks noGrp="1"/>
          </p:cNvSpPr>
          <p:nvPr>
            <p:ph type="body" sz="quarter" idx="24" hasCustomPrompt="1"/>
          </p:nvPr>
        </p:nvSpPr>
        <p:spPr>
          <a:xfrm>
            <a:off x="6716879" y="1861801"/>
            <a:ext cx="1969923" cy="245293"/>
          </a:xfrm>
        </p:spPr>
        <p:txBody>
          <a:bodyPr/>
          <a:lstStyle>
            <a:lvl1pPr>
              <a:defRPr baseline="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37" name="Text Placeholder 21"/>
          <p:cNvSpPr>
            <a:spLocks noGrp="1"/>
          </p:cNvSpPr>
          <p:nvPr>
            <p:ph type="body" sz="quarter" idx="25" hasCustomPrompt="1"/>
          </p:nvPr>
        </p:nvSpPr>
        <p:spPr>
          <a:xfrm>
            <a:off x="6716879" y="2127723"/>
            <a:ext cx="1969923" cy="453349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38" name="Text Placeholder 21"/>
          <p:cNvSpPr>
            <a:spLocks noGrp="1"/>
          </p:cNvSpPr>
          <p:nvPr>
            <p:ph type="body" sz="quarter" idx="26" hasCustomPrompt="1"/>
          </p:nvPr>
        </p:nvSpPr>
        <p:spPr>
          <a:xfrm>
            <a:off x="6716879" y="3695979"/>
            <a:ext cx="1969923" cy="245293"/>
          </a:xfrm>
        </p:spPr>
        <p:txBody>
          <a:bodyPr/>
          <a:lstStyle>
            <a:lvl1pPr>
              <a:defRPr baseline="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39" name="Text Placeholder 21"/>
          <p:cNvSpPr>
            <a:spLocks noGrp="1"/>
          </p:cNvSpPr>
          <p:nvPr>
            <p:ph type="body" sz="quarter" idx="27" hasCustomPrompt="1"/>
          </p:nvPr>
        </p:nvSpPr>
        <p:spPr>
          <a:xfrm>
            <a:off x="6716879" y="3961902"/>
            <a:ext cx="1969923" cy="453349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40" name="Text Placeholder 21"/>
          <p:cNvSpPr>
            <a:spLocks noGrp="1"/>
          </p:cNvSpPr>
          <p:nvPr>
            <p:ph type="body" sz="quarter" idx="28" hasCustomPrompt="1"/>
          </p:nvPr>
        </p:nvSpPr>
        <p:spPr>
          <a:xfrm>
            <a:off x="444665" y="2760148"/>
            <a:ext cx="1969923" cy="245293"/>
          </a:xfrm>
        </p:spPr>
        <p:txBody>
          <a:bodyPr/>
          <a:lstStyle>
            <a:lvl1pPr algn="r">
              <a:defRPr baseline="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41" name="Text Placeholder 21"/>
          <p:cNvSpPr>
            <a:spLocks noGrp="1"/>
          </p:cNvSpPr>
          <p:nvPr>
            <p:ph type="body" sz="quarter" idx="29" hasCustomPrompt="1"/>
          </p:nvPr>
        </p:nvSpPr>
        <p:spPr>
          <a:xfrm>
            <a:off x="444665" y="3026070"/>
            <a:ext cx="1969923" cy="453349"/>
          </a:xfrm>
        </p:spPr>
        <p:txBody>
          <a:bodyPr/>
          <a:lstStyle>
            <a:lvl1pPr algn="r">
              <a:defRPr baseline="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42" name="Text Placeholder 21"/>
          <p:cNvSpPr>
            <a:spLocks noGrp="1"/>
          </p:cNvSpPr>
          <p:nvPr>
            <p:ph type="body" sz="quarter" idx="30" hasCustomPrompt="1"/>
          </p:nvPr>
        </p:nvSpPr>
        <p:spPr>
          <a:xfrm>
            <a:off x="444665" y="1861801"/>
            <a:ext cx="1969923" cy="245293"/>
          </a:xfrm>
        </p:spPr>
        <p:txBody>
          <a:bodyPr/>
          <a:lstStyle>
            <a:lvl1pPr algn="r">
              <a:defRPr baseline="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43" name="Text Placeholder 21"/>
          <p:cNvSpPr>
            <a:spLocks noGrp="1"/>
          </p:cNvSpPr>
          <p:nvPr>
            <p:ph type="body" sz="quarter" idx="31" hasCustomPrompt="1"/>
          </p:nvPr>
        </p:nvSpPr>
        <p:spPr>
          <a:xfrm>
            <a:off x="444665" y="2127723"/>
            <a:ext cx="1969923" cy="453349"/>
          </a:xfrm>
        </p:spPr>
        <p:txBody>
          <a:bodyPr/>
          <a:lstStyle>
            <a:lvl1pPr algn="r">
              <a:defRPr baseline="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44" name="Text Placeholder 21"/>
          <p:cNvSpPr>
            <a:spLocks noGrp="1"/>
          </p:cNvSpPr>
          <p:nvPr>
            <p:ph type="body" sz="quarter" idx="32" hasCustomPrompt="1"/>
          </p:nvPr>
        </p:nvSpPr>
        <p:spPr>
          <a:xfrm>
            <a:off x="444665" y="3695979"/>
            <a:ext cx="1969923" cy="245293"/>
          </a:xfrm>
        </p:spPr>
        <p:txBody>
          <a:bodyPr/>
          <a:lstStyle>
            <a:lvl1pPr algn="r">
              <a:defRPr baseline="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45" name="Text Placeholder 21"/>
          <p:cNvSpPr>
            <a:spLocks noGrp="1"/>
          </p:cNvSpPr>
          <p:nvPr>
            <p:ph type="body" sz="quarter" idx="33" hasCustomPrompt="1"/>
          </p:nvPr>
        </p:nvSpPr>
        <p:spPr>
          <a:xfrm>
            <a:off x="444665" y="3961902"/>
            <a:ext cx="1969923" cy="453349"/>
          </a:xfrm>
        </p:spPr>
        <p:txBody>
          <a:bodyPr/>
          <a:lstStyle>
            <a:lvl1pPr algn="r">
              <a:defRPr baseline="0"/>
            </a:lvl1pPr>
          </a:lstStyle>
          <a:p>
            <a:pPr lvl="0"/>
            <a:r>
              <a:rPr lang="en-US"/>
              <a:t>There text</a:t>
            </a:r>
          </a:p>
        </p:txBody>
      </p:sp>
    </p:spTree>
    <p:extLst>
      <p:ext uri="{BB962C8B-B14F-4D97-AF65-F5344CB8AC3E}">
        <p14:creationId xmlns:p14="http://schemas.microsoft.com/office/powerpoint/2010/main" val="1956423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CB8BE-0AC3-404D-AF11-3DF0C0C08CD9}" type="datetime1">
              <a:rPr lang="es-AR" smtClean="0">
                <a:solidFill>
                  <a:prstClr val="black">
                    <a:tint val="75000"/>
                  </a:prstClr>
                </a:solidFill>
                <a:latin typeface="Times New Roman"/>
              </a:rPr>
              <a:t>11/8/23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Times New Roman"/>
              </a:rPr>
              <a:t>BIZUIT Agile Business Suite – TYCON S.A. © 2005 </a:t>
            </a:r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57200" y="514352"/>
            <a:ext cx="4114800" cy="41433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273280" y="1784885"/>
            <a:ext cx="1250044" cy="246639"/>
          </a:xfrm>
        </p:spPr>
        <p:txBody>
          <a:bodyPr>
            <a:normAutofit/>
          </a:bodyPr>
          <a:lstStyle>
            <a:lvl1pPr>
              <a:defRPr sz="120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5273279" y="2108598"/>
            <a:ext cx="2541984" cy="182522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</p:spTree>
    <p:extLst>
      <p:ext uri="{BB962C8B-B14F-4D97-AF65-F5344CB8AC3E}">
        <p14:creationId xmlns:p14="http://schemas.microsoft.com/office/powerpoint/2010/main" val="25472155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94FD7-38C5-334E-84DB-ED78E92A4AD9}" type="datetime1">
              <a:rPr lang="es-AR" smtClean="0">
                <a:solidFill>
                  <a:prstClr val="black">
                    <a:tint val="75000"/>
                  </a:prstClr>
                </a:solidFill>
                <a:latin typeface="Times New Roman"/>
              </a:rPr>
              <a:t>11/8/23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Times New Roman"/>
              </a:rPr>
              <a:t>BIZUIT Agile Business Suite – TYCON S.A. © 2005 </a:t>
            </a:r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53688" y="420471"/>
            <a:ext cx="7427119" cy="459424"/>
          </a:xfrm>
        </p:spPr>
        <p:txBody>
          <a:bodyPr>
            <a:noAutofit/>
          </a:bodyPr>
          <a:lstStyle>
            <a:lvl1pPr algn="ctr">
              <a:defRPr sz="270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818094" y="925116"/>
            <a:ext cx="5486333" cy="459424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0" y="1906896"/>
            <a:ext cx="4114800" cy="97918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0" name="Text Placeholder 51"/>
          <p:cNvSpPr>
            <a:spLocks noGrp="1"/>
          </p:cNvSpPr>
          <p:nvPr>
            <p:ph type="body" sz="quarter" idx="19" hasCustomPrompt="1"/>
          </p:nvPr>
        </p:nvSpPr>
        <p:spPr>
          <a:xfrm>
            <a:off x="4585235" y="4039162"/>
            <a:ext cx="1715553" cy="57938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1" name="Text Placeholder 51"/>
          <p:cNvSpPr>
            <a:spLocks noGrp="1"/>
          </p:cNvSpPr>
          <p:nvPr>
            <p:ph type="body" sz="quarter" idx="20" hasCustomPrompt="1"/>
          </p:nvPr>
        </p:nvSpPr>
        <p:spPr>
          <a:xfrm>
            <a:off x="6964643" y="4113643"/>
            <a:ext cx="1715553" cy="57938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2" name="Text Placeholder 51"/>
          <p:cNvSpPr>
            <a:spLocks noGrp="1"/>
          </p:cNvSpPr>
          <p:nvPr>
            <p:ph type="body" sz="quarter" idx="21" hasCustomPrompt="1"/>
          </p:nvPr>
        </p:nvSpPr>
        <p:spPr>
          <a:xfrm>
            <a:off x="6971249" y="3175426"/>
            <a:ext cx="1715553" cy="57938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3" name="Text Placeholder 51"/>
          <p:cNvSpPr>
            <a:spLocks noGrp="1"/>
          </p:cNvSpPr>
          <p:nvPr>
            <p:ph type="body" sz="quarter" idx="23" hasCustomPrompt="1"/>
          </p:nvPr>
        </p:nvSpPr>
        <p:spPr>
          <a:xfrm>
            <a:off x="4585235" y="3096211"/>
            <a:ext cx="1715553" cy="57938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4" name="Text Placeholder 64"/>
          <p:cNvSpPr>
            <a:spLocks noGrp="1"/>
          </p:cNvSpPr>
          <p:nvPr>
            <p:ph type="body" sz="quarter" idx="30" hasCustomPrompt="1"/>
          </p:nvPr>
        </p:nvSpPr>
        <p:spPr>
          <a:xfrm>
            <a:off x="4582883" y="2886076"/>
            <a:ext cx="1218009" cy="210134"/>
          </a:xfrm>
        </p:spPr>
        <p:txBody>
          <a:bodyPr/>
          <a:lstStyle>
            <a:lvl1pPr algn="ctr">
              <a:defRPr>
                <a:solidFill>
                  <a:srgbClr val="DF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5" name="Text Placeholder 64"/>
          <p:cNvSpPr>
            <a:spLocks noGrp="1"/>
          </p:cNvSpPr>
          <p:nvPr>
            <p:ph type="body" sz="quarter" idx="31" hasCustomPrompt="1"/>
          </p:nvPr>
        </p:nvSpPr>
        <p:spPr>
          <a:xfrm>
            <a:off x="6963254" y="2960311"/>
            <a:ext cx="1218009" cy="210134"/>
          </a:xfrm>
        </p:spPr>
        <p:txBody>
          <a:bodyPr/>
          <a:lstStyle>
            <a:lvl1pPr algn="ctr">
              <a:defRPr>
                <a:solidFill>
                  <a:srgbClr val="DF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6" name="Text Placeholder 64"/>
          <p:cNvSpPr>
            <a:spLocks noGrp="1"/>
          </p:cNvSpPr>
          <p:nvPr>
            <p:ph type="body" sz="quarter" idx="32" hasCustomPrompt="1"/>
          </p:nvPr>
        </p:nvSpPr>
        <p:spPr>
          <a:xfrm>
            <a:off x="4582883" y="3821368"/>
            <a:ext cx="1218009" cy="210134"/>
          </a:xfrm>
        </p:spPr>
        <p:txBody>
          <a:bodyPr/>
          <a:lstStyle>
            <a:lvl1pPr algn="ctr">
              <a:defRPr>
                <a:solidFill>
                  <a:srgbClr val="DF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7" name="Text Placeholder 64"/>
          <p:cNvSpPr>
            <a:spLocks noGrp="1"/>
          </p:cNvSpPr>
          <p:nvPr>
            <p:ph type="body" sz="quarter" idx="33" hasCustomPrompt="1"/>
          </p:nvPr>
        </p:nvSpPr>
        <p:spPr>
          <a:xfrm>
            <a:off x="6963254" y="3907384"/>
            <a:ext cx="1218009" cy="210134"/>
          </a:xfrm>
        </p:spPr>
        <p:txBody>
          <a:bodyPr/>
          <a:lstStyle>
            <a:lvl1pPr algn="ctr">
              <a:defRPr>
                <a:solidFill>
                  <a:srgbClr val="DF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8" name="Text Placeholder 64"/>
          <p:cNvSpPr>
            <a:spLocks noGrp="1"/>
          </p:cNvSpPr>
          <p:nvPr>
            <p:ph type="body" sz="quarter" idx="34" hasCustomPrompt="1"/>
          </p:nvPr>
        </p:nvSpPr>
        <p:spPr>
          <a:xfrm>
            <a:off x="4582882" y="1700215"/>
            <a:ext cx="1439300" cy="210134"/>
          </a:xfrm>
        </p:spPr>
        <p:txBody>
          <a:bodyPr/>
          <a:lstStyle>
            <a:lvl1pPr algn="l">
              <a:defRPr>
                <a:solidFill>
                  <a:srgbClr val="DF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</p:spTree>
    <p:extLst>
      <p:ext uri="{BB962C8B-B14F-4D97-AF65-F5344CB8AC3E}">
        <p14:creationId xmlns:p14="http://schemas.microsoft.com/office/powerpoint/2010/main" val="15398845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63B1-E58B-A144-A60E-03DA90FFA14D}" type="datetime1">
              <a:rPr lang="es-AR" smtClean="0">
                <a:solidFill>
                  <a:prstClr val="black">
                    <a:tint val="75000"/>
                  </a:prstClr>
                </a:solidFill>
                <a:latin typeface="Times New Roman"/>
              </a:rPr>
              <a:t>11/8/23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Times New Roman"/>
              </a:rPr>
              <a:t>BIZUIT Agile Business Suite – TYCON S.A. © 2005 </a:t>
            </a:r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53688" y="420471"/>
            <a:ext cx="7427119" cy="459424"/>
          </a:xfrm>
        </p:spPr>
        <p:txBody>
          <a:bodyPr>
            <a:noAutofit/>
          </a:bodyPr>
          <a:lstStyle>
            <a:lvl1pPr algn="ctr">
              <a:defRPr sz="270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818094" y="925116"/>
            <a:ext cx="5486333" cy="459424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511492" y="2669381"/>
            <a:ext cx="1333184" cy="304800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97649" y="3142062"/>
            <a:ext cx="1360885" cy="58697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2229664" y="2669381"/>
            <a:ext cx="1333184" cy="304800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21" hasCustomPrompt="1"/>
          </p:nvPr>
        </p:nvSpPr>
        <p:spPr>
          <a:xfrm>
            <a:off x="2215821" y="3142062"/>
            <a:ext cx="1360885" cy="58697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3947836" y="2669381"/>
            <a:ext cx="1333184" cy="304800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23" hasCustomPrompt="1"/>
          </p:nvPr>
        </p:nvSpPr>
        <p:spPr>
          <a:xfrm>
            <a:off x="3933993" y="3142062"/>
            <a:ext cx="1360885" cy="58697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870910" y="3047834"/>
            <a:ext cx="614363" cy="6858"/>
          </a:xfrm>
          <a:prstGeom prst="rect">
            <a:avLst/>
          </a:prstGeom>
          <a:solidFill>
            <a:srgbClr val="DF6F2F"/>
          </a:solidFill>
          <a:ln>
            <a:solidFill>
              <a:srgbClr val="DF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9" rIns="68567" bIns="34289" rtlCol="0" anchor="ctr"/>
          <a:lstStyle/>
          <a:p>
            <a:pPr algn="ctr" defTabSz="685647"/>
            <a:endParaRPr lang="en-US" sz="1400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2589082" y="3047834"/>
            <a:ext cx="614363" cy="6858"/>
          </a:xfrm>
          <a:prstGeom prst="rect">
            <a:avLst/>
          </a:prstGeom>
          <a:solidFill>
            <a:srgbClr val="DF6F2F"/>
          </a:solidFill>
          <a:ln>
            <a:solidFill>
              <a:srgbClr val="DF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9" rIns="68567" bIns="34289" rtlCol="0" anchor="ctr"/>
          <a:lstStyle/>
          <a:p>
            <a:pPr algn="ctr" defTabSz="685647"/>
            <a:endParaRPr lang="en-US" sz="1400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4307254" y="3047834"/>
            <a:ext cx="614363" cy="6858"/>
          </a:xfrm>
          <a:prstGeom prst="rect">
            <a:avLst/>
          </a:prstGeom>
          <a:solidFill>
            <a:srgbClr val="DF6F2F"/>
          </a:solidFill>
          <a:ln>
            <a:solidFill>
              <a:srgbClr val="DF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9" rIns="68567" bIns="34289" rtlCol="0" anchor="ctr"/>
          <a:lstStyle/>
          <a:p>
            <a:pPr algn="ctr" defTabSz="685647"/>
            <a:endParaRPr lang="en-US" sz="1400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887621" y="2165570"/>
            <a:ext cx="521091" cy="469359"/>
          </a:xfrm>
          <a:prstGeom prst="rect">
            <a:avLst/>
          </a:prstGeom>
        </p:spPr>
        <p:txBody>
          <a:bodyPr wrap="none" lIns="68567" tIns="34289" rIns="68567" bIns="34289">
            <a:spAutoFit/>
          </a:bodyPr>
          <a:lstStyle/>
          <a:p>
            <a:pPr defTabSz="685647"/>
            <a:r>
              <a:rPr lang="en-US" sz="2600" dirty="0">
                <a:solidFill>
                  <a:srgbClr val="616A77"/>
                </a:solidFill>
                <a:latin typeface="et-line" panose="02000503000000000000" pitchFamily="2" charset="2"/>
              </a:rPr>
              <a:t></a:t>
            </a:r>
            <a:endParaRPr lang="en-US" sz="2600" dirty="0">
              <a:solidFill>
                <a:srgbClr val="616A77"/>
              </a:solidFill>
              <a:latin typeface="Times New Roman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2668910" y="2165570"/>
            <a:ext cx="521091" cy="469359"/>
          </a:xfrm>
          <a:prstGeom prst="rect">
            <a:avLst/>
          </a:prstGeom>
        </p:spPr>
        <p:txBody>
          <a:bodyPr wrap="none" lIns="68567" tIns="34289" rIns="68567" bIns="34289">
            <a:spAutoFit/>
          </a:bodyPr>
          <a:lstStyle/>
          <a:p>
            <a:pPr defTabSz="685647"/>
            <a:r>
              <a:rPr lang="en-US" sz="2600" dirty="0">
                <a:solidFill>
                  <a:srgbClr val="616A77"/>
                </a:solidFill>
                <a:latin typeface="et-line" panose="02000503000000000000" pitchFamily="2" charset="2"/>
              </a:rPr>
              <a:t></a:t>
            </a:r>
            <a:endParaRPr lang="en-US" sz="2600" dirty="0">
              <a:solidFill>
                <a:srgbClr val="616A77"/>
              </a:solidFill>
              <a:latin typeface="Times New Roman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4397900" y="2165570"/>
            <a:ext cx="521091" cy="469359"/>
          </a:xfrm>
          <a:prstGeom prst="rect">
            <a:avLst/>
          </a:prstGeom>
        </p:spPr>
        <p:txBody>
          <a:bodyPr wrap="none" lIns="68567" tIns="34289" rIns="68567" bIns="34289">
            <a:spAutoFit/>
          </a:bodyPr>
          <a:lstStyle/>
          <a:p>
            <a:pPr defTabSz="685647"/>
            <a:r>
              <a:rPr lang="en-US" sz="2600" dirty="0">
                <a:solidFill>
                  <a:srgbClr val="616A77"/>
                </a:solidFill>
                <a:latin typeface="et-line" panose="02000503000000000000" pitchFamily="2" charset="2"/>
              </a:rPr>
              <a:t></a:t>
            </a:r>
            <a:endParaRPr lang="en-US" sz="2600" dirty="0">
              <a:solidFill>
                <a:srgbClr val="616A77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397960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642EF-F540-1C4A-9DB8-FBF8DFC29D1F}" type="datetime1">
              <a:rPr lang="es-AR" smtClean="0">
                <a:solidFill>
                  <a:prstClr val="black">
                    <a:tint val="75000"/>
                  </a:prstClr>
                </a:solidFill>
                <a:latin typeface="Times New Roman"/>
              </a:rPr>
              <a:t>11/8/23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Times New Roman"/>
              </a:rPr>
              <a:t>BIZUIT Agile Business Suite – TYCON S.A. © 2005 </a:t>
            </a:r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2187238" y="3333293"/>
            <a:ext cx="1333184" cy="304800"/>
          </a:xfrm>
        </p:spPr>
        <p:txBody>
          <a:bodyPr/>
          <a:lstStyle>
            <a:lvl1pPr marL="0" marR="0" indent="0" algn="ctr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2173395" y="3805974"/>
            <a:ext cx="1360885" cy="586978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3905410" y="3333293"/>
            <a:ext cx="1333184" cy="304800"/>
          </a:xfrm>
        </p:spPr>
        <p:txBody>
          <a:bodyPr/>
          <a:lstStyle>
            <a:lvl1pPr marL="0" marR="0" indent="0" algn="ctr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21" hasCustomPrompt="1"/>
          </p:nvPr>
        </p:nvSpPr>
        <p:spPr>
          <a:xfrm>
            <a:off x="3891567" y="3805974"/>
            <a:ext cx="1360885" cy="586978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5623582" y="3333293"/>
            <a:ext cx="1333184" cy="304800"/>
          </a:xfrm>
        </p:spPr>
        <p:txBody>
          <a:bodyPr/>
          <a:lstStyle>
            <a:lvl1pPr marL="0" marR="0" indent="0" algn="ctr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23" hasCustomPrompt="1"/>
          </p:nvPr>
        </p:nvSpPr>
        <p:spPr>
          <a:xfrm>
            <a:off x="5609739" y="3805974"/>
            <a:ext cx="1360885" cy="586978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2546656" y="3711746"/>
            <a:ext cx="614363" cy="6858"/>
          </a:xfrm>
          <a:prstGeom prst="rect">
            <a:avLst/>
          </a:prstGeom>
          <a:solidFill>
            <a:srgbClr val="DF6F2F"/>
          </a:solidFill>
          <a:ln>
            <a:solidFill>
              <a:srgbClr val="DF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9" rIns="68567" bIns="34289" rtlCol="0" anchor="ctr"/>
          <a:lstStyle/>
          <a:p>
            <a:pPr algn="ctr" defTabSz="685647"/>
            <a:endParaRPr lang="en-US" sz="1400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4264828" y="3711746"/>
            <a:ext cx="614363" cy="6858"/>
          </a:xfrm>
          <a:prstGeom prst="rect">
            <a:avLst/>
          </a:prstGeom>
          <a:solidFill>
            <a:srgbClr val="DF6F2F"/>
          </a:solidFill>
          <a:ln>
            <a:solidFill>
              <a:srgbClr val="DF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9" rIns="68567" bIns="34289" rtlCol="0" anchor="ctr"/>
          <a:lstStyle/>
          <a:p>
            <a:pPr algn="ctr" defTabSz="685647"/>
            <a:endParaRPr lang="en-US" sz="1400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5983000" y="3711746"/>
            <a:ext cx="614363" cy="6858"/>
          </a:xfrm>
          <a:prstGeom prst="rect">
            <a:avLst/>
          </a:prstGeom>
          <a:solidFill>
            <a:srgbClr val="DF6F2F"/>
          </a:solidFill>
          <a:ln>
            <a:solidFill>
              <a:srgbClr val="DF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9" rIns="68567" bIns="34289" rtlCol="0" anchor="ctr"/>
          <a:lstStyle/>
          <a:p>
            <a:pPr algn="ctr" defTabSz="685647"/>
            <a:endParaRPr lang="en-US" sz="1400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2563367" y="2829482"/>
            <a:ext cx="521091" cy="469359"/>
          </a:xfrm>
          <a:prstGeom prst="rect">
            <a:avLst/>
          </a:prstGeom>
        </p:spPr>
        <p:txBody>
          <a:bodyPr wrap="none" lIns="68567" tIns="34289" rIns="68567" bIns="34289">
            <a:spAutoFit/>
          </a:bodyPr>
          <a:lstStyle/>
          <a:p>
            <a:pPr defTabSz="685647"/>
            <a:r>
              <a:rPr lang="en-US" sz="2600" dirty="0">
                <a:solidFill>
                  <a:srgbClr val="616A77"/>
                </a:solidFill>
                <a:latin typeface="et-line" panose="02000503000000000000" pitchFamily="2" charset="2"/>
              </a:rPr>
              <a:t></a:t>
            </a:r>
            <a:endParaRPr lang="en-US" sz="2600" dirty="0">
              <a:solidFill>
                <a:srgbClr val="616A77"/>
              </a:solidFill>
              <a:latin typeface="Times New Roman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4344656" y="2829482"/>
            <a:ext cx="521091" cy="469359"/>
          </a:xfrm>
          <a:prstGeom prst="rect">
            <a:avLst/>
          </a:prstGeom>
        </p:spPr>
        <p:txBody>
          <a:bodyPr wrap="none" lIns="68567" tIns="34289" rIns="68567" bIns="34289">
            <a:spAutoFit/>
          </a:bodyPr>
          <a:lstStyle/>
          <a:p>
            <a:pPr defTabSz="685647"/>
            <a:r>
              <a:rPr lang="en-US" sz="2600" dirty="0">
                <a:solidFill>
                  <a:srgbClr val="616A77"/>
                </a:solidFill>
                <a:latin typeface="et-line" panose="02000503000000000000" pitchFamily="2" charset="2"/>
              </a:rPr>
              <a:t></a:t>
            </a:r>
            <a:endParaRPr lang="en-US" sz="2600" dirty="0">
              <a:solidFill>
                <a:srgbClr val="616A77"/>
              </a:solidFill>
              <a:latin typeface="Times New Roman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6073646" y="2829482"/>
            <a:ext cx="521091" cy="469359"/>
          </a:xfrm>
          <a:prstGeom prst="rect">
            <a:avLst/>
          </a:prstGeom>
        </p:spPr>
        <p:txBody>
          <a:bodyPr wrap="none" lIns="68567" tIns="34289" rIns="68567" bIns="34289">
            <a:spAutoFit/>
          </a:bodyPr>
          <a:lstStyle/>
          <a:p>
            <a:pPr defTabSz="685647"/>
            <a:r>
              <a:rPr lang="en-US" sz="2600" dirty="0">
                <a:solidFill>
                  <a:srgbClr val="616A77"/>
                </a:solidFill>
                <a:latin typeface="et-line" panose="02000503000000000000" pitchFamily="2" charset="2"/>
              </a:rPr>
              <a:t></a:t>
            </a:r>
            <a:endParaRPr lang="en-US" sz="2600" dirty="0">
              <a:solidFill>
                <a:srgbClr val="616A77"/>
              </a:solidFill>
              <a:latin typeface="Times New Roman"/>
            </a:endParaRP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53688" y="420471"/>
            <a:ext cx="7427119" cy="459424"/>
          </a:xfrm>
        </p:spPr>
        <p:txBody>
          <a:bodyPr>
            <a:noAutofit/>
          </a:bodyPr>
          <a:lstStyle>
            <a:lvl1pPr algn="ctr">
              <a:defRPr sz="270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818094" y="925116"/>
            <a:ext cx="5486333" cy="459424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</p:spTree>
    <p:extLst>
      <p:ext uri="{BB962C8B-B14F-4D97-AF65-F5344CB8AC3E}">
        <p14:creationId xmlns:p14="http://schemas.microsoft.com/office/powerpoint/2010/main" val="40351188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6CB2-3771-4ADD-A627-914030C613EC}" type="datetimeFigureOut">
              <a:rPr lang="es-AR" smtClean="0"/>
              <a:pPr/>
              <a:t>11/8/23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02056-5213-4551-87DF-DD83DCF69E65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135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6CB2-3771-4ADD-A627-914030C613EC}" type="datetimeFigureOut">
              <a:rPr lang="es-AR" smtClean="0"/>
              <a:pPr/>
              <a:t>11/8/23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02056-5213-4551-87DF-DD83DCF69E65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098003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6CB2-3771-4ADD-A627-914030C613EC}" type="datetimeFigureOut">
              <a:rPr lang="es-AR" smtClean="0"/>
              <a:pPr/>
              <a:t>11/8/23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02056-5213-4551-87DF-DD83DCF69E65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398982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6CB2-3771-4ADD-A627-914030C613EC}" type="datetimeFigureOut">
              <a:rPr lang="es-AR" smtClean="0"/>
              <a:pPr/>
              <a:t>11/8/23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02056-5213-4551-87DF-DD83DCF69E65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29998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6CB2-3771-4ADD-A627-914030C613EC}" type="datetimeFigureOut">
              <a:rPr lang="es-AR" smtClean="0"/>
              <a:pPr/>
              <a:t>11/8/23</a:t>
            </a:fld>
            <a:endParaRPr lang="es-AR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02056-5213-4551-87DF-DD83DCF69E65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4527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6CB2-3771-4ADD-A627-914030C613EC}" type="datetimeFigureOut">
              <a:rPr lang="es-AR" smtClean="0"/>
              <a:pPr/>
              <a:t>11/8/23</a:t>
            </a:fld>
            <a:endParaRPr lang="es-AR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02056-5213-4551-87DF-DD83DCF69E65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284307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6CB2-3771-4ADD-A627-914030C613EC}" type="datetimeFigureOut">
              <a:rPr lang="es-AR" smtClean="0"/>
              <a:pPr/>
              <a:t>11/8/23</a:t>
            </a:fld>
            <a:endParaRPr lang="es-AR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02056-5213-4551-87DF-DD83DCF69E65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8804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36176-6001-314C-8B07-C8132CBAF626}" type="datetime1">
              <a:rPr lang="es-AR" smtClean="0">
                <a:solidFill>
                  <a:prstClr val="black">
                    <a:tint val="75000"/>
                  </a:prstClr>
                </a:solidFill>
                <a:latin typeface="Times New Roman"/>
              </a:rPr>
              <a:t>11/8/23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Times New Roman"/>
              </a:rPr>
              <a:t>BIZUIT Agile Business Suite – TYCON S.A. © 2005 </a:t>
            </a:r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53678" y="1662751"/>
            <a:ext cx="2057400" cy="29949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538651" y="1662751"/>
            <a:ext cx="2057400" cy="29949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6223622" y="1662751"/>
            <a:ext cx="2057400" cy="29949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53688" y="514350"/>
            <a:ext cx="7427119" cy="365544"/>
          </a:xfrm>
        </p:spPr>
        <p:txBody>
          <a:bodyPr/>
          <a:lstStyle>
            <a:lvl1pPr algn="ctr"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818094" y="925116"/>
            <a:ext cx="5486333" cy="45942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</p:spTree>
    <p:extLst>
      <p:ext uri="{BB962C8B-B14F-4D97-AF65-F5344CB8AC3E}">
        <p14:creationId xmlns:p14="http://schemas.microsoft.com/office/powerpoint/2010/main" val="260718626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6CB2-3771-4ADD-A627-914030C613EC}" type="datetimeFigureOut">
              <a:rPr lang="es-AR" smtClean="0"/>
              <a:pPr/>
              <a:t>11/8/23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02056-5213-4551-87DF-DD83DCF69E65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523855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6CB2-3771-4ADD-A627-914030C613EC}" type="datetimeFigureOut">
              <a:rPr lang="es-AR" smtClean="0"/>
              <a:pPr/>
              <a:t>11/8/23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02056-5213-4551-87DF-DD83DCF69E65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588159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6CB2-3771-4ADD-A627-914030C613EC}" type="datetimeFigureOut">
              <a:rPr lang="es-AR" smtClean="0"/>
              <a:pPr/>
              <a:t>11/8/23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02056-5213-4551-87DF-DD83DCF69E65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94804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6CB2-3771-4ADD-A627-914030C613EC}" type="datetimeFigureOut">
              <a:rPr lang="es-AR" smtClean="0"/>
              <a:pPr/>
              <a:t>11/8/23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02056-5213-4551-87DF-DD83DCF69E65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94688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44B07-305D-4445-82F4-CC77D38AA120}" type="datetime1">
              <a:rPr lang="es-AR" smtClean="0">
                <a:solidFill>
                  <a:prstClr val="black">
                    <a:tint val="75000"/>
                  </a:prstClr>
                </a:solidFill>
                <a:latin typeface="Times New Roman"/>
              </a:rPr>
              <a:t>11/8/23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Times New Roman"/>
              </a:rPr>
              <a:t>BIZUIT Agile Business Suite – TYCON S.A. © 2005 </a:t>
            </a:r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53688" y="514350"/>
            <a:ext cx="7427119" cy="365544"/>
          </a:xfrm>
        </p:spPr>
        <p:txBody>
          <a:bodyPr/>
          <a:lstStyle>
            <a:lvl1pPr algn="ctr"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818094" y="925116"/>
            <a:ext cx="5486333" cy="45942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71964" y="1869281"/>
            <a:ext cx="1333184" cy="304800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61931" y="2270532"/>
            <a:ext cx="1360885" cy="82153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2191314" y="1869281"/>
            <a:ext cx="1333184" cy="304800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21" hasCustomPrompt="1"/>
          </p:nvPr>
        </p:nvSpPr>
        <p:spPr>
          <a:xfrm>
            <a:off x="2180103" y="2270532"/>
            <a:ext cx="1360885" cy="82153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3910667" y="1869281"/>
            <a:ext cx="1333184" cy="304800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23" hasCustomPrompt="1"/>
          </p:nvPr>
        </p:nvSpPr>
        <p:spPr>
          <a:xfrm>
            <a:off x="3898274" y="2270532"/>
            <a:ext cx="1360885" cy="82153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5630019" y="1869281"/>
            <a:ext cx="1333184" cy="304800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25" hasCustomPrompt="1"/>
          </p:nvPr>
        </p:nvSpPr>
        <p:spPr>
          <a:xfrm>
            <a:off x="5616447" y="2270532"/>
            <a:ext cx="1360885" cy="82153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7349371" y="1869281"/>
            <a:ext cx="1333184" cy="304800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23" name="Text Placeholder 14"/>
          <p:cNvSpPr>
            <a:spLocks noGrp="1"/>
          </p:cNvSpPr>
          <p:nvPr>
            <p:ph type="body" sz="quarter" idx="27" hasCustomPrompt="1"/>
          </p:nvPr>
        </p:nvSpPr>
        <p:spPr>
          <a:xfrm>
            <a:off x="7334619" y="2270532"/>
            <a:ext cx="1360885" cy="82153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471964" y="3240881"/>
            <a:ext cx="1333184" cy="304800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25" name="Text Placeholder 14"/>
          <p:cNvSpPr>
            <a:spLocks noGrp="1"/>
          </p:cNvSpPr>
          <p:nvPr>
            <p:ph type="body" sz="quarter" idx="29" hasCustomPrompt="1"/>
          </p:nvPr>
        </p:nvSpPr>
        <p:spPr>
          <a:xfrm>
            <a:off x="461931" y="3642132"/>
            <a:ext cx="1360885" cy="82153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2191314" y="3240881"/>
            <a:ext cx="1333184" cy="304800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27" name="Text Placeholder 14"/>
          <p:cNvSpPr>
            <a:spLocks noGrp="1"/>
          </p:cNvSpPr>
          <p:nvPr>
            <p:ph type="body" sz="quarter" idx="31" hasCustomPrompt="1"/>
          </p:nvPr>
        </p:nvSpPr>
        <p:spPr>
          <a:xfrm>
            <a:off x="2180103" y="3642132"/>
            <a:ext cx="1360885" cy="82153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2" hasCustomPrompt="1"/>
          </p:nvPr>
        </p:nvSpPr>
        <p:spPr>
          <a:xfrm>
            <a:off x="3910667" y="3240881"/>
            <a:ext cx="1333184" cy="304800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29" name="Text Placeholder 14"/>
          <p:cNvSpPr>
            <a:spLocks noGrp="1"/>
          </p:cNvSpPr>
          <p:nvPr>
            <p:ph type="body" sz="quarter" idx="33" hasCustomPrompt="1"/>
          </p:nvPr>
        </p:nvSpPr>
        <p:spPr>
          <a:xfrm>
            <a:off x="3898274" y="3642132"/>
            <a:ext cx="1360885" cy="82153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34" hasCustomPrompt="1"/>
          </p:nvPr>
        </p:nvSpPr>
        <p:spPr>
          <a:xfrm>
            <a:off x="5630019" y="3240881"/>
            <a:ext cx="1333184" cy="304800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35" hasCustomPrompt="1"/>
          </p:nvPr>
        </p:nvSpPr>
        <p:spPr>
          <a:xfrm>
            <a:off x="5616447" y="3642132"/>
            <a:ext cx="1360885" cy="82153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36" hasCustomPrompt="1"/>
          </p:nvPr>
        </p:nvSpPr>
        <p:spPr>
          <a:xfrm>
            <a:off x="7349371" y="3240881"/>
            <a:ext cx="1333184" cy="304800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37" hasCustomPrompt="1"/>
          </p:nvPr>
        </p:nvSpPr>
        <p:spPr>
          <a:xfrm>
            <a:off x="7334619" y="3642132"/>
            <a:ext cx="1360885" cy="82153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</p:spTree>
    <p:extLst>
      <p:ext uri="{BB962C8B-B14F-4D97-AF65-F5344CB8AC3E}">
        <p14:creationId xmlns:p14="http://schemas.microsoft.com/office/powerpoint/2010/main" val="157753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457202" y="1837135"/>
            <a:ext cx="3984771" cy="282059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4630732" y="1837135"/>
            <a:ext cx="4056077" cy="282059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46793-F576-BB43-878F-3126AEF15FDB}" type="datetime1">
              <a:rPr lang="es-AR" smtClean="0">
                <a:solidFill>
                  <a:prstClr val="black">
                    <a:tint val="75000"/>
                  </a:prstClr>
                </a:solidFill>
                <a:latin typeface="Times New Roman"/>
              </a:rPr>
              <a:t>11/8/23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Times New Roman"/>
              </a:rPr>
              <a:t>BIZUIT Agile Business Suite – TYCON S.A. © 2005 </a:t>
            </a:r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53688" y="514350"/>
            <a:ext cx="7427119" cy="365544"/>
          </a:xfrm>
        </p:spPr>
        <p:txBody>
          <a:bodyPr/>
          <a:lstStyle>
            <a:lvl1pPr algn="ctr">
              <a:defRPr sz="270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818094" y="925116"/>
            <a:ext cx="5486333" cy="459424"/>
          </a:xfrm>
        </p:spPr>
        <p:txBody>
          <a:bodyPr>
            <a:noAutofit/>
          </a:bodyPr>
          <a:lstStyle>
            <a:lvl1pPr algn="ctr">
              <a:defRPr sz="270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0"/>
          </p:nvPr>
        </p:nvSpPr>
        <p:spPr>
          <a:xfrm>
            <a:off x="776297" y="3150798"/>
            <a:ext cx="1669301" cy="12676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21"/>
          </p:nvPr>
        </p:nvSpPr>
        <p:spPr>
          <a:xfrm>
            <a:off x="4904037" y="3150798"/>
            <a:ext cx="1669301" cy="12676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3112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8327F-7D74-5D4F-99BC-8F15DA704A01}" type="datetime1">
              <a:rPr lang="es-AR" smtClean="0">
                <a:solidFill>
                  <a:prstClr val="black">
                    <a:tint val="75000"/>
                  </a:prstClr>
                </a:solidFill>
                <a:latin typeface="Times New Roman"/>
              </a:rPr>
              <a:t>11/8/23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Times New Roman"/>
              </a:rPr>
              <a:t>BIZUIT Agile Business Suite – TYCON S.A. © 2005 </a:t>
            </a:r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53688" y="472305"/>
            <a:ext cx="7427119" cy="452819"/>
          </a:xfrm>
        </p:spPr>
        <p:txBody>
          <a:bodyPr/>
          <a:lstStyle>
            <a:lvl1pPr algn="ctr">
              <a:defRPr sz="270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818094" y="925116"/>
            <a:ext cx="5486333" cy="459424"/>
          </a:xfrm>
        </p:spPr>
        <p:txBody>
          <a:bodyPr>
            <a:noAutofit/>
          </a:bodyPr>
          <a:lstStyle>
            <a:lvl1pPr algn="ctr">
              <a:defRPr sz="270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1132294" y="1869282"/>
            <a:ext cx="2063353" cy="139779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3513185" y="1869282"/>
            <a:ext cx="2063353" cy="139779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5952303" y="1869282"/>
            <a:ext cx="2063353" cy="139779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1132294" y="3351612"/>
            <a:ext cx="2063353" cy="186928"/>
          </a:xfrm>
        </p:spPr>
        <p:txBody>
          <a:bodyPr/>
          <a:lstStyle>
            <a:lvl1pPr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3500245" y="3351612"/>
            <a:ext cx="2063353" cy="186928"/>
          </a:xfrm>
        </p:spPr>
        <p:txBody>
          <a:bodyPr/>
          <a:lstStyle>
            <a:lvl1pPr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5952303" y="3351612"/>
            <a:ext cx="2063353" cy="186928"/>
          </a:xfrm>
        </p:spPr>
        <p:txBody>
          <a:bodyPr/>
          <a:lstStyle>
            <a:lvl1pPr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4"/>
          </p:nvPr>
        </p:nvSpPr>
        <p:spPr>
          <a:xfrm>
            <a:off x="1132294" y="3636169"/>
            <a:ext cx="2063353" cy="1021556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3513185" y="3636169"/>
            <a:ext cx="2063353" cy="1021556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26"/>
          </p:nvPr>
        </p:nvSpPr>
        <p:spPr>
          <a:xfrm>
            <a:off x="5952303" y="3636169"/>
            <a:ext cx="2063353" cy="1021556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0008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FBA21-7236-5B47-936F-54C08370A8E7}" type="datetime1">
              <a:rPr lang="es-AR" smtClean="0">
                <a:solidFill>
                  <a:prstClr val="black">
                    <a:tint val="75000"/>
                  </a:prstClr>
                </a:solidFill>
                <a:latin typeface="Times New Roman"/>
              </a:rPr>
              <a:t>11/8/23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Times New Roman"/>
              </a:rPr>
              <a:t>BIZUIT Agile Business Suite – TYCON S.A. © 2005 </a:t>
            </a:r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53688" y="420471"/>
            <a:ext cx="7427119" cy="459424"/>
          </a:xfrm>
        </p:spPr>
        <p:txBody>
          <a:bodyPr>
            <a:noAutofit/>
          </a:bodyPr>
          <a:lstStyle>
            <a:lvl1pPr algn="ctr">
              <a:defRPr sz="270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818094" y="925116"/>
            <a:ext cx="5486333" cy="45942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76209" y="3039845"/>
            <a:ext cx="1333184" cy="304800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66176" y="3441095"/>
            <a:ext cx="1360885" cy="82153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2195560" y="3039845"/>
            <a:ext cx="1333184" cy="304800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21" hasCustomPrompt="1"/>
          </p:nvPr>
        </p:nvSpPr>
        <p:spPr>
          <a:xfrm>
            <a:off x="2184348" y="3441095"/>
            <a:ext cx="1360885" cy="82153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3914912" y="3039845"/>
            <a:ext cx="1333184" cy="304800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3" hasCustomPrompt="1"/>
          </p:nvPr>
        </p:nvSpPr>
        <p:spPr>
          <a:xfrm>
            <a:off x="3902520" y="3441095"/>
            <a:ext cx="1360885" cy="82153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5634265" y="3039845"/>
            <a:ext cx="1333184" cy="304800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25" hasCustomPrompt="1"/>
          </p:nvPr>
        </p:nvSpPr>
        <p:spPr>
          <a:xfrm>
            <a:off x="5620692" y="3441095"/>
            <a:ext cx="1360885" cy="82153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7353616" y="3039845"/>
            <a:ext cx="1333184" cy="304800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27" hasCustomPrompt="1"/>
          </p:nvPr>
        </p:nvSpPr>
        <p:spPr>
          <a:xfrm>
            <a:off x="7338864" y="3441095"/>
            <a:ext cx="1360885" cy="82153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28"/>
          </p:nvPr>
        </p:nvSpPr>
        <p:spPr>
          <a:xfrm>
            <a:off x="476250" y="1837135"/>
            <a:ext cx="1333500" cy="111323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2" name="Picture Placeholder 20"/>
          <p:cNvSpPr>
            <a:spLocks noGrp="1"/>
          </p:cNvSpPr>
          <p:nvPr>
            <p:ph type="pic" sz="quarter" idx="29"/>
          </p:nvPr>
        </p:nvSpPr>
        <p:spPr>
          <a:xfrm>
            <a:off x="2190750" y="1837135"/>
            <a:ext cx="1333500" cy="111323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3" name="Picture Placeholder 20"/>
          <p:cNvSpPr>
            <a:spLocks noGrp="1"/>
          </p:cNvSpPr>
          <p:nvPr>
            <p:ph type="pic" sz="quarter" idx="30"/>
          </p:nvPr>
        </p:nvSpPr>
        <p:spPr>
          <a:xfrm>
            <a:off x="3898780" y="1837135"/>
            <a:ext cx="1333500" cy="111323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4" name="Picture Placeholder 20"/>
          <p:cNvSpPr>
            <a:spLocks noGrp="1"/>
          </p:cNvSpPr>
          <p:nvPr>
            <p:ph type="pic" sz="quarter" idx="31"/>
          </p:nvPr>
        </p:nvSpPr>
        <p:spPr>
          <a:xfrm>
            <a:off x="5619750" y="1837135"/>
            <a:ext cx="1333500" cy="111323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Picture Placeholder 20"/>
          <p:cNvSpPr>
            <a:spLocks noGrp="1"/>
          </p:cNvSpPr>
          <p:nvPr>
            <p:ph type="pic" sz="quarter" idx="32"/>
          </p:nvPr>
        </p:nvSpPr>
        <p:spPr>
          <a:xfrm>
            <a:off x="7340720" y="1837135"/>
            <a:ext cx="1333500" cy="111323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427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CF712-AF39-3E4C-80B5-6D46AAF6A9AF}" type="datetime1">
              <a:rPr lang="es-AR" smtClean="0">
                <a:solidFill>
                  <a:prstClr val="black">
                    <a:tint val="75000"/>
                  </a:prstClr>
                </a:solidFill>
                <a:latin typeface="Times New Roman"/>
              </a:rPr>
              <a:t>11/8/23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Times New Roman"/>
              </a:rPr>
              <a:t>BIZUIT Agile Business Suite – TYCON S.A. © 2005 </a:t>
            </a:r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53688" y="420471"/>
            <a:ext cx="7427119" cy="459424"/>
          </a:xfrm>
        </p:spPr>
        <p:txBody>
          <a:bodyPr>
            <a:noAutofit/>
          </a:bodyPr>
          <a:lstStyle>
            <a:lvl1pPr algn="ctr">
              <a:defRPr sz="270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818094" y="925116"/>
            <a:ext cx="5486333" cy="45942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57200" y="1882387"/>
            <a:ext cx="4114800" cy="277534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845845" y="1895484"/>
            <a:ext cx="2458641" cy="271463"/>
          </a:xfrm>
        </p:spPr>
        <p:txBody>
          <a:bodyPr>
            <a:normAutofit/>
          </a:bodyPr>
          <a:lstStyle>
            <a:lvl1pPr>
              <a:defRPr sz="110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4845852" y="2283619"/>
            <a:ext cx="2530079" cy="13263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880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92547"/>
          </a:xfrm>
          <a:prstGeom prst="rect">
            <a:avLst/>
          </a:prstGeom>
        </p:spPr>
        <p:txBody>
          <a:bodyPr vert="horz" lIns="68567" tIns="34289" rIns="68567" bIns="34289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67" tIns="34289" rIns="68567" bIns="342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647"/>
            <a:fld id="{27C6F742-541E-FB46-936D-16660613AB93}" type="datetime1">
              <a:rPr lang="es-AR" smtClean="0">
                <a:solidFill>
                  <a:prstClr val="black">
                    <a:tint val="75000"/>
                  </a:prstClr>
                </a:solidFill>
                <a:latin typeface="Times New Roman"/>
              </a:rPr>
              <a:pPr defTabSz="685647"/>
              <a:t>11/8/23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647"/>
            <a:r>
              <a:rPr lang="en-US">
                <a:solidFill>
                  <a:prstClr val="black">
                    <a:tint val="75000"/>
                  </a:prstClr>
                </a:solidFill>
                <a:latin typeface="Times New Roman"/>
              </a:rPr>
              <a:t>BIZUIT Agile Business Suite – TYCON S.A. © 2005 </a:t>
            </a:r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8857180" y="0"/>
            <a:ext cx="286829" cy="273844"/>
          </a:xfrm>
          <a:prstGeom prst="rect">
            <a:avLst/>
          </a:prstGeom>
          <a:solidFill>
            <a:schemeClr val="accent2"/>
          </a:solidFill>
          <a:ln>
            <a:solidFill>
              <a:srgbClr val="F3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9" rIns="68567" bIns="34289" rtlCol="0" anchor="ctr"/>
          <a:lstStyle/>
          <a:p>
            <a:pPr algn="ctr" defTabSz="685647"/>
            <a:endParaRPr lang="en-US" sz="1400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31302" y="0"/>
            <a:ext cx="28682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pPr defTabSz="685647"/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 defTabSz="685647"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5216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  <p:sldLayoutId id="2147483678" r:id="rId26"/>
    <p:sldLayoutId id="2147483679" r:id="rId27"/>
    <p:sldLayoutId id="2147483680" r:id="rId28"/>
    <p:sldLayoutId id="2147483681" r:id="rId29"/>
    <p:sldLayoutId id="2147483682" r:id="rId30"/>
    <p:sldLayoutId id="2147483683" r:id="rId31"/>
    <p:sldLayoutId id="2147483684" r:id="rId32"/>
  </p:sldLayoutIdLst>
  <p:hf hdr="0" dt="0"/>
  <p:txStyles>
    <p:titleStyle>
      <a:lvl1pPr algn="l" defTabSz="685647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2">
              <a:lumMod val="75000"/>
            </a:schemeClr>
          </a:solidFill>
          <a:latin typeface="Raleway" panose="020B0003030101060003" pitchFamily="34" charset="0"/>
          <a:ea typeface="Roboto" panose="02000000000000000000" pitchFamily="2" charset="0"/>
          <a:cs typeface="+mj-cs"/>
        </a:defRPr>
      </a:lvl1pPr>
    </p:titleStyle>
    <p:bodyStyle>
      <a:lvl1pPr marL="0" indent="0" algn="l" defTabSz="685647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None/>
        <a:defRPr sz="900" kern="1200">
          <a:solidFill>
            <a:schemeClr val="tx2">
              <a:lumMod val="75000"/>
            </a:schemeClr>
          </a:solidFill>
          <a:latin typeface="Segoe UI Light" panose="020B0502040204020203" pitchFamily="34" charset="0"/>
          <a:ea typeface="Roboto" panose="02000000000000000000" pitchFamily="2" charset="0"/>
          <a:cs typeface="+mn-cs"/>
        </a:defRPr>
      </a:lvl1pPr>
      <a:lvl2pPr marL="342821" indent="0" algn="l" defTabSz="685647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None/>
        <a:defRPr sz="900" kern="1200">
          <a:solidFill>
            <a:schemeClr val="tx2">
              <a:lumMod val="75000"/>
            </a:schemeClr>
          </a:solidFill>
          <a:latin typeface="Segoe UI Light" panose="020B0502040204020203" pitchFamily="34" charset="0"/>
          <a:ea typeface="Roboto" panose="02000000000000000000" pitchFamily="2" charset="0"/>
          <a:cs typeface="+mn-cs"/>
        </a:defRPr>
      </a:lvl2pPr>
      <a:lvl3pPr marL="685647" indent="0" algn="l" defTabSz="685647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None/>
        <a:defRPr sz="900" kern="1200">
          <a:solidFill>
            <a:schemeClr val="tx2">
              <a:lumMod val="75000"/>
            </a:schemeClr>
          </a:solidFill>
          <a:latin typeface="Segoe UI Light" panose="020B0502040204020203" pitchFamily="34" charset="0"/>
          <a:ea typeface="Roboto" panose="02000000000000000000" pitchFamily="2" charset="0"/>
          <a:cs typeface="+mn-cs"/>
        </a:defRPr>
      </a:lvl3pPr>
      <a:lvl4pPr marL="1028471" indent="0" algn="l" defTabSz="685647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None/>
        <a:defRPr sz="900" kern="1200">
          <a:solidFill>
            <a:schemeClr val="tx2">
              <a:lumMod val="75000"/>
            </a:schemeClr>
          </a:solidFill>
          <a:latin typeface="Segoe UI Light" panose="020B0502040204020203" pitchFamily="34" charset="0"/>
          <a:ea typeface="Roboto" panose="02000000000000000000" pitchFamily="2" charset="0"/>
          <a:cs typeface="+mn-cs"/>
        </a:defRPr>
      </a:lvl4pPr>
      <a:lvl5pPr marL="1371294" indent="0" algn="l" defTabSz="685647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None/>
        <a:defRPr sz="900" kern="1200">
          <a:solidFill>
            <a:schemeClr val="tx2">
              <a:lumMod val="75000"/>
            </a:schemeClr>
          </a:solidFill>
          <a:latin typeface="Segoe UI Light" panose="020B0502040204020203" pitchFamily="34" charset="0"/>
          <a:ea typeface="Roboto" panose="02000000000000000000" pitchFamily="2" charset="0"/>
          <a:cs typeface="+mn-cs"/>
        </a:defRPr>
      </a:lvl5pPr>
      <a:lvl6pPr marL="1885527" indent="-171414" algn="l" defTabSz="68564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351" indent="-171414" algn="l" defTabSz="68564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174" indent="-171414" algn="l" defTabSz="68564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001" indent="-171414" algn="l" defTabSz="68564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21" algn="l" defTabSz="6856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647" algn="l" defTabSz="6856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71" algn="l" defTabSz="6856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294" algn="l" defTabSz="6856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121" algn="l" defTabSz="6856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6940" algn="l" defTabSz="6856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760" algn="l" defTabSz="6856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581" algn="l" defTabSz="6856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384">
          <p15:clr>
            <a:srgbClr val="F26B43"/>
          </p15:clr>
        </p15:guide>
        <p15:guide id="3" pos="7296">
          <p15:clr>
            <a:srgbClr val="F26B43"/>
          </p15:clr>
        </p15:guide>
        <p15:guide id="4" orient="horz" pos="432">
          <p15:clr>
            <a:srgbClr val="F26B43"/>
          </p15:clr>
        </p15:guide>
        <p15:guide id="5" orient="horz" pos="391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F6CB2-3771-4ADD-A627-914030C613EC}" type="datetimeFigureOut">
              <a:rPr lang="es-AR" smtClean="0"/>
              <a:pPr/>
              <a:t>11/8/23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02056-5213-4551-87DF-DD83DCF69E65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85153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image" Target="../media/image24.png"/><Relationship Id="rId7" Type="http://schemas.openxmlformats.org/officeDocument/2006/relationships/chart" Target="../charts/chart3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5.png"/><Relationship Id="rId5" Type="http://schemas.openxmlformats.org/officeDocument/2006/relationships/chart" Target="../charts/chart2.xml"/><Relationship Id="rId10" Type="http://schemas.openxmlformats.org/officeDocument/2006/relationships/chart" Target="../charts/chart5.xml"/><Relationship Id="rId4" Type="http://schemas.openxmlformats.org/officeDocument/2006/relationships/chart" Target="../charts/chart1.xml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27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microsoft.com/office/2007/relationships/hdphoto" Target="../media/hdphoto2.wdp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5" Type="http://schemas.microsoft.com/office/2007/relationships/hdphoto" Target="../media/hdphoto4.wdp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3810000" y="3943350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ven Pro" panose="00000800000000000000" pitchFamily="2" charset="0"/>
                <a:ea typeface="+mn-ea"/>
                <a:cs typeface="+mn-cs"/>
              </a:rPr>
              <a:t>Automatización de Procesos de Negocios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 Placeholder 2"/>
          <p:cNvSpPr txBox="1">
            <a:spLocks/>
          </p:cNvSpPr>
          <p:nvPr/>
        </p:nvSpPr>
        <p:spPr>
          <a:xfrm>
            <a:off x="0" y="438150"/>
            <a:ext cx="9144000" cy="459424"/>
          </a:xfrm>
          <a:prstGeom prst="rect">
            <a:avLst/>
          </a:prstGeom>
        </p:spPr>
        <p:txBody>
          <a:bodyPr vert="horz" lIns="68567" tIns="34289" rIns="68567" bIns="34289" rtlCol="0">
            <a:noAutofit/>
          </a:bodyPr>
          <a:lstStyle>
            <a:lvl1pPr marL="0" indent="0" algn="ctr" defTabSz="685800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rgbClr val="F36F2F"/>
                </a:solidFill>
                <a:latin typeface="Raleway" panose="020B0003030101060003" pitchFamily="34" charset="0"/>
                <a:ea typeface="Roboto" panose="02000000000000000000" pitchFamily="2" charset="0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Avenir Next Regular"/>
                <a:cs typeface="Avenir Next Regular"/>
              </a:rPr>
              <a:t>Arquitectura</a:t>
            </a:r>
            <a:r>
              <a:rPr lang="en-US" dirty="0">
                <a:latin typeface="Avenir Next Regular"/>
                <a:cs typeface="Avenir Next Regular"/>
              </a:rPr>
              <a:t> de </a:t>
            </a:r>
            <a:r>
              <a:rPr lang="en-US" dirty="0" err="1">
                <a:latin typeface="Avenir Next Regular"/>
                <a:cs typeface="Avenir Next Regular"/>
              </a:rPr>
              <a:t>Integración</a:t>
            </a:r>
            <a:r>
              <a:rPr lang="en-US" dirty="0">
                <a:latin typeface="Avenir Next Regular"/>
                <a:cs typeface="Avenir Next Regular"/>
              </a:rPr>
              <a:t> Accidental</a:t>
            </a:r>
          </a:p>
        </p:txBody>
      </p:sp>
      <p:sp>
        <p:nvSpPr>
          <p:cNvPr id="10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10</a:t>
            </a:fld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29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304800" y="1352550"/>
            <a:ext cx="8610600" cy="3429000"/>
          </a:xfrm>
        </p:spPr>
        <p:txBody>
          <a:bodyPr>
            <a:noAutofit/>
          </a:bodyPr>
          <a:lstStyle/>
          <a:p>
            <a:pPr algn="l">
              <a:lnSpc>
                <a:spcPct val="80000"/>
              </a:lnSpc>
              <a:buClr>
                <a:srgbClr val="FF6600"/>
              </a:buClr>
              <a:buFont typeface="Wingdings" pitchFamily="2" charset="2"/>
              <a:buChar char="§"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Estructura descentralizada donde cada aplicación se comunica de manera directa con las otras.</a:t>
            </a:r>
          </a:p>
          <a:p>
            <a:pPr algn="l">
              <a:lnSpc>
                <a:spcPct val="80000"/>
              </a:lnSpc>
              <a:buClr>
                <a:srgbClr val="FF6600"/>
              </a:buClr>
              <a:buFont typeface="Wingdings" pitchFamily="2" charset="2"/>
              <a:buChar char="§"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Modelo apropiado para organizaciones con pocas aplicaciones.</a:t>
            </a:r>
          </a:p>
          <a:p>
            <a:pPr algn="l">
              <a:lnSpc>
                <a:spcPct val="80000"/>
              </a:lnSpc>
              <a:buClr>
                <a:srgbClr val="FF6600"/>
              </a:buClr>
              <a:buFont typeface="Wingdings" pitchFamily="2" charset="2"/>
              <a:buChar char="§"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Las interfaces se escriben a medida que surgen las necesidades de integración</a:t>
            </a:r>
            <a:r>
              <a:rPr lang="es-ES" sz="1100" dirty="0">
                <a:solidFill>
                  <a:schemeClr val="bg2"/>
                </a:solidFill>
                <a:latin typeface="Avenir Next" panose="020B0503020202020204" pitchFamily="34" charset="0"/>
              </a:rPr>
              <a:t>.</a:t>
            </a:r>
          </a:p>
          <a:p>
            <a:pPr algn="l">
              <a:lnSpc>
                <a:spcPct val="80000"/>
              </a:lnSpc>
              <a:buClr>
                <a:srgbClr val="FF6600"/>
              </a:buClr>
              <a:buFont typeface="Wingdings" pitchFamily="2" charset="2"/>
              <a:buChar char="§"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Desventajas:</a:t>
            </a:r>
          </a:p>
          <a:p>
            <a:pPr lvl="1">
              <a:spcBef>
                <a:spcPct val="40000"/>
              </a:spcBef>
              <a:buClr>
                <a:srgbClr val="FF6600"/>
              </a:buClr>
              <a:buFont typeface="Wingdings" pitchFamily="2" charset="2"/>
              <a:buChar char="§"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Rígida, Costosa y Difícil de Operar y Mantener</a:t>
            </a:r>
          </a:p>
          <a:p>
            <a:pPr lvl="1">
              <a:spcBef>
                <a:spcPct val="40000"/>
              </a:spcBef>
              <a:buClr>
                <a:srgbClr val="FF6600"/>
              </a:buClr>
              <a:buFont typeface="Wingdings" pitchFamily="2" charset="2"/>
              <a:buChar char="§"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Silos de información e islas de Integración</a:t>
            </a:r>
          </a:p>
          <a:p>
            <a:pPr lvl="1">
              <a:spcBef>
                <a:spcPct val="40000"/>
              </a:spcBef>
              <a:buClr>
                <a:srgbClr val="FF6600"/>
              </a:buClr>
              <a:buFont typeface="Wingdings" pitchFamily="2" charset="2"/>
              <a:buChar char="§"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Aplicaciones altamente acopladas, cero flexibilidad</a:t>
            </a:r>
          </a:p>
          <a:p>
            <a:pPr lvl="1">
              <a:spcBef>
                <a:spcPct val="40000"/>
              </a:spcBef>
              <a:buClr>
                <a:srgbClr val="FF6600"/>
              </a:buClr>
              <a:buFont typeface="Wingdings" pitchFamily="2" charset="2"/>
              <a:buChar char="§"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Difícil y lenta de monitorear o diagnosticar</a:t>
            </a:r>
          </a:p>
          <a:p>
            <a:pPr lvl="1">
              <a:spcBef>
                <a:spcPct val="40000"/>
              </a:spcBef>
              <a:buClr>
                <a:srgbClr val="FF6600"/>
              </a:buClr>
              <a:buFont typeface="Wingdings" pitchFamily="2" charset="2"/>
              <a:buChar char="§"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Complejidad creciente al aumentar las soluciones punto a punto.</a:t>
            </a:r>
          </a:p>
          <a:p>
            <a:pPr lvl="1">
              <a:spcBef>
                <a:spcPct val="40000"/>
              </a:spcBef>
              <a:buClr>
                <a:srgbClr val="FF6600"/>
              </a:buClr>
              <a:buFont typeface="Wingdings" pitchFamily="2" charset="2"/>
              <a:buChar char="§"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Baja Performance y Escalabilidad</a:t>
            </a:r>
          </a:p>
          <a:p>
            <a:pPr lvl="1">
              <a:spcBef>
                <a:spcPct val="40000"/>
              </a:spcBef>
              <a:buClr>
                <a:srgbClr val="FF6600"/>
              </a:buClr>
              <a:buFont typeface="Wingdings" pitchFamily="2" charset="2"/>
              <a:buChar char="§"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Lógica de ruteo embebida en la solución</a:t>
            </a:r>
          </a:p>
          <a:p>
            <a:pPr lvl="1">
              <a:spcBef>
                <a:spcPct val="40000"/>
              </a:spcBef>
              <a:buClr>
                <a:srgbClr val="FF6600"/>
              </a:buClr>
              <a:buFont typeface="Wingdings" pitchFamily="2" charset="2"/>
              <a:buChar char="§"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Ausencia de un modelo de seguridad uniforme</a:t>
            </a:r>
          </a:p>
          <a:p>
            <a:pPr lvl="1">
              <a:spcBef>
                <a:spcPct val="40000"/>
              </a:spcBef>
              <a:buClr>
                <a:srgbClr val="FF6600"/>
              </a:buClr>
              <a:buFont typeface="Wingdings" pitchFamily="2" charset="2"/>
              <a:buChar char="§"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Ausencia de estándares</a:t>
            </a:r>
          </a:p>
          <a:p>
            <a:pPr lvl="1">
              <a:lnSpc>
                <a:spcPct val="80000"/>
              </a:lnSpc>
              <a:buClr>
                <a:srgbClr val="FF6600"/>
              </a:buClr>
              <a:buFont typeface="Wingdings" pitchFamily="2" charset="2"/>
              <a:buChar char="§"/>
            </a:pPr>
            <a:endParaRPr lang="es-ES" sz="1100" dirty="0">
              <a:solidFill>
                <a:schemeClr val="bg1">
                  <a:lumMod val="50000"/>
                </a:schemeClr>
              </a:solidFill>
              <a:latin typeface="Avenir Next" panose="020B0503020202020204" pitchFamily="34" charset="0"/>
            </a:endParaRPr>
          </a:p>
          <a:p>
            <a:pPr algn="l"/>
            <a:endParaRPr lang="es-ES" sz="1100" dirty="0">
              <a:latin typeface="Avenir Next" panose="020B0503020202020204" pitchFamily="34" charset="0"/>
              <a:cs typeface="Avenir Next Regular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D12C894-DD87-8C4A-A7FD-83B1021757E3}"/>
              </a:ext>
            </a:extLst>
          </p:cNvPr>
          <p:cNvSpPr txBox="1">
            <a:spLocks/>
          </p:cNvSpPr>
          <p:nvPr/>
        </p:nvSpPr>
        <p:spPr>
          <a:xfrm>
            <a:off x="304800" y="925116"/>
            <a:ext cx="8229600" cy="459424"/>
          </a:xfrm>
          <a:prstGeom prst="rect">
            <a:avLst/>
          </a:prstGeom>
        </p:spPr>
        <p:txBody>
          <a:bodyPr vert="horz" lIns="68567" tIns="34289" rIns="68567" bIns="34289" rtlCol="0">
            <a:noAutofit/>
          </a:bodyPr>
          <a:lstStyle>
            <a:lvl1pPr marL="0" indent="0" algn="ctr" defTabSz="685647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1pPr>
            <a:lvl2pPr marL="34282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647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47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294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527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35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174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00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Los Problemas de la Arquitectura de Integración Accidental.</a:t>
            </a:r>
          </a:p>
        </p:txBody>
      </p:sp>
    </p:spTree>
    <p:extLst>
      <p:ext uri="{BB962C8B-B14F-4D97-AF65-F5344CB8AC3E}">
        <p14:creationId xmlns:p14="http://schemas.microsoft.com/office/powerpoint/2010/main" val="2636371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 Placeholder 2"/>
          <p:cNvSpPr txBox="1">
            <a:spLocks/>
          </p:cNvSpPr>
          <p:nvPr/>
        </p:nvSpPr>
        <p:spPr>
          <a:xfrm>
            <a:off x="0" y="438150"/>
            <a:ext cx="9144000" cy="459424"/>
          </a:xfrm>
          <a:prstGeom prst="rect">
            <a:avLst/>
          </a:prstGeom>
        </p:spPr>
        <p:txBody>
          <a:bodyPr vert="horz" lIns="68567" tIns="34289" rIns="68567" bIns="34289" rtlCol="0">
            <a:noAutofit/>
          </a:bodyPr>
          <a:lstStyle>
            <a:lvl1pPr marL="0" indent="0" algn="ctr" defTabSz="685800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rgbClr val="F36F2F"/>
                </a:solidFill>
                <a:latin typeface="Raleway" panose="020B0003030101060003" pitchFamily="34" charset="0"/>
                <a:ea typeface="Roboto" panose="02000000000000000000" pitchFamily="2" charset="0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Avenir Next Regular"/>
                <a:cs typeface="Avenir Next Regular"/>
              </a:rPr>
              <a:t>Arquitectura</a:t>
            </a:r>
            <a:r>
              <a:rPr lang="en-US" dirty="0">
                <a:latin typeface="Avenir Next Regular"/>
                <a:cs typeface="Avenir Next Regular"/>
              </a:rPr>
              <a:t> de </a:t>
            </a:r>
            <a:r>
              <a:rPr lang="en-US" dirty="0" err="1">
                <a:latin typeface="Avenir Next Regular"/>
                <a:cs typeface="Avenir Next Regular"/>
              </a:rPr>
              <a:t>Integración</a:t>
            </a:r>
            <a:r>
              <a:rPr lang="en-US" dirty="0">
                <a:latin typeface="Avenir Next Regular"/>
                <a:cs typeface="Avenir Next Regular"/>
              </a:rPr>
              <a:t> SOA</a:t>
            </a:r>
          </a:p>
        </p:txBody>
      </p:sp>
      <p:sp>
        <p:nvSpPr>
          <p:cNvPr id="10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11</a:t>
            </a:fld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FB63BC2-FFED-0740-AB7A-76C6294B8D04}"/>
              </a:ext>
            </a:extLst>
          </p:cNvPr>
          <p:cNvSpPr/>
          <p:nvPr/>
        </p:nvSpPr>
        <p:spPr>
          <a:xfrm>
            <a:off x="5878403" y="4209268"/>
            <a:ext cx="325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35000"/>
              </a:spcBef>
              <a:buClr>
                <a:srgbClr val="200290"/>
              </a:buClr>
              <a:buFont typeface="Wingdings" pitchFamily="2" charset="2"/>
              <a:buNone/>
            </a:pPr>
            <a:r>
              <a:rPr lang="es-MX" sz="16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Número de interfaces desacopladas =cantidad de conexiones</a:t>
            </a:r>
            <a:endParaRPr lang="es-ES" sz="1600" dirty="0">
              <a:solidFill>
                <a:schemeClr val="bg1">
                  <a:lumMod val="50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345D0E74-2846-394E-8CB5-546BE82FA0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6974" y="2336951"/>
            <a:ext cx="792163" cy="576263"/>
          </a:xfrm>
          <a:prstGeom prst="rect">
            <a:avLst/>
          </a:prstGeom>
          <a:ln>
            <a:noFill/>
            <a:headEnd/>
            <a:tailEnd/>
          </a:ln>
          <a:effectLst>
            <a:outerShdw blurRad="107950" dist="12700" dir="5400000" algn="ctr">
              <a:srgbClr val="000000"/>
            </a:outerShdw>
            <a:softEdge rad="3175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s-ES" sz="1200" dirty="0" err="1">
                <a:latin typeface="Avenir Next" panose="020B0503020202020204" pitchFamily="34" charset="0"/>
              </a:rPr>
              <a:t>App</a:t>
            </a:r>
          </a:p>
          <a:p>
            <a:pPr algn="ctr">
              <a:spcBef>
                <a:spcPct val="0"/>
              </a:spcBef>
            </a:pPr>
            <a:r>
              <a:rPr lang="es-ES" sz="1200" dirty="0" err="1">
                <a:latin typeface="Avenir Next" panose="020B0503020202020204" pitchFamily="34" charset="0"/>
              </a:rPr>
              <a:t>1</a:t>
            </a:r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3FF71602-4E30-8344-9DB6-924E570F8D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2962" y="2344889"/>
            <a:ext cx="792162" cy="576262"/>
          </a:xfrm>
          <a:prstGeom prst="rect">
            <a:avLst/>
          </a:prstGeom>
          <a:ln>
            <a:noFill/>
            <a:headEnd/>
            <a:tailEnd/>
          </a:ln>
          <a:effectLst>
            <a:outerShdw blurRad="107950" dist="12700" dir="5400000" algn="ctr">
              <a:srgbClr val="000000"/>
            </a:outerShdw>
            <a:softEdge rad="3175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s-ES" sz="1200" dirty="0" err="1">
                <a:latin typeface="Avenir Next" panose="020B0503020202020204" pitchFamily="34" charset="0"/>
              </a:rPr>
              <a:t>App</a:t>
            </a:r>
          </a:p>
          <a:p>
            <a:pPr algn="ctr">
              <a:spcBef>
                <a:spcPct val="0"/>
              </a:spcBef>
            </a:pPr>
            <a:r>
              <a:rPr lang="es-ES" sz="1200" dirty="0" err="1">
                <a:latin typeface="Avenir Next" panose="020B0503020202020204" pitchFamily="34" charset="0"/>
              </a:rPr>
              <a:t>2</a:t>
            </a:r>
          </a:p>
        </p:txBody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id="{D5A05399-0909-4342-AEDB-214C33750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6974" y="3489476"/>
            <a:ext cx="792163" cy="576263"/>
          </a:xfrm>
          <a:prstGeom prst="rect">
            <a:avLst/>
          </a:prstGeom>
          <a:ln>
            <a:noFill/>
            <a:headEnd/>
            <a:tailEnd/>
          </a:ln>
          <a:effectLst>
            <a:outerShdw blurRad="107950" dist="12700" dir="5400000" algn="ctr">
              <a:srgbClr val="000000"/>
            </a:outerShdw>
            <a:softEdge rad="3175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s-ES" sz="1200" dirty="0" err="1">
                <a:latin typeface="Avenir Next" panose="020B0503020202020204" pitchFamily="34" charset="0"/>
              </a:rPr>
              <a:t>App</a:t>
            </a:r>
          </a:p>
          <a:p>
            <a:pPr algn="ctr">
              <a:spcBef>
                <a:spcPct val="0"/>
              </a:spcBef>
            </a:pPr>
            <a:r>
              <a:rPr lang="es-ES" sz="1200" dirty="0" err="1">
                <a:latin typeface="Avenir Next" panose="020B0503020202020204" pitchFamily="34" charset="0"/>
              </a:rPr>
              <a:t>3</a:t>
            </a:r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BD9C84F1-7BA8-5D48-A0ED-2798395B5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2962" y="3425976"/>
            <a:ext cx="792162" cy="576263"/>
          </a:xfrm>
          <a:prstGeom prst="rect">
            <a:avLst/>
          </a:prstGeom>
          <a:ln>
            <a:noFill/>
            <a:headEnd/>
            <a:tailEnd/>
          </a:ln>
          <a:effectLst>
            <a:outerShdw blurRad="107950" dist="12700" dir="5400000" algn="ctr">
              <a:srgbClr val="000000"/>
            </a:outerShdw>
            <a:softEdge rad="3175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s-ES" sz="1200" dirty="0" err="1">
                <a:latin typeface="Avenir Next" panose="020B0503020202020204" pitchFamily="34" charset="0"/>
              </a:rPr>
              <a:t>App</a:t>
            </a:r>
          </a:p>
          <a:p>
            <a:pPr algn="ctr">
              <a:spcBef>
                <a:spcPct val="0"/>
              </a:spcBef>
            </a:pPr>
            <a:r>
              <a:rPr lang="es-ES" sz="1200" dirty="0" err="1">
                <a:latin typeface="Avenir Next" panose="020B0503020202020204" pitchFamily="34" charset="0"/>
              </a:rPr>
              <a:t>4</a:t>
            </a:r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7D35E1B3-A784-1B48-8D56-E2E24122F5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199" y="4145114"/>
            <a:ext cx="792163" cy="576262"/>
          </a:xfrm>
          <a:prstGeom prst="rect">
            <a:avLst/>
          </a:prstGeom>
          <a:ln>
            <a:noFill/>
            <a:headEnd/>
            <a:tailEnd/>
          </a:ln>
          <a:effectLst>
            <a:outerShdw blurRad="107950" dist="12700" dir="5400000" algn="ctr">
              <a:srgbClr val="000000"/>
            </a:outerShdw>
            <a:softEdge rad="3175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s-ES" sz="1200" dirty="0" err="1">
                <a:latin typeface="Avenir Next" panose="020B0503020202020204" pitchFamily="34" charset="0"/>
              </a:rPr>
              <a:t>App</a:t>
            </a:r>
          </a:p>
          <a:p>
            <a:pPr algn="ctr">
              <a:spcBef>
                <a:spcPct val="0"/>
              </a:spcBef>
            </a:pPr>
            <a:r>
              <a:rPr lang="es-ES" sz="1200" dirty="0" err="1">
                <a:latin typeface="Avenir Next" panose="020B0503020202020204" pitchFamily="34" charset="0"/>
              </a:rPr>
              <a:t>5</a:t>
            </a:r>
          </a:p>
        </p:txBody>
      </p:sp>
      <p:sp>
        <p:nvSpPr>
          <p:cNvPr id="26" name="Oval 13">
            <a:extLst>
              <a:ext uri="{FF2B5EF4-FFF2-40B4-BE49-F238E27FC236}">
                <a16:creationId xmlns:a16="http://schemas.microsoft.com/office/drawing/2014/main" id="{BFDCBF11-11D9-C341-BFC6-48259097E0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0937" y="2265514"/>
            <a:ext cx="1800225" cy="1582737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  <a:headEnd/>
            <a:tailEnd/>
          </a:ln>
          <a:effectLst>
            <a:outerShdw blurRad="107950" dist="12700" dir="5400000" algn="ctr">
              <a:srgbClr val="000000"/>
            </a:outerShdw>
            <a:softEdge rad="3175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s-ES" sz="1200" b="1" dirty="0" err="1">
                <a:latin typeface="Avenir Next" panose="020B0503020202020204" pitchFamily="34" charset="0"/>
              </a:rPr>
              <a:t>SOA </a:t>
            </a:r>
          </a:p>
          <a:p>
            <a:pPr algn="ctr">
              <a:spcBef>
                <a:spcPct val="0"/>
              </a:spcBef>
            </a:pPr>
            <a:r>
              <a:rPr lang="es-ES" sz="1200" b="1" dirty="0" err="1">
                <a:latin typeface="Avenir Next" panose="020B0503020202020204" pitchFamily="34" charset="0"/>
              </a:rPr>
              <a:t>Integration </a:t>
            </a:r>
          </a:p>
          <a:p>
            <a:pPr algn="ctr">
              <a:spcBef>
                <a:spcPct val="0"/>
              </a:spcBef>
            </a:pPr>
            <a:r>
              <a:rPr lang="es-ES" sz="1200" b="1" dirty="0" err="1">
                <a:latin typeface="Avenir Next" panose="020B0503020202020204" pitchFamily="34" charset="0"/>
              </a:rPr>
              <a:t>Platform</a:t>
            </a:r>
          </a:p>
        </p:txBody>
      </p:sp>
      <p:sp>
        <p:nvSpPr>
          <p:cNvPr id="27" name="Rectangle 14">
            <a:extLst>
              <a:ext uri="{FF2B5EF4-FFF2-40B4-BE49-F238E27FC236}">
                <a16:creationId xmlns:a16="http://schemas.microsoft.com/office/drawing/2014/main" id="{9C52C761-0318-B549-A8B0-C410685C0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4174" y="1409851"/>
            <a:ext cx="792163" cy="576263"/>
          </a:xfrm>
          <a:prstGeom prst="rect">
            <a:avLst/>
          </a:prstGeom>
          <a:ln>
            <a:noFill/>
            <a:headEnd/>
            <a:tailEnd/>
          </a:ln>
          <a:effectLst>
            <a:outerShdw blurRad="107950" dist="12700" dir="5400000" algn="ctr">
              <a:srgbClr val="000000"/>
            </a:outerShdw>
            <a:softEdge rad="3175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s-ES" sz="1200" dirty="0" err="1">
                <a:latin typeface="Avenir Next" panose="020B0503020202020204" pitchFamily="34" charset="0"/>
              </a:rPr>
              <a:t>App</a:t>
            </a:r>
          </a:p>
          <a:p>
            <a:pPr algn="ctr">
              <a:spcBef>
                <a:spcPct val="0"/>
              </a:spcBef>
            </a:pPr>
            <a:r>
              <a:rPr lang="es-ES" sz="1200" dirty="0" err="1">
                <a:latin typeface="Avenir Next" panose="020B0503020202020204" pitchFamily="34" charset="0"/>
              </a:rPr>
              <a:t>6</a:t>
            </a:r>
          </a:p>
        </p:txBody>
      </p:sp>
      <p:sp>
        <p:nvSpPr>
          <p:cNvPr id="28" name="Line 15">
            <a:extLst>
              <a:ext uri="{FF2B5EF4-FFF2-40B4-BE49-F238E27FC236}">
                <a16:creationId xmlns:a16="http://schemas.microsoft.com/office/drawing/2014/main" id="{A45D00A7-2982-EE4C-A032-D74139A454E6}"/>
              </a:ext>
            </a:extLst>
          </p:cNvPr>
          <p:cNvSpPr>
            <a:spLocks noChangeShapeType="1"/>
          </p:cNvSpPr>
          <p:nvPr/>
        </p:nvSpPr>
        <p:spPr bwMode="auto">
          <a:xfrm>
            <a:off x="3330574" y="2633814"/>
            <a:ext cx="431800" cy="1444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29" name="Line 16">
            <a:extLst>
              <a:ext uri="{FF2B5EF4-FFF2-40B4-BE49-F238E27FC236}">
                <a16:creationId xmlns:a16="http://schemas.microsoft.com/office/drawing/2014/main" id="{038197D4-28D0-AE42-8E43-F7A072C6722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30574" y="3497414"/>
            <a:ext cx="431800" cy="2159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30" name="Line 17">
            <a:extLst>
              <a:ext uri="{FF2B5EF4-FFF2-40B4-BE49-F238E27FC236}">
                <a16:creationId xmlns:a16="http://schemas.microsoft.com/office/drawing/2014/main" id="{4CD1A9A8-CD8D-7540-8F2D-27070FF407E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19724" y="2560789"/>
            <a:ext cx="431800" cy="1444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31" name="Line 18">
            <a:extLst>
              <a:ext uri="{FF2B5EF4-FFF2-40B4-BE49-F238E27FC236}">
                <a16:creationId xmlns:a16="http://schemas.microsoft.com/office/drawing/2014/main" id="{3491EB3E-9857-FA42-AB5F-6DA09F0558D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346699" y="3497414"/>
            <a:ext cx="504825" cy="2159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32" name="Line 19">
            <a:extLst>
              <a:ext uri="{FF2B5EF4-FFF2-40B4-BE49-F238E27FC236}">
                <a16:creationId xmlns:a16="http://schemas.microsoft.com/office/drawing/2014/main" id="{DA6A225F-537A-A54B-809E-2DA05277C5DC}"/>
              </a:ext>
            </a:extLst>
          </p:cNvPr>
          <p:cNvSpPr>
            <a:spLocks noChangeShapeType="1"/>
          </p:cNvSpPr>
          <p:nvPr/>
        </p:nvSpPr>
        <p:spPr bwMode="auto">
          <a:xfrm>
            <a:off x="4627562" y="2057551"/>
            <a:ext cx="0" cy="2159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33" name="Line 20">
            <a:extLst>
              <a:ext uri="{FF2B5EF4-FFF2-40B4-BE49-F238E27FC236}">
                <a16:creationId xmlns:a16="http://schemas.microsoft.com/office/drawing/2014/main" id="{0F9E1E57-E27E-8D4D-84DA-F27C17237BC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627562" y="3857776"/>
            <a:ext cx="0" cy="2159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34" name="Rectangle 21">
            <a:extLst>
              <a:ext uri="{FF2B5EF4-FFF2-40B4-BE49-F238E27FC236}">
                <a16:creationId xmlns:a16="http://schemas.microsoft.com/office/drawing/2014/main" id="{F05F7EB0-2C9C-B746-8950-C101F734F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5537" y="2273451"/>
            <a:ext cx="935037" cy="720725"/>
          </a:xfrm>
          <a:prstGeom prst="rect">
            <a:avLst/>
          </a:prstGeom>
          <a:noFill/>
          <a:ln w="9525" algn="ctr">
            <a:solidFill>
              <a:srgbClr val="000000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endParaRPr lang="es-AR" sz="1800">
              <a:latin typeface="Calibri" pitchFamily="34" charset="0"/>
            </a:endParaRPr>
          </a:p>
        </p:txBody>
      </p:sp>
      <p:sp>
        <p:nvSpPr>
          <p:cNvPr id="35" name="Rectangle 22">
            <a:extLst>
              <a:ext uri="{FF2B5EF4-FFF2-40B4-BE49-F238E27FC236}">
                <a16:creationId xmlns:a16="http://schemas.microsoft.com/office/drawing/2014/main" id="{B073DD16-6A4C-EB45-890D-0AE5C3FEAC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1524" y="2273451"/>
            <a:ext cx="935038" cy="720725"/>
          </a:xfrm>
          <a:prstGeom prst="rect">
            <a:avLst/>
          </a:prstGeom>
          <a:noFill/>
          <a:ln w="9525" algn="ctr">
            <a:solidFill>
              <a:srgbClr val="000000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endParaRPr lang="es-AR" sz="1800">
              <a:latin typeface="Calibri" pitchFamily="34" charset="0"/>
            </a:endParaRPr>
          </a:p>
        </p:txBody>
      </p:sp>
      <p:sp>
        <p:nvSpPr>
          <p:cNvPr id="51" name="Rectangle 23">
            <a:extLst>
              <a:ext uri="{FF2B5EF4-FFF2-40B4-BE49-F238E27FC236}">
                <a16:creationId xmlns:a16="http://schemas.microsoft.com/office/drawing/2014/main" id="{849AA7CB-9F04-0246-AE3E-948C5B11E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5537" y="3425976"/>
            <a:ext cx="935037" cy="720725"/>
          </a:xfrm>
          <a:prstGeom prst="rect">
            <a:avLst/>
          </a:prstGeom>
          <a:noFill/>
          <a:ln w="9525" algn="ctr">
            <a:solidFill>
              <a:srgbClr val="000000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endParaRPr lang="es-AR" sz="1800">
              <a:latin typeface="Calibri" pitchFamily="34" charset="0"/>
            </a:endParaRPr>
          </a:p>
        </p:txBody>
      </p:sp>
      <p:sp>
        <p:nvSpPr>
          <p:cNvPr id="52" name="Rectangle 24">
            <a:extLst>
              <a:ext uri="{FF2B5EF4-FFF2-40B4-BE49-F238E27FC236}">
                <a16:creationId xmlns:a16="http://schemas.microsoft.com/office/drawing/2014/main" id="{9D2572BA-2E68-3944-8179-9B939130DE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1524" y="3352951"/>
            <a:ext cx="935038" cy="720725"/>
          </a:xfrm>
          <a:prstGeom prst="rect">
            <a:avLst/>
          </a:prstGeom>
          <a:noFill/>
          <a:ln w="9525" algn="ctr">
            <a:solidFill>
              <a:srgbClr val="000000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endParaRPr lang="es-AR" sz="1800">
              <a:latin typeface="Calibri" pitchFamily="34" charset="0"/>
            </a:endParaRPr>
          </a:p>
        </p:txBody>
      </p:sp>
      <p:sp>
        <p:nvSpPr>
          <p:cNvPr id="53" name="Rectangle 25">
            <a:extLst>
              <a:ext uri="{FF2B5EF4-FFF2-40B4-BE49-F238E27FC236}">
                <a16:creationId xmlns:a16="http://schemas.microsoft.com/office/drawing/2014/main" id="{E83E5FBD-1697-2740-BB3F-61C181FF6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4174" y="4086376"/>
            <a:ext cx="935038" cy="720725"/>
          </a:xfrm>
          <a:prstGeom prst="rect">
            <a:avLst/>
          </a:prstGeom>
          <a:noFill/>
          <a:ln w="9525" algn="ctr">
            <a:solidFill>
              <a:srgbClr val="000000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endParaRPr lang="es-AR" sz="1800">
              <a:latin typeface="Calibri" pitchFamily="34" charset="0"/>
            </a:endParaRPr>
          </a:p>
        </p:txBody>
      </p:sp>
      <p:sp>
        <p:nvSpPr>
          <p:cNvPr id="54" name="Rectangle 26">
            <a:extLst>
              <a:ext uri="{FF2B5EF4-FFF2-40B4-BE49-F238E27FC236}">
                <a16:creationId xmlns:a16="http://schemas.microsoft.com/office/drawing/2014/main" id="{F1D2CC76-4A97-F240-BF0B-0A140C225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2737" y="1349526"/>
            <a:ext cx="935037" cy="720725"/>
          </a:xfrm>
          <a:prstGeom prst="rect">
            <a:avLst/>
          </a:prstGeom>
          <a:noFill/>
          <a:ln w="9525" algn="ctr">
            <a:solidFill>
              <a:srgbClr val="000000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endParaRPr lang="es-AR" sz="1800">
              <a:latin typeface="Calibri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E950F7C-B48A-6A4E-B20A-F7807F34DBD6}"/>
              </a:ext>
            </a:extLst>
          </p:cNvPr>
          <p:cNvSpPr/>
          <p:nvPr/>
        </p:nvSpPr>
        <p:spPr>
          <a:xfrm>
            <a:off x="180974" y="1274448"/>
            <a:ext cx="3870325" cy="954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FF6600"/>
              </a:buClr>
              <a:buFont typeface="Wingdings" pitchFamily="2" charset="2"/>
              <a:buChar char="§"/>
            </a:pPr>
            <a:r>
              <a:rPr lang="es-ES" sz="9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Modelo apropiado para organizaciones con muchas aplicaciones.</a:t>
            </a:r>
          </a:p>
          <a:p>
            <a:pPr>
              <a:lnSpc>
                <a:spcPct val="150000"/>
              </a:lnSpc>
              <a:buClr>
                <a:srgbClr val="FF6600"/>
              </a:buClr>
              <a:buFont typeface="Wingdings" pitchFamily="2" charset="2"/>
              <a:buChar char="§"/>
            </a:pPr>
            <a:r>
              <a:rPr lang="es-ES" sz="9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Flexibilidad y escalabilidad</a:t>
            </a:r>
          </a:p>
          <a:p>
            <a:pPr>
              <a:lnSpc>
                <a:spcPct val="150000"/>
              </a:lnSpc>
              <a:spcBef>
                <a:spcPct val="35000"/>
              </a:spcBef>
              <a:buClr>
                <a:srgbClr val="FF6600"/>
              </a:buClr>
              <a:buFont typeface="Wingdings" pitchFamily="2" charset="2"/>
              <a:buChar char="§"/>
            </a:pPr>
            <a:r>
              <a:rPr lang="es-MX" sz="9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Desacopla aplicaciones mediante la creación de interfaces de servicios </a:t>
            </a:r>
            <a:endParaRPr lang="es-ES" sz="900" dirty="0">
              <a:solidFill>
                <a:schemeClr val="bg1">
                  <a:lumMod val="50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3536D02D-9215-B14B-82BA-39AE79789C69}"/>
              </a:ext>
            </a:extLst>
          </p:cNvPr>
          <p:cNvSpPr txBox="1">
            <a:spLocks/>
          </p:cNvSpPr>
          <p:nvPr/>
        </p:nvSpPr>
        <p:spPr>
          <a:xfrm>
            <a:off x="304800" y="925116"/>
            <a:ext cx="8229600" cy="459424"/>
          </a:xfrm>
          <a:prstGeom prst="rect">
            <a:avLst/>
          </a:prstGeom>
        </p:spPr>
        <p:txBody>
          <a:bodyPr vert="horz" lIns="68567" tIns="34289" rIns="68567" bIns="34289" rtlCol="0">
            <a:noAutofit/>
          </a:bodyPr>
          <a:lstStyle>
            <a:lvl1pPr marL="0" indent="0" algn="ctr" defTabSz="685647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1pPr>
            <a:lvl2pPr marL="34282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647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47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294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527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35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174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00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Una alternativa de Solución a los problemas de la integración accidental.</a:t>
            </a:r>
          </a:p>
        </p:txBody>
      </p:sp>
    </p:spTree>
    <p:extLst>
      <p:ext uri="{BB962C8B-B14F-4D97-AF65-F5344CB8AC3E}">
        <p14:creationId xmlns:p14="http://schemas.microsoft.com/office/powerpoint/2010/main" val="117513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4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6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8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2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4000"/>
                            </p:stCondLst>
                            <p:childTnLst>
                              <p:par>
                                <p:cTn id="56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4500"/>
                            </p:stCondLst>
                            <p:childTnLst>
                              <p:par>
                                <p:cTn id="7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51" grpId="0" animBg="1"/>
      <p:bldP spid="52" grpId="0" animBg="1"/>
      <p:bldP spid="53" grpId="0" animBg="1"/>
      <p:bldP spid="5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 Placeholder 2"/>
          <p:cNvSpPr txBox="1">
            <a:spLocks/>
          </p:cNvSpPr>
          <p:nvPr/>
        </p:nvSpPr>
        <p:spPr>
          <a:xfrm>
            <a:off x="0" y="438150"/>
            <a:ext cx="9144000" cy="459424"/>
          </a:xfrm>
          <a:prstGeom prst="rect">
            <a:avLst/>
          </a:prstGeom>
        </p:spPr>
        <p:txBody>
          <a:bodyPr vert="horz" lIns="68567" tIns="34289" rIns="68567" bIns="34289" rtlCol="0">
            <a:noAutofit/>
          </a:bodyPr>
          <a:lstStyle>
            <a:lvl1pPr marL="0" indent="0" algn="ctr" defTabSz="685800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rgbClr val="F36F2F"/>
                </a:solidFill>
                <a:latin typeface="Raleway" panose="020B0003030101060003" pitchFamily="34" charset="0"/>
                <a:ea typeface="Roboto" panose="02000000000000000000" pitchFamily="2" charset="0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Avenir Next Regular"/>
                <a:cs typeface="Avenir Next Regular"/>
              </a:rPr>
              <a:t>Características</a:t>
            </a:r>
            <a:r>
              <a:rPr lang="en-US" dirty="0">
                <a:latin typeface="Avenir Next Regular"/>
                <a:cs typeface="Avenir Next Regular"/>
              </a:rPr>
              <a:t> de </a:t>
            </a:r>
            <a:r>
              <a:rPr lang="en-US" dirty="0" err="1">
                <a:latin typeface="Avenir Next Regular"/>
                <a:cs typeface="Avenir Next Regular"/>
              </a:rPr>
              <a:t>una</a:t>
            </a:r>
            <a:r>
              <a:rPr lang="en-US" dirty="0">
                <a:latin typeface="Avenir Next Regular"/>
                <a:cs typeface="Avenir Next Regular"/>
              </a:rPr>
              <a:t> </a:t>
            </a:r>
            <a:r>
              <a:rPr lang="en-US" dirty="0" err="1">
                <a:latin typeface="Avenir Next Regular"/>
                <a:cs typeface="Avenir Next Regular"/>
              </a:rPr>
              <a:t>Plataforma</a:t>
            </a:r>
            <a:r>
              <a:rPr lang="en-US" dirty="0">
                <a:latin typeface="Avenir Next Regular"/>
                <a:cs typeface="Avenir Next Regular"/>
              </a:rPr>
              <a:t> de </a:t>
            </a:r>
            <a:r>
              <a:rPr lang="en-US" dirty="0" err="1">
                <a:latin typeface="Avenir Next Regular"/>
                <a:cs typeface="Avenir Next Regular"/>
              </a:rPr>
              <a:t>Integración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0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12</a:t>
            </a:fld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29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304800" y="1276349"/>
            <a:ext cx="8610600" cy="3626993"/>
          </a:xfrm>
        </p:spPr>
        <p:txBody>
          <a:bodyPr>
            <a:noAutofit/>
          </a:bodyPr>
          <a:lstStyle/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FF6600"/>
              </a:buClr>
              <a:buFont typeface="Wingdings" pitchFamily="2" charset="2"/>
              <a:buChar char="§"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Conectividad entre diferentes plataformas tecnológicas</a:t>
            </a: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FF6600"/>
              </a:buClr>
              <a:buFont typeface="Wingdings" pitchFamily="2" charset="2"/>
              <a:buChar char="§"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Procesamiento de complejas reglas de negocios y transformaciones de datos</a:t>
            </a: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FF6600"/>
              </a:buClr>
              <a:buFont typeface="Wingdings" pitchFamily="2" charset="2"/>
              <a:buChar char="§"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Soporte a procesos de negocio</a:t>
            </a: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FF6600"/>
              </a:buClr>
              <a:buFont typeface="Wingdings" pitchFamily="2" charset="2"/>
              <a:buChar char="§"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Habilidad de modificar procesos de negocio existentes junto con cambios en los objetivos de negocio.</a:t>
            </a: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FF6600"/>
              </a:buClr>
              <a:buFont typeface="Wingdings" pitchFamily="2" charset="2"/>
              <a:buChar char="§"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Adaptación a cambios en </a:t>
            </a:r>
            <a:r>
              <a:rPr lang="es-ES" sz="1100" dirty="0" err="1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hard</a:t>
            </a: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, </a:t>
            </a:r>
            <a:r>
              <a:rPr lang="es-ES" sz="1100" dirty="0" err="1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soft</a:t>
            </a: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 y objetivos de negocio.</a:t>
            </a: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FF6600"/>
              </a:buClr>
              <a:buFont typeface="Wingdings" pitchFamily="2" charset="2"/>
              <a:buChar char="§"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Soporte a diferentes alternativas:</a:t>
            </a:r>
          </a:p>
          <a:p>
            <a:pPr lvl="1">
              <a:lnSpc>
                <a:spcPct val="90000"/>
              </a:lnSpc>
              <a:spcBef>
                <a:spcPct val="35000"/>
              </a:spcBef>
              <a:buClr>
                <a:srgbClr val="FF6600"/>
              </a:buClr>
              <a:buFont typeface="Wingdings" pitchFamily="2" charset="2"/>
              <a:buChar char="§"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Web </a:t>
            </a:r>
            <a:r>
              <a:rPr lang="es-ES" sz="1100" dirty="0" err="1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services</a:t>
            </a:r>
            <a:endParaRPr lang="es-ES" sz="1100" dirty="0">
              <a:solidFill>
                <a:schemeClr val="bg1">
                  <a:lumMod val="50000"/>
                </a:schemeClr>
              </a:solidFill>
              <a:latin typeface="Avenir Next" panose="020B0503020202020204" pitchFamily="34" charset="0"/>
            </a:endParaRPr>
          </a:p>
          <a:p>
            <a:pPr lvl="1">
              <a:lnSpc>
                <a:spcPct val="90000"/>
              </a:lnSpc>
              <a:spcBef>
                <a:spcPct val="35000"/>
              </a:spcBef>
              <a:buClr>
                <a:srgbClr val="FF6600"/>
              </a:buClr>
              <a:buFont typeface="Wingdings" pitchFamily="2" charset="2"/>
              <a:buChar char="§"/>
            </a:pPr>
            <a:r>
              <a:rPr lang="es-ES" sz="1100" dirty="0" err="1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Extract</a:t>
            </a: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, </a:t>
            </a:r>
            <a:r>
              <a:rPr lang="es-ES" sz="1100" dirty="0" err="1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Transform</a:t>
            </a: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, and Load (ETL)</a:t>
            </a:r>
          </a:p>
          <a:p>
            <a:pPr lvl="1">
              <a:lnSpc>
                <a:spcPct val="90000"/>
              </a:lnSpc>
              <a:spcBef>
                <a:spcPct val="35000"/>
              </a:spcBef>
              <a:buClr>
                <a:srgbClr val="FF6600"/>
              </a:buClr>
              <a:buFont typeface="Wingdings" pitchFamily="2" charset="2"/>
              <a:buChar char="§"/>
            </a:pPr>
            <a:r>
              <a:rPr lang="es-ES" sz="1100" dirty="0" err="1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Communications</a:t>
            </a: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 </a:t>
            </a:r>
            <a:r>
              <a:rPr lang="es-ES" sz="1100" dirty="0" err="1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message</a:t>
            </a: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 </a:t>
            </a:r>
            <a:r>
              <a:rPr lang="es-ES" sz="1100" dirty="0" err="1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protocols</a:t>
            </a:r>
            <a:endParaRPr lang="es-ES" sz="1100" dirty="0">
              <a:solidFill>
                <a:schemeClr val="bg1">
                  <a:lumMod val="50000"/>
                </a:schemeClr>
              </a:solidFill>
              <a:latin typeface="Avenir Next" panose="020B0503020202020204" pitchFamily="34" charset="0"/>
            </a:endParaRPr>
          </a:p>
          <a:p>
            <a:pPr lvl="1">
              <a:lnSpc>
                <a:spcPct val="90000"/>
              </a:lnSpc>
              <a:spcBef>
                <a:spcPct val="35000"/>
              </a:spcBef>
              <a:buClr>
                <a:srgbClr val="FF6600"/>
              </a:buClr>
              <a:buFont typeface="Wingdings" pitchFamily="2" charset="2"/>
              <a:buChar char="§"/>
            </a:pPr>
            <a:r>
              <a:rPr lang="es-ES" sz="1100" dirty="0" err="1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Program</a:t>
            </a: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 </a:t>
            </a:r>
            <a:r>
              <a:rPr lang="es-ES" sz="1100" dirty="0" err="1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calls</a:t>
            </a:r>
            <a:endParaRPr lang="es-ES" sz="1100" dirty="0">
              <a:solidFill>
                <a:schemeClr val="bg1">
                  <a:lumMod val="50000"/>
                </a:schemeClr>
              </a:solidFill>
              <a:latin typeface="Avenir Next" panose="020B0503020202020204" pitchFamily="34" charset="0"/>
            </a:endParaRPr>
          </a:p>
          <a:p>
            <a:pPr lvl="1">
              <a:lnSpc>
                <a:spcPct val="90000"/>
              </a:lnSpc>
              <a:spcBef>
                <a:spcPct val="35000"/>
              </a:spcBef>
              <a:buClr>
                <a:srgbClr val="FF6600"/>
              </a:buClr>
              <a:buFont typeface="Wingdings" pitchFamily="2" charset="2"/>
              <a:buChar char="§"/>
            </a:pPr>
            <a:r>
              <a:rPr lang="es-ES" sz="1100" dirty="0" err="1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Direct</a:t>
            </a: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 data </a:t>
            </a:r>
            <a:r>
              <a:rPr lang="es-ES" sz="1100" dirty="0" err="1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access</a:t>
            </a:r>
            <a:endParaRPr lang="es-ES" sz="1100" dirty="0">
              <a:solidFill>
                <a:schemeClr val="bg1">
                  <a:lumMod val="50000"/>
                </a:schemeClr>
              </a:solidFill>
              <a:latin typeface="Avenir Next" panose="020B0503020202020204" pitchFamily="34" charset="0"/>
            </a:endParaRPr>
          </a:p>
          <a:p>
            <a:pPr lvl="1">
              <a:lnSpc>
                <a:spcPct val="90000"/>
              </a:lnSpc>
              <a:spcBef>
                <a:spcPct val="35000"/>
              </a:spcBef>
              <a:buClr>
                <a:srgbClr val="FF6600"/>
              </a:buClr>
              <a:buFont typeface="Wingdings" pitchFamily="2" charset="2"/>
              <a:buChar char="§"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File transfer</a:t>
            </a:r>
          </a:p>
          <a:p>
            <a:pPr lvl="1">
              <a:lnSpc>
                <a:spcPct val="90000"/>
              </a:lnSpc>
              <a:spcBef>
                <a:spcPct val="35000"/>
              </a:spcBef>
              <a:buClr>
                <a:srgbClr val="FF6600"/>
              </a:buClr>
              <a:buFont typeface="Wingdings" pitchFamily="2" charset="2"/>
              <a:buChar char="§"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Human </a:t>
            </a:r>
            <a:r>
              <a:rPr lang="es-ES" sz="1100" dirty="0" err="1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involvement</a:t>
            </a:r>
            <a:endParaRPr lang="es-ES" sz="1100" dirty="0">
              <a:solidFill>
                <a:schemeClr val="bg1">
                  <a:lumMod val="50000"/>
                </a:schemeClr>
              </a:solidFill>
              <a:latin typeface="Avenir Next" panose="020B0503020202020204" pitchFamily="34" charset="0"/>
            </a:endParaRP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FF6600"/>
              </a:buClr>
              <a:buFont typeface="Wingdings" pitchFamily="2" charset="2"/>
              <a:buChar char="§"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Exponer interfaz común para la comunicación de aplicaciones</a:t>
            </a: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FF6600"/>
              </a:buClr>
              <a:buFont typeface="Wingdings" pitchFamily="2" charset="2"/>
              <a:buChar char="§"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Utilizar protocolos de transporte existentes en la organización</a:t>
            </a: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FF6600"/>
              </a:buClr>
              <a:buFont typeface="Wingdings" pitchFamily="2" charset="2"/>
              <a:buChar char="§"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Permitir integrarse a nivel funcional o a nivel de datos.</a:t>
            </a:r>
          </a:p>
          <a:p>
            <a:pPr algn="l">
              <a:lnSpc>
                <a:spcPct val="80000"/>
              </a:lnSpc>
              <a:spcBef>
                <a:spcPct val="35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s-ES" sz="1100" dirty="0">
              <a:solidFill>
                <a:schemeClr val="bg1">
                  <a:lumMod val="50000"/>
                </a:schemeClr>
              </a:solidFill>
              <a:latin typeface="Avenir Next" panose="020B0503020202020204" pitchFamily="34" charset="0"/>
            </a:endParaRPr>
          </a:p>
          <a:p>
            <a:pPr lvl="1">
              <a:lnSpc>
                <a:spcPct val="80000"/>
              </a:lnSpc>
              <a:buClr>
                <a:srgbClr val="FF6600"/>
              </a:buClr>
              <a:buFont typeface="Wingdings" pitchFamily="2" charset="2"/>
              <a:buChar char="§"/>
            </a:pPr>
            <a:endParaRPr lang="es-ES" sz="1100" dirty="0">
              <a:solidFill>
                <a:schemeClr val="bg1">
                  <a:lumMod val="50000"/>
                </a:schemeClr>
              </a:solidFill>
              <a:latin typeface="Avenir Next" panose="020B0503020202020204" pitchFamily="34" charset="0"/>
            </a:endParaRPr>
          </a:p>
          <a:p>
            <a:pPr algn="l"/>
            <a:endParaRPr lang="es-ES" sz="1100" dirty="0">
              <a:latin typeface="Avenir Next" panose="020B0503020202020204" pitchFamily="34" charset="0"/>
              <a:cs typeface="Avenir Next Regular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220F155-D569-BE48-9210-39A4A9B8820B}"/>
              </a:ext>
            </a:extLst>
          </p:cNvPr>
          <p:cNvSpPr txBox="1">
            <a:spLocks/>
          </p:cNvSpPr>
          <p:nvPr/>
        </p:nvSpPr>
        <p:spPr>
          <a:xfrm>
            <a:off x="304800" y="925116"/>
            <a:ext cx="8229600" cy="459424"/>
          </a:xfrm>
          <a:prstGeom prst="rect">
            <a:avLst/>
          </a:prstGeom>
        </p:spPr>
        <p:txBody>
          <a:bodyPr vert="horz" lIns="68567" tIns="34289" rIns="68567" bIns="34289" rtlCol="0">
            <a:noAutofit/>
          </a:bodyPr>
          <a:lstStyle>
            <a:lvl1pPr marL="0" indent="0" algn="ctr" defTabSz="685647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1pPr>
            <a:lvl2pPr marL="34282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647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47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294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527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35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174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00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1100" dirty="0">
              <a:solidFill>
                <a:schemeClr val="tx1">
                  <a:lumMod val="50000"/>
                  <a:lumOff val="50000"/>
                </a:schemeClr>
              </a:solidFill>
              <a:latin typeface="Avenir Next Regular"/>
              <a:cs typeface="Avenir Next Regular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6EC46A4-CC4F-5E4E-A878-61F8C9C7CA7C}"/>
              </a:ext>
            </a:extLst>
          </p:cNvPr>
          <p:cNvSpPr txBox="1">
            <a:spLocks/>
          </p:cNvSpPr>
          <p:nvPr/>
        </p:nvSpPr>
        <p:spPr>
          <a:xfrm>
            <a:off x="457200" y="925116"/>
            <a:ext cx="8229600" cy="459424"/>
          </a:xfrm>
          <a:prstGeom prst="rect">
            <a:avLst/>
          </a:prstGeom>
        </p:spPr>
        <p:txBody>
          <a:bodyPr vert="horz" lIns="68567" tIns="34289" rIns="68567" bIns="34289" rtlCol="0">
            <a:noAutofit/>
          </a:bodyPr>
          <a:lstStyle>
            <a:lvl1pPr marL="0" indent="0" algn="ctr" defTabSz="685647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1pPr>
            <a:lvl2pPr marL="34282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647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47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294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527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35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174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00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Un listado necesario pero no exhaustivo</a:t>
            </a:r>
          </a:p>
        </p:txBody>
      </p:sp>
    </p:spTree>
    <p:extLst>
      <p:ext uri="{BB962C8B-B14F-4D97-AF65-F5344CB8AC3E}">
        <p14:creationId xmlns:p14="http://schemas.microsoft.com/office/powerpoint/2010/main" val="3509755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 Placeholder 2"/>
          <p:cNvSpPr txBox="1">
            <a:spLocks/>
          </p:cNvSpPr>
          <p:nvPr/>
        </p:nvSpPr>
        <p:spPr>
          <a:xfrm>
            <a:off x="0" y="438150"/>
            <a:ext cx="9144000" cy="459424"/>
          </a:xfrm>
          <a:prstGeom prst="rect">
            <a:avLst/>
          </a:prstGeom>
        </p:spPr>
        <p:txBody>
          <a:bodyPr vert="horz" lIns="68567" tIns="34289" rIns="68567" bIns="34289" rtlCol="0">
            <a:noAutofit/>
          </a:bodyPr>
          <a:lstStyle>
            <a:lvl1pPr marL="0" indent="0" algn="ctr" defTabSz="685800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rgbClr val="F36F2F"/>
                </a:solidFill>
                <a:latin typeface="Raleway" panose="020B0003030101060003" pitchFamily="34" charset="0"/>
                <a:ea typeface="Roboto" panose="02000000000000000000" pitchFamily="2" charset="0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venir Next Regular"/>
                <a:cs typeface="Avenir Next Regular"/>
              </a:rPr>
              <a:t>BIZUIT </a:t>
            </a:r>
            <a:r>
              <a:rPr lang="en-US" dirty="0" err="1">
                <a:latin typeface="Avenir Next Regular"/>
                <a:cs typeface="Avenir Next Regular"/>
              </a:rPr>
              <a:t>como</a:t>
            </a:r>
            <a:r>
              <a:rPr lang="en-US" dirty="0">
                <a:latin typeface="Avenir Next Regular"/>
                <a:cs typeface="Avenir Next Regular"/>
              </a:rPr>
              <a:t> </a:t>
            </a:r>
            <a:r>
              <a:rPr lang="en-US" dirty="0" err="1">
                <a:latin typeface="Avenir Next Regular"/>
                <a:cs typeface="Avenir Next Regular"/>
              </a:rPr>
              <a:t>Herramienta</a:t>
            </a:r>
            <a:r>
              <a:rPr lang="en-US" dirty="0">
                <a:latin typeface="Avenir Next Regular"/>
                <a:cs typeface="Avenir Next Regular"/>
              </a:rPr>
              <a:t> de </a:t>
            </a:r>
            <a:r>
              <a:rPr lang="en-US" dirty="0" err="1">
                <a:latin typeface="Avenir Next Regular"/>
                <a:cs typeface="Avenir Next Regular"/>
              </a:rPr>
              <a:t>Desarrollo</a:t>
            </a:r>
            <a:r>
              <a:rPr lang="en-US" dirty="0">
                <a:latin typeface="Avenir Next Regular"/>
                <a:cs typeface="Avenir Next Regular"/>
              </a:rPr>
              <a:t> </a:t>
            </a:r>
            <a:r>
              <a:rPr lang="en-US" dirty="0" err="1">
                <a:latin typeface="Avenir Next Regular"/>
                <a:cs typeface="Avenir Next Regular"/>
              </a:rPr>
              <a:t>Rápido</a:t>
            </a:r>
            <a:r>
              <a:rPr lang="en-US" dirty="0">
                <a:latin typeface="Avenir Next Regular"/>
                <a:cs typeface="Avenir Next Regular"/>
              </a:rPr>
              <a:t> (RAD)</a:t>
            </a:r>
          </a:p>
        </p:txBody>
      </p:sp>
      <p:sp>
        <p:nvSpPr>
          <p:cNvPr id="10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13</a:t>
            </a:fld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29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1219200" y="925116"/>
            <a:ext cx="6324601" cy="459424"/>
          </a:xfrm>
        </p:spPr>
        <p:txBody>
          <a:bodyPr>
            <a:noAutofit/>
          </a:bodyPr>
          <a:lstStyle/>
          <a:p>
            <a:r>
              <a:rPr lang="es-E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Un enfoque visual para la creación de todas las capas de la aplicación de una manera rápida y fácil. </a:t>
            </a:r>
            <a:r>
              <a:rPr lang="es-E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Interfases</a:t>
            </a:r>
            <a:r>
              <a:rPr lang="es-E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usuarios, servicios, componentes de negocio y acceso a datos, transformándolos en robustas aplicaciones SOA-</a:t>
            </a:r>
            <a:r>
              <a:rPr lang="es-E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enabled</a:t>
            </a:r>
            <a:endParaRPr lang="es-ES" sz="1100" dirty="0">
              <a:solidFill>
                <a:schemeClr val="tx1">
                  <a:lumMod val="50000"/>
                  <a:lumOff val="50000"/>
                </a:schemeClr>
              </a:solidFill>
              <a:latin typeface="Avenir Next Regular"/>
              <a:cs typeface="Avenir Next Regular"/>
            </a:endParaRPr>
          </a:p>
        </p:txBody>
      </p:sp>
      <p:pic>
        <p:nvPicPr>
          <p:cNvPr id="9" name="Imagen 8" descr="rad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343151"/>
            <a:ext cx="4495800" cy="2010817"/>
          </a:xfrm>
          <a:prstGeom prst="rect">
            <a:avLst/>
          </a:prstGeom>
        </p:spPr>
      </p:pic>
      <p:sp>
        <p:nvSpPr>
          <p:cNvPr id="29" name="Text Placeholder 8"/>
          <p:cNvSpPr txBox="1">
            <a:spLocks/>
          </p:cNvSpPr>
          <p:nvPr/>
        </p:nvSpPr>
        <p:spPr>
          <a:xfrm>
            <a:off x="5029200" y="1657351"/>
            <a:ext cx="3640138" cy="319087"/>
          </a:xfrm>
          <a:prstGeom prst="rect">
            <a:avLst/>
          </a:prstGeom>
        </p:spPr>
        <p:txBody>
          <a:bodyPr lIns="91432" tIns="45716" rIns="91432" bIns="45716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indent="-457189"/>
            <a:r>
              <a:rPr lang="es-AR" sz="1050" dirty="0">
                <a:solidFill>
                  <a:srgbClr val="F27622"/>
                </a:solidFill>
                <a:latin typeface="Avenir Next Regular"/>
                <a:cs typeface="Avenir Next Regular"/>
              </a:rPr>
              <a:t>Desarrollo Visual de todas las capas de la aplicación</a:t>
            </a:r>
          </a:p>
          <a:p>
            <a:r>
              <a:rPr lang="es-ES" sz="1050" dirty="0">
                <a:solidFill>
                  <a:srgbClr val="F27622"/>
                </a:solidFill>
                <a:latin typeface="Avenir Next Regular"/>
                <a:cs typeface="Avenir Next Regular"/>
              </a:rPr>
              <a:t>Complejidad arquitectónica transparente </a:t>
            </a:r>
          </a:p>
          <a:p>
            <a:r>
              <a:rPr lang="es-AR" sz="1050" dirty="0">
                <a:solidFill>
                  <a:srgbClr val="F27622"/>
                </a:solidFill>
                <a:latin typeface="Avenir Next Regular"/>
                <a:cs typeface="Avenir Next Regular"/>
              </a:rPr>
              <a:t>Documentación siempre en sincronía con código fuente</a:t>
            </a:r>
          </a:p>
          <a:p>
            <a:r>
              <a:rPr lang="es-AR" sz="1050" dirty="0">
                <a:solidFill>
                  <a:srgbClr val="F27622"/>
                </a:solidFill>
                <a:latin typeface="Avenir Next Regular"/>
                <a:cs typeface="Avenir Next Regular"/>
              </a:rPr>
              <a:t>Actividades especificas de dominio-&gt;programación a un nivel de abstracción superior.</a:t>
            </a:r>
          </a:p>
          <a:p>
            <a:r>
              <a:rPr lang="es-AR" sz="1050" dirty="0">
                <a:solidFill>
                  <a:srgbClr val="F27622"/>
                </a:solidFill>
                <a:latin typeface="Avenir Next Regular"/>
                <a:cs typeface="Avenir Next Regular"/>
              </a:rPr>
              <a:t>Deploy/Versionado Automático</a:t>
            </a:r>
          </a:p>
          <a:p>
            <a:r>
              <a:rPr lang="es-AR" sz="1050" dirty="0">
                <a:solidFill>
                  <a:srgbClr val="F27622"/>
                </a:solidFill>
                <a:latin typeface="Avenir Next Regular"/>
                <a:cs typeface="Avenir Next Regular"/>
              </a:rPr>
              <a:t>Generación Interfases de Usuario Web/Win32/Mobile</a:t>
            </a:r>
          </a:p>
          <a:p>
            <a:pPr>
              <a:buClr>
                <a:srgbClr val="FF6600"/>
              </a:buClr>
            </a:pPr>
            <a:r>
              <a:rPr lang="es-ES" sz="1050" dirty="0">
                <a:solidFill>
                  <a:srgbClr val="F27622"/>
                </a:solidFill>
                <a:latin typeface="Avenir Next Regular"/>
                <a:cs typeface="Avenir Next Regular"/>
              </a:rPr>
              <a:t>Mejoras en los tiempos de desarrollo / </a:t>
            </a:r>
            <a:r>
              <a:rPr lang="es-ES" sz="1050" dirty="0" err="1">
                <a:solidFill>
                  <a:srgbClr val="F27622"/>
                </a:solidFill>
                <a:latin typeface="Avenir Next Regular"/>
                <a:cs typeface="Avenir Next Regular"/>
              </a:rPr>
              <a:t>testing</a:t>
            </a:r>
            <a:endParaRPr lang="es-ES" sz="1050" dirty="0">
              <a:solidFill>
                <a:srgbClr val="F27622"/>
              </a:solidFill>
              <a:latin typeface="Avenir Next Regular"/>
              <a:cs typeface="Avenir Next Regular"/>
            </a:endParaRPr>
          </a:p>
          <a:p>
            <a:pPr>
              <a:buClr>
                <a:srgbClr val="FF6600"/>
              </a:buClr>
            </a:pPr>
            <a:r>
              <a:rPr lang="es-ES" sz="1050" dirty="0">
                <a:solidFill>
                  <a:srgbClr val="F27622"/>
                </a:solidFill>
                <a:latin typeface="Avenir Next Regular"/>
                <a:cs typeface="Avenir Next Regular"/>
              </a:rPr>
              <a:t>Mejor Maleabilidad -&gt; Mayor </a:t>
            </a:r>
            <a:r>
              <a:rPr lang="es-ES" sz="1050" dirty="0" err="1">
                <a:solidFill>
                  <a:srgbClr val="F27622"/>
                </a:solidFill>
                <a:latin typeface="Avenir Next Regular"/>
                <a:cs typeface="Avenir Next Regular"/>
              </a:rPr>
              <a:t>Mantenibilidad</a:t>
            </a:r>
            <a:endParaRPr lang="es-ES" sz="1050" dirty="0">
              <a:solidFill>
                <a:srgbClr val="F27622"/>
              </a:solidFill>
              <a:latin typeface="Avenir Next Regular"/>
              <a:cs typeface="Avenir Next Regular"/>
            </a:endParaRPr>
          </a:p>
          <a:p>
            <a:pPr>
              <a:buClr>
                <a:srgbClr val="FF6600"/>
              </a:buClr>
            </a:pPr>
            <a:r>
              <a:rPr lang="es-ES" sz="1050" dirty="0">
                <a:solidFill>
                  <a:srgbClr val="F27622"/>
                </a:solidFill>
                <a:latin typeface="Avenir Next Regular"/>
                <a:cs typeface="Avenir Next Regular"/>
              </a:rPr>
              <a:t>Menores tiempos y costos de desarrollo</a:t>
            </a:r>
          </a:p>
          <a:p>
            <a:endParaRPr lang="en-US" sz="1050" dirty="0">
              <a:solidFill>
                <a:srgbClr val="F27622"/>
              </a:solidFill>
              <a:latin typeface="Avenir Next Regular"/>
              <a:cs typeface="Avenir Next Regular"/>
            </a:endParaRPr>
          </a:p>
        </p:txBody>
      </p:sp>
      <p:sp>
        <p:nvSpPr>
          <p:cNvPr id="30" name="Rectangle 147"/>
          <p:cNvSpPr/>
          <p:nvPr/>
        </p:nvSpPr>
        <p:spPr>
          <a:xfrm>
            <a:off x="4920235" y="1709798"/>
            <a:ext cx="36000" cy="3071753"/>
          </a:xfrm>
          <a:prstGeom prst="rect">
            <a:avLst/>
          </a:prstGeom>
          <a:solidFill>
            <a:srgbClr val="F36F2F"/>
          </a:solidFill>
          <a:ln>
            <a:solidFill>
              <a:srgbClr val="F3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117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 Placeholder 2"/>
          <p:cNvSpPr txBox="1">
            <a:spLocks/>
          </p:cNvSpPr>
          <p:nvPr/>
        </p:nvSpPr>
        <p:spPr>
          <a:xfrm>
            <a:off x="0" y="438150"/>
            <a:ext cx="9144000" cy="459424"/>
          </a:xfrm>
          <a:prstGeom prst="rect">
            <a:avLst/>
          </a:prstGeom>
        </p:spPr>
        <p:txBody>
          <a:bodyPr vert="horz" lIns="68567" tIns="34289" rIns="68567" bIns="34289" rtlCol="0">
            <a:noAutofit/>
          </a:bodyPr>
          <a:lstStyle>
            <a:lvl1pPr marL="0" indent="0" algn="ctr" defTabSz="685800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rgbClr val="F36F2F"/>
                </a:solidFill>
                <a:latin typeface="Raleway" panose="020B0003030101060003" pitchFamily="34" charset="0"/>
                <a:ea typeface="Roboto" panose="02000000000000000000" pitchFamily="2" charset="0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Avenir Next Regular"/>
                <a:cs typeface="Avenir Next Regular"/>
              </a:rPr>
              <a:t>Problemática</a:t>
            </a:r>
            <a:r>
              <a:rPr lang="en-US" dirty="0">
                <a:latin typeface="Avenir Next Regular"/>
                <a:cs typeface="Avenir Next Regular"/>
              </a:rPr>
              <a:t>: “</a:t>
            </a:r>
            <a:r>
              <a:rPr lang="en-US" dirty="0" err="1">
                <a:latin typeface="Avenir Next Regular"/>
                <a:cs typeface="Avenir Next Regular"/>
              </a:rPr>
              <a:t>Desarrollo</a:t>
            </a:r>
            <a:r>
              <a:rPr lang="en-US" dirty="0">
                <a:latin typeface="Avenir Next Regular"/>
                <a:cs typeface="Avenir Next Regular"/>
              </a:rPr>
              <a:t>”</a:t>
            </a:r>
          </a:p>
        </p:txBody>
      </p:sp>
      <p:sp>
        <p:nvSpPr>
          <p:cNvPr id="10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14</a:t>
            </a:fld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29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304800" y="1061880"/>
            <a:ext cx="8610600" cy="3719670"/>
          </a:xfrm>
        </p:spPr>
        <p:txBody>
          <a:bodyPr>
            <a:noAutofit/>
          </a:bodyPr>
          <a:lstStyle/>
          <a:p>
            <a:pPr algn="l">
              <a:buClr>
                <a:srgbClr val="FF6600"/>
              </a:buClr>
              <a:buFont typeface="Wingdings" pitchFamily="2" charset="2"/>
              <a:buChar char="§"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Complejidad Creciente en las Soluciones</a:t>
            </a:r>
          </a:p>
          <a:p>
            <a:pPr algn="l">
              <a:buClr>
                <a:srgbClr val="FF6600"/>
              </a:buClr>
              <a:buFont typeface="Wingdings" pitchFamily="2" charset="2"/>
              <a:buChar char="§"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Mejor Performance</a:t>
            </a:r>
          </a:p>
          <a:p>
            <a:pPr algn="l">
              <a:buClr>
                <a:srgbClr val="FF6600"/>
              </a:buClr>
              <a:buFont typeface="Wingdings" pitchFamily="2" charset="2"/>
              <a:buChar char="§"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Mayor funcionalidad</a:t>
            </a:r>
          </a:p>
          <a:p>
            <a:pPr algn="l">
              <a:buClr>
                <a:srgbClr val="FF6600"/>
              </a:buClr>
              <a:buFont typeface="Wingdings" pitchFamily="2" charset="2"/>
              <a:buChar char="§"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Necesidades de Integración</a:t>
            </a:r>
          </a:p>
          <a:p>
            <a:pPr algn="l">
              <a:buClr>
                <a:srgbClr val="FF6600"/>
              </a:buClr>
              <a:buFont typeface="Wingdings" pitchFamily="2" charset="2"/>
              <a:buChar char="§"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Cambios Constantes en Reglas de Negocios</a:t>
            </a:r>
          </a:p>
          <a:p>
            <a:pPr algn="l">
              <a:buClr>
                <a:srgbClr val="FF6600"/>
              </a:buClr>
              <a:buFont typeface="Wingdings" pitchFamily="2" charset="2"/>
              <a:buChar char="§"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Tiempos cada vez mas cortos</a:t>
            </a:r>
          </a:p>
          <a:p>
            <a:pPr algn="l">
              <a:buClr>
                <a:srgbClr val="FF6600"/>
              </a:buClr>
              <a:buFont typeface="Wingdings" pitchFamily="2" charset="2"/>
              <a:buChar char="§"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Mayores conocimientos técnicos</a:t>
            </a:r>
          </a:p>
          <a:p>
            <a:pPr algn="l">
              <a:buClr>
                <a:srgbClr val="FF6600"/>
              </a:buClr>
              <a:buFont typeface="Wingdings" pitchFamily="2" charset="2"/>
              <a:buChar char="§"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Escasez de recursos técnicos capacitados</a:t>
            </a:r>
          </a:p>
          <a:p>
            <a:pPr algn="l">
              <a:buClr>
                <a:srgbClr val="FF6600"/>
              </a:buClr>
              <a:buFont typeface="Wingdings" pitchFamily="2" charset="2"/>
              <a:buChar char="§"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Alta rotación de personal</a:t>
            </a:r>
          </a:p>
          <a:p>
            <a:pPr algn="l">
              <a:buClr>
                <a:srgbClr val="FF6600"/>
              </a:buClr>
              <a:buFont typeface="Wingdings" pitchFamily="2" charset="2"/>
              <a:buChar char="§"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Herramientas CASE/RAD insuficientes </a:t>
            </a:r>
          </a:p>
          <a:p>
            <a:pPr algn="l"/>
            <a:endParaRPr lang="es-ES" sz="1100" dirty="0">
              <a:latin typeface="Avenir Next" panose="020B0503020202020204" pitchFamily="34" charset="0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47376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Avenir Next Regular"/>
                <a:cs typeface="Avenir Next Regular"/>
              </a:rPr>
              <a:t>BIZUIT </a:t>
            </a:r>
            <a:r>
              <a:rPr lang="en-US" dirty="0" err="1">
                <a:latin typeface="Avenir Next Regular"/>
                <a:cs typeface="Avenir Next Regular"/>
              </a:rPr>
              <a:t>como</a:t>
            </a:r>
            <a:r>
              <a:rPr lang="en-US" dirty="0">
                <a:latin typeface="Avenir Next Regular"/>
                <a:cs typeface="Avenir Next Regular"/>
              </a:rPr>
              <a:t> </a:t>
            </a:r>
            <a:r>
              <a:rPr lang="en-US" dirty="0" err="1">
                <a:latin typeface="Avenir Next Regular"/>
                <a:cs typeface="Avenir Next Regular"/>
              </a:rPr>
              <a:t>Herramienta</a:t>
            </a:r>
            <a:r>
              <a:rPr lang="en-US" dirty="0">
                <a:latin typeface="Avenir Next Regular"/>
                <a:cs typeface="Avenir Next Regular"/>
              </a:rPr>
              <a:t> de BI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990600" y="925116"/>
            <a:ext cx="7315200" cy="459424"/>
          </a:xfrm>
        </p:spPr>
        <p:txBody>
          <a:bodyPr>
            <a:noAutofit/>
          </a:bodyPr>
          <a:lstStyle/>
          <a:p>
            <a:r>
              <a:rPr lang="es-E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Permite la creación de tableros de comando que controlen en tiempo real indicadores claves de la organización. </a:t>
            </a:r>
            <a:br>
              <a:rPr lang="es-E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</a:br>
            <a:r>
              <a:rPr lang="es-E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Presenta toda la información en forma clara y oportuna alertando y tomando acciones definidas ante desviaciones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Avenir Next Regular"/>
              <a:cs typeface="Avenir Next Regular"/>
            </a:endParaRPr>
          </a:p>
        </p:txBody>
      </p:sp>
      <p:sp>
        <p:nvSpPr>
          <p:cNvPr id="80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15</a:t>
            </a:fld>
            <a:endParaRPr lang="en-US" dirty="0">
              <a:latin typeface="Avenir Next Regular"/>
              <a:cs typeface="Avenir Next Regular"/>
            </a:endParaRPr>
          </a:p>
        </p:txBody>
      </p:sp>
      <p:grpSp>
        <p:nvGrpSpPr>
          <p:cNvPr id="87" name="Group 4"/>
          <p:cNvGrpSpPr>
            <a:grpSpLocks noChangeAspect="1"/>
          </p:cNvGrpSpPr>
          <p:nvPr/>
        </p:nvGrpSpPr>
        <p:grpSpPr bwMode="auto">
          <a:xfrm>
            <a:off x="533400" y="1779739"/>
            <a:ext cx="2919412" cy="2636538"/>
            <a:chOff x="1047" y="1379"/>
            <a:chExt cx="2415" cy="2181"/>
          </a:xfrm>
        </p:grpSpPr>
        <p:sp>
          <p:nvSpPr>
            <p:cNvPr id="88" name="AutoShape 3"/>
            <p:cNvSpPr>
              <a:spLocks noChangeAspect="1" noChangeArrowheads="1" noTextEdit="1"/>
            </p:cNvSpPr>
            <p:nvPr/>
          </p:nvSpPr>
          <p:spPr bwMode="auto">
            <a:xfrm>
              <a:off x="1047" y="1379"/>
              <a:ext cx="2415" cy="2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5"/>
            <p:cNvSpPr>
              <a:spLocks/>
            </p:cNvSpPr>
            <p:nvPr/>
          </p:nvSpPr>
          <p:spPr bwMode="auto">
            <a:xfrm>
              <a:off x="1047" y="2320"/>
              <a:ext cx="1877" cy="1240"/>
            </a:xfrm>
            <a:custGeom>
              <a:avLst/>
              <a:gdLst>
                <a:gd name="T0" fmla="*/ 37 w 1723"/>
                <a:gd name="T1" fmla="*/ 721 h 1138"/>
                <a:gd name="T2" fmla="*/ 451 w 1723"/>
                <a:gd name="T3" fmla="*/ 0 h 1138"/>
                <a:gd name="T4" fmla="*/ 451 w 1723"/>
                <a:gd name="T5" fmla="*/ 0 h 1138"/>
                <a:gd name="T6" fmla="*/ 634 w 1723"/>
                <a:gd name="T7" fmla="*/ 605 h 1138"/>
                <a:gd name="T8" fmla="*/ 1330 w 1723"/>
                <a:gd name="T9" fmla="*/ 579 h 1138"/>
                <a:gd name="T10" fmla="*/ 1446 w 1723"/>
                <a:gd name="T11" fmla="*/ 325 h 1138"/>
                <a:gd name="T12" fmla="*/ 1277 w 1723"/>
                <a:gd name="T13" fmla="*/ 32 h 1138"/>
                <a:gd name="T14" fmla="*/ 1071 w 1723"/>
                <a:gd name="T15" fmla="*/ 1138 h 1138"/>
                <a:gd name="T16" fmla="*/ 1071 w 1723"/>
                <a:gd name="T17" fmla="*/ 1138 h 1138"/>
                <a:gd name="T18" fmla="*/ 279 w 1723"/>
                <a:gd name="T19" fmla="*/ 1138 h 1138"/>
                <a:gd name="T20" fmla="*/ 0 w 1723"/>
                <a:gd name="T21" fmla="*/ 860 h 1138"/>
                <a:gd name="T22" fmla="*/ 37 w 1723"/>
                <a:gd name="T23" fmla="*/ 721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23" h="1138">
                  <a:moveTo>
                    <a:pt x="37" y="721"/>
                  </a:moveTo>
                  <a:cubicBezTo>
                    <a:pt x="451" y="0"/>
                    <a:pt x="451" y="0"/>
                    <a:pt x="451" y="0"/>
                  </a:cubicBezTo>
                  <a:cubicBezTo>
                    <a:pt x="451" y="0"/>
                    <a:pt x="451" y="0"/>
                    <a:pt x="451" y="0"/>
                  </a:cubicBezTo>
                  <a:cubicBezTo>
                    <a:pt x="342" y="265"/>
                    <a:pt x="450" y="484"/>
                    <a:pt x="634" y="605"/>
                  </a:cubicBezTo>
                  <a:cubicBezTo>
                    <a:pt x="828" y="733"/>
                    <a:pt x="1106" y="750"/>
                    <a:pt x="1330" y="579"/>
                  </a:cubicBezTo>
                  <a:cubicBezTo>
                    <a:pt x="1401" y="517"/>
                    <a:pt x="1446" y="426"/>
                    <a:pt x="1446" y="325"/>
                  </a:cubicBezTo>
                  <a:cubicBezTo>
                    <a:pt x="1446" y="196"/>
                    <a:pt x="1378" y="96"/>
                    <a:pt x="1277" y="32"/>
                  </a:cubicBezTo>
                  <a:cubicBezTo>
                    <a:pt x="1723" y="311"/>
                    <a:pt x="1648" y="1131"/>
                    <a:pt x="1071" y="1138"/>
                  </a:cubicBezTo>
                  <a:cubicBezTo>
                    <a:pt x="1071" y="1138"/>
                    <a:pt x="1071" y="1138"/>
                    <a:pt x="1071" y="1138"/>
                  </a:cubicBezTo>
                  <a:cubicBezTo>
                    <a:pt x="279" y="1138"/>
                    <a:pt x="279" y="1138"/>
                    <a:pt x="279" y="1138"/>
                  </a:cubicBezTo>
                  <a:cubicBezTo>
                    <a:pt x="125" y="1138"/>
                    <a:pt x="0" y="1014"/>
                    <a:pt x="0" y="860"/>
                  </a:cubicBezTo>
                  <a:cubicBezTo>
                    <a:pt x="0" y="809"/>
                    <a:pt x="13" y="762"/>
                    <a:pt x="37" y="721"/>
                  </a:cubicBezTo>
                  <a:close/>
                </a:path>
              </a:pathLst>
            </a:custGeom>
            <a:solidFill>
              <a:srgbClr val="DF6F2F"/>
            </a:solidFill>
            <a:ln w="9525">
              <a:solidFill>
                <a:srgbClr val="F36F2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6"/>
            <p:cNvSpPr>
              <a:spLocks/>
            </p:cNvSpPr>
            <p:nvPr/>
          </p:nvSpPr>
          <p:spPr bwMode="auto">
            <a:xfrm>
              <a:off x="1292" y="1380"/>
              <a:ext cx="1674" cy="1922"/>
            </a:xfrm>
            <a:custGeom>
              <a:avLst/>
              <a:gdLst>
                <a:gd name="T0" fmla="*/ 226 w 1537"/>
                <a:gd name="T1" fmla="*/ 862 h 1764"/>
                <a:gd name="T2" fmla="*/ 640 w 1537"/>
                <a:gd name="T3" fmla="*/ 141 h 1764"/>
                <a:gd name="T4" fmla="*/ 883 w 1537"/>
                <a:gd name="T5" fmla="*/ 0 h 1764"/>
                <a:gd name="T6" fmla="*/ 1123 w 1537"/>
                <a:gd name="T7" fmla="*/ 136 h 1764"/>
                <a:gd name="T8" fmla="*/ 1537 w 1537"/>
                <a:gd name="T9" fmla="*/ 857 h 1764"/>
                <a:gd name="T10" fmla="*/ 1537 w 1537"/>
                <a:gd name="T11" fmla="*/ 857 h 1764"/>
                <a:gd name="T12" fmla="*/ 545 w 1537"/>
                <a:gd name="T13" fmla="*/ 1188 h 1764"/>
                <a:gd name="T14" fmla="*/ 883 w 1537"/>
                <a:gd name="T15" fmla="*/ 1525 h 1764"/>
                <a:gd name="T16" fmla="*/ 1094 w 1537"/>
                <a:gd name="T17" fmla="*/ 1451 h 1764"/>
                <a:gd name="T18" fmla="*/ 226 w 1537"/>
                <a:gd name="T19" fmla="*/ 863 h 1764"/>
                <a:gd name="T20" fmla="*/ 226 w 1537"/>
                <a:gd name="T21" fmla="*/ 862 h 1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37" h="1764">
                  <a:moveTo>
                    <a:pt x="226" y="862"/>
                  </a:moveTo>
                  <a:cubicBezTo>
                    <a:pt x="640" y="141"/>
                    <a:pt x="640" y="141"/>
                    <a:pt x="640" y="141"/>
                  </a:cubicBezTo>
                  <a:cubicBezTo>
                    <a:pt x="688" y="57"/>
                    <a:pt x="779" y="0"/>
                    <a:pt x="883" y="0"/>
                  </a:cubicBezTo>
                  <a:cubicBezTo>
                    <a:pt x="985" y="0"/>
                    <a:pt x="1074" y="55"/>
                    <a:pt x="1123" y="136"/>
                  </a:cubicBezTo>
                  <a:cubicBezTo>
                    <a:pt x="1537" y="857"/>
                    <a:pt x="1537" y="857"/>
                    <a:pt x="1537" y="857"/>
                  </a:cubicBezTo>
                  <a:cubicBezTo>
                    <a:pt x="1537" y="857"/>
                    <a:pt x="1537" y="857"/>
                    <a:pt x="1537" y="857"/>
                  </a:cubicBezTo>
                  <a:cubicBezTo>
                    <a:pt x="1244" y="356"/>
                    <a:pt x="545" y="671"/>
                    <a:pt x="545" y="1188"/>
                  </a:cubicBezTo>
                  <a:cubicBezTo>
                    <a:pt x="545" y="1374"/>
                    <a:pt x="696" y="1525"/>
                    <a:pt x="883" y="1525"/>
                  </a:cubicBezTo>
                  <a:cubicBezTo>
                    <a:pt x="963" y="1525"/>
                    <a:pt x="1036" y="1498"/>
                    <a:pt x="1094" y="1451"/>
                  </a:cubicBezTo>
                  <a:cubicBezTo>
                    <a:pt x="681" y="1764"/>
                    <a:pt x="0" y="1400"/>
                    <a:pt x="226" y="863"/>
                  </a:cubicBezTo>
                  <a:lnTo>
                    <a:pt x="226" y="862"/>
                  </a:lnTo>
                  <a:close/>
                </a:path>
              </a:pathLst>
            </a:custGeom>
            <a:solidFill>
              <a:srgbClr val="FFBF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7"/>
            <p:cNvSpPr>
              <a:spLocks/>
            </p:cNvSpPr>
            <p:nvPr/>
          </p:nvSpPr>
          <p:spPr bwMode="auto">
            <a:xfrm>
              <a:off x="1886" y="1768"/>
              <a:ext cx="1575" cy="1792"/>
            </a:xfrm>
            <a:custGeom>
              <a:avLst/>
              <a:gdLst>
                <a:gd name="T0" fmla="*/ 992 w 1446"/>
                <a:gd name="T1" fmla="*/ 501 h 1645"/>
                <a:gd name="T2" fmla="*/ 1409 w 1446"/>
                <a:gd name="T3" fmla="*/ 1228 h 1645"/>
                <a:gd name="T4" fmla="*/ 1446 w 1446"/>
                <a:gd name="T5" fmla="*/ 1367 h 1645"/>
                <a:gd name="T6" fmla="*/ 1167 w 1446"/>
                <a:gd name="T7" fmla="*/ 1645 h 1645"/>
                <a:gd name="T8" fmla="*/ 294 w 1446"/>
                <a:gd name="T9" fmla="*/ 1645 h 1645"/>
                <a:gd name="T10" fmla="*/ 507 w 1446"/>
                <a:gd name="T11" fmla="*/ 539 h 1645"/>
                <a:gd name="T12" fmla="*/ 338 w 1446"/>
                <a:gd name="T13" fmla="*/ 494 h 1645"/>
                <a:gd name="T14" fmla="*/ 0 w 1446"/>
                <a:gd name="T15" fmla="*/ 832 h 1645"/>
                <a:gd name="T16" fmla="*/ 992 w 1446"/>
                <a:gd name="T17" fmla="*/ 501 h 1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6" h="1645">
                  <a:moveTo>
                    <a:pt x="992" y="501"/>
                  </a:moveTo>
                  <a:cubicBezTo>
                    <a:pt x="1409" y="1228"/>
                    <a:pt x="1409" y="1228"/>
                    <a:pt x="1409" y="1228"/>
                  </a:cubicBezTo>
                  <a:cubicBezTo>
                    <a:pt x="1432" y="1269"/>
                    <a:pt x="1446" y="1316"/>
                    <a:pt x="1446" y="1367"/>
                  </a:cubicBezTo>
                  <a:cubicBezTo>
                    <a:pt x="1446" y="1521"/>
                    <a:pt x="1321" y="1645"/>
                    <a:pt x="1167" y="1645"/>
                  </a:cubicBezTo>
                  <a:cubicBezTo>
                    <a:pt x="294" y="1645"/>
                    <a:pt x="294" y="1645"/>
                    <a:pt x="294" y="1645"/>
                  </a:cubicBezTo>
                  <a:cubicBezTo>
                    <a:pt x="877" y="1645"/>
                    <a:pt x="955" y="819"/>
                    <a:pt x="507" y="539"/>
                  </a:cubicBezTo>
                  <a:cubicBezTo>
                    <a:pt x="457" y="510"/>
                    <a:pt x="399" y="494"/>
                    <a:pt x="338" y="494"/>
                  </a:cubicBezTo>
                  <a:cubicBezTo>
                    <a:pt x="151" y="494"/>
                    <a:pt x="0" y="645"/>
                    <a:pt x="0" y="832"/>
                  </a:cubicBezTo>
                  <a:cubicBezTo>
                    <a:pt x="0" y="315"/>
                    <a:pt x="699" y="0"/>
                    <a:pt x="992" y="501"/>
                  </a:cubicBezTo>
                  <a:close/>
                </a:path>
              </a:pathLst>
            </a:custGeom>
            <a:solidFill>
              <a:srgbClr val="FE88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2" name="Group 5"/>
          <p:cNvGrpSpPr/>
          <p:nvPr/>
        </p:nvGrpSpPr>
        <p:grpSpPr>
          <a:xfrm>
            <a:off x="3155232" y="2617940"/>
            <a:ext cx="1188168" cy="757821"/>
            <a:chOff x="2498725" y="2291427"/>
            <a:chExt cx="5949950" cy="3794915"/>
          </a:xfrm>
        </p:grpSpPr>
        <p:sp>
          <p:nvSpPr>
            <p:cNvPr id="93" name="Shape 6"/>
            <p:cNvSpPr/>
            <p:nvPr/>
          </p:nvSpPr>
          <p:spPr>
            <a:xfrm>
              <a:off x="2498725" y="2291427"/>
              <a:ext cx="5949950" cy="3718718"/>
            </a:xfrm>
            <a:prstGeom prst="swooshArrow">
              <a:avLst>
                <a:gd name="adj1" fmla="val 25000"/>
                <a:gd name="adj2" fmla="val 25000"/>
              </a:avLst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4" name="Freeform 8"/>
            <p:cNvSpPr/>
            <p:nvPr/>
          </p:nvSpPr>
          <p:spPr>
            <a:xfrm>
              <a:off x="3331718" y="5011632"/>
              <a:ext cx="1386338" cy="1074709"/>
            </a:xfrm>
            <a:custGeom>
              <a:avLst/>
              <a:gdLst>
                <a:gd name="connsiteX0" fmla="*/ 0 w 1386338"/>
                <a:gd name="connsiteY0" fmla="*/ 0 h 1074709"/>
                <a:gd name="connsiteX1" fmla="*/ 1386338 w 1386338"/>
                <a:gd name="connsiteY1" fmla="*/ 0 h 1074709"/>
                <a:gd name="connsiteX2" fmla="*/ 1386338 w 1386338"/>
                <a:gd name="connsiteY2" fmla="*/ 1074709 h 1074709"/>
                <a:gd name="connsiteX3" fmla="*/ 0 w 1386338"/>
                <a:gd name="connsiteY3" fmla="*/ 1074709 h 1074709"/>
                <a:gd name="connsiteX4" fmla="*/ 0 w 1386338"/>
                <a:gd name="connsiteY4" fmla="*/ 0 h 10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6338" h="1074709">
                  <a:moveTo>
                    <a:pt x="0" y="0"/>
                  </a:moveTo>
                  <a:lnTo>
                    <a:pt x="1386338" y="0"/>
                  </a:lnTo>
                  <a:lnTo>
                    <a:pt x="1386338" y="1074709"/>
                  </a:lnTo>
                  <a:lnTo>
                    <a:pt x="0" y="107470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1972" tIns="0" rIns="0" bIns="0" numCol="1" spcCol="1270" anchor="t" anchorCtr="0">
              <a:noAutofit/>
            </a:bodyPr>
            <a:lstStyle/>
            <a:p>
              <a:pPr defTabSz="20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500"/>
            </a:p>
          </p:txBody>
        </p:sp>
        <p:sp>
          <p:nvSpPr>
            <p:cNvPr id="95" name="Freeform 10"/>
            <p:cNvSpPr/>
            <p:nvPr/>
          </p:nvSpPr>
          <p:spPr>
            <a:xfrm>
              <a:off x="4759706" y="4063359"/>
              <a:ext cx="1427988" cy="2022983"/>
            </a:xfrm>
            <a:custGeom>
              <a:avLst/>
              <a:gdLst>
                <a:gd name="connsiteX0" fmla="*/ 0 w 1427988"/>
                <a:gd name="connsiteY0" fmla="*/ 0 h 2022983"/>
                <a:gd name="connsiteX1" fmla="*/ 1427988 w 1427988"/>
                <a:gd name="connsiteY1" fmla="*/ 0 h 2022983"/>
                <a:gd name="connsiteX2" fmla="*/ 1427988 w 1427988"/>
                <a:gd name="connsiteY2" fmla="*/ 2022983 h 2022983"/>
                <a:gd name="connsiteX3" fmla="*/ 0 w 1427988"/>
                <a:gd name="connsiteY3" fmla="*/ 2022983 h 2022983"/>
                <a:gd name="connsiteX4" fmla="*/ 0 w 1427988"/>
                <a:gd name="connsiteY4" fmla="*/ 0 h 2022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7988" h="2022983">
                  <a:moveTo>
                    <a:pt x="0" y="0"/>
                  </a:moveTo>
                  <a:lnTo>
                    <a:pt x="1427988" y="0"/>
                  </a:lnTo>
                  <a:lnTo>
                    <a:pt x="1427988" y="2022983"/>
                  </a:lnTo>
                  <a:lnTo>
                    <a:pt x="0" y="202298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8179" tIns="0" rIns="0" bIns="0" numCol="1" spcCol="1270" anchor="t" anchorCtr="0">
              <a:noAutofit/>
            </a:bodyPr>
            <a:lstStyle/>
            <a:p>
              <a:pPr defTabSz="19556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400"/>
            </a:p>
          </p:txBody>
        </p:sp>
        <p:sp>
          <p:nvSpPr>
            <p:cNvPr id="96" name="Freeform 12"/>
            <p:cNvSpPr/>
            <p:nvPr/>
          </p:nvSpPr>
          <p:spPr>
            <a:xfrm>
              <a:off x="6455441" y="3501832"/>
              <a:ext cx="1427988" cy="2584509"/>
            </a:xfrm>
            <a:custGeom>
              <a:avLst/>
              <a:gdLst>
                <a:gd name="connsiteX0" fmla="*/ 0 w 1427988"/>
                <a:gd name="connsiteY0" fmla="*/ 0 h 2584509"/>
                <a:gd name="connsiteX1" fmla="*/ 1427988 w 1427988"/>
                <a:gd name="connsiteY1" fmla="*/ 0 h 2584509"/>
                <a:gd name="connsiteX2" fmla="*/ 1427988 w 1427988"/>
                <a:gd name="connsiteY2" fmla="*/ 2584509 h 2584509"/>
                <a:gd name="connsiteX3" fmla="*/ 0 w 1427988"/>
                <a:gd name="connsiteY3" fmla="*/ 2584509 h 2584509"/>
                <a:gd name="connsiteX4" fmla="*/ 0 w 1427988"/>
                <a:gd name="connsiteY4" fmla="*/ 0 h 2584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7988" h="2584509">
                  <a:moveTo>
                    <a:pt x="0" y="0"/>
                  </a:moveTo>
                  <a:lnTo>
                    <a:pt x="1427988" y="0"/>
                  </a:lnTo>
                  <a:lnTo>
                    <a:pt x="1427988" y="2584509"/>
                  </a:lnTo>
                  <a:lnTo>
                    <a:pt x="0" y="258450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4929" tIns="0" rIns="0" bIns="0" numCol="1" spcCol="1270" anchor="t" anchorCtr="0">
              <a:noAutofit/>
            </a:bodyPr>
            <a:lstStyle/>
            <a:p>
              <a:pPr defTabSz="186671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200"/>
            </a:p>
          </p:txBody>
        </p:sp>
      </p:grpSp>
      <p:sp>
        <p:nvSpPr>
          <p:cNvPr id="5" name="CuadroTexto 4"/>
          <p:cNvSpPr txBox="1"/>
          <p:nvPr/>
        </p:nvSpPr>
        <p:spPr>
          <a:xfrm>
            <a:off x="762000" y="3913340"/>
            <a:ext cx="1447800" cy="461657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latin typeface="Avenir Next Regular"/>
                <a:cs typeface="Avenir Next Regular"/>
              </a:rPr>
              <a:t>Datos de Procesos</a:t>
            </a:r>
          </a:p>
        </p:txBody>
      </p:sp>
      <p:sp>
        <p:nvSpPr>
          <p:cNvPr id="195" name="CuadroTexto 194"/>
          <p:cNvSpPr txBox="1"/>
          <p:nvPr/>
        </p:nvSpPr>
        <p:spPr>
          <a:xfrm rot="3560444">
            <a:off x="1950471" y="3289837"/>
            <a:ext cx="1777249" cy="461657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latin typeface="Avenir Next Regular"/>
                <a:cs typeface="Avenir Next Regular"/>
              </a:rPr>
              <a:t>Datos de Integraciones</a:t>
            </a:r>
          </a:p>
        </p:txBody>
      </p:sp>
      <p:sp>
        <p:nvSpPr>
          <p:cNvPr id="196" name="CuadroTexto 195"/>
          <p:cNvSpPr txBox="1"/>
          <p:nvPr/>
        </p:nvSpPr>
        <p:spPr>
          <a:xfrm rot="18026280">
            <a:off x="748178" y="2385813"/>
            <a:ext cx="1777249" cy="461657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latin typeface="Avenir Next Regular"/>
                <a:cs typeface="Avenir Next Regular"/>
              </a:rPr>
              <a:t>Datos de Otros Sistemas</a:t>
            </a:r>
          </a:p>
        </p:txBody>
      </p:sp>
      <p:pic>
        <p:nvPicPr>
          <p:cNvPr id="197" name="Marcador de posición de imagen 5" descr="LogoBIZUITSolo1024x1024-72dpi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" r="375"/>
          <a:stretch>
            <a:fillRect/>
          </a:stretch>
        </p:blipFill>
        <p:spPr>
          <a:xfrm>
            <a:off x="1534325" y="2898170"/>
            <a:ext cx="903543" cy="910095"/>
          </a:xfrm>
          <a:prstGeom prst="ellipse">
            <a:avLst/>
          </a:prstGeom>
        </p:spPr>
      </p:pic>
      <p:grpSp>
        <p:nvGrpSpPr>
          <p:cNvPr id="8" name="Agrupar 7"/>
          <p:cNvGrpSpPr/>
          <p:nvPr/>
        </p:nvGrpSpPr>
        <p:grpSpPr>
          <a:xfrm>
            <a:off x="4191000" y="1703543"/>
            <a:ext cx="1915786" cy="2987897"/>
            <a:chOff x="4191000" y="1428750"/>
            <a:chExt cx="2062360" cy="3216497"/>
          </a:xfrm>
        </p:grpSpPr>
        <p:sp>
          <p:nvSpPr>
            <p:cNvPr id="76" name="CuadroTexto 75"/>
            <p:cNvSpPr txBox="1"/>
            <p:nvPr/>
          </p:nvSpPr>
          <p:spPr>
            <a:xfrm>
              <a:off x="4191000" y="1428750"/>
              <a:ext cx="791069" cy="2484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900" dirty="0">
                  <a:solidFill>
                    <a:schemeClr val="bg1"/>
                  </a:solidFill>
                  <a:latin typeface="Avenir Next Regular"/>
                  <a:cs typeface="Avenir Next Regular"/>
                </a:rPr>
                <a:t>Seguridad</a:t>
              </a:r>
            </a:p>
          </p:txBody>
        </p:sp>
        <p:grpSp>
          <p:nvGrpSpPr>
            <p:cNvPr id="7" name="Agrupar 6"/>
            <p:cNvGrpSpPr/>
            <p:nvPr/>
          </p:nvGrpSpPr>
          <p:grpSpPr>
            <a:xfrm>
              <a:off x="4191000" y="1428750"/>
              <a:ext cx="2062360" cy="1598248"/>
              <a:chOff x="4118037" y="1352550"/>
              <a:chExt cx="3049723" cy="2363416"/>
            </a:xfrm>
          </p:grpSpPr>
          <p:grpSp>
            <p:nvGrpSpPr>
              <p:cNvPr id="6" name="Agrupar 5"/>
              <p:cNvGrpSpPr/>
              <p:nvPr/>
            </p:nvGrpSpPr>
            <p:grpSpPr>
              <a:xfrm>
                <a:off x="4118037" y="1352550"/>
                <a:ext cx="3049723" cy="2363416"/>
                <a:chOff x="5794437" y="133350"/>
                <a:chExt cx="3049723" cy="2363416"/>
              </a:xfrm>
            </p:grpSpPr>
            <p:pic>
              <p:nvPicPr>
                <p:cNvPr id="198" name="Picture 5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708" t="15417" r="23845" b="9407"/>
                <a:stretch>
                  <a:fillRect/>
                </a:stretch>
              </p:blipFill>
              <p:spPr bwMode="auto">
                <a:xfrm>
                  <a:off x="6096002" y="133350"/>
                  <a:ext cx="2748158" cy="23634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aphicFrame>
              <p:nvGraphicFramePr>
                <p:cNvPr id="199" name="Chart 5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23290668"/>
                    </p:ext>
                  </p:extLst>
                </p:nvPr>
              </p:nvGraphicFramePr>
              <p:xfrm>
                <a:off x="6248400" y="209551"/>
                <a:ext cx="960549" cy="83820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  <p:graphicFrame>
              <p:nvGraphicFramePr>
                <p:cNvPr id="200" name="Chart 9"/>
                <p:cNvGraphicFramePr/>
                <p:nvPr>
                  <p:extLst>
                    <p:ext uri="{D42A27DB-BD31-4B8C-83A1-F6EECF244321}">
                      <p14:modId xmlns:p14="http://schemas.microsoft.com/office/powerpoint/2010/main" val="143360945"/>
                    </p:ext>
                  </p:extLst>
                </p:nvPr>
              </p:nvGraphicFramePr>
              <p:xfrm>
                <a:off x="5794437" y="809436"/>
                <a:ext cx="1707751" cy="91682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5"/>
                </a:graphicData>
              </a:graphic>
            </p:graphicFrame>
            <p:grpSp>
              <p:nvGrpSpPr>
                <p:cNvPr id="201" name="Group 173"/>
                <p:cNvGrpSpPr/>
                <p:nvPr/>
              </p:nvGrpSpPr>
              <p:grpSpPr>
                <a:xfrm>
                  <a:off x="7620001" y="361950"/>
                  <a:ext cx="644940" cy="609600"/>
                  <a:chOff x="609600" y="2383278"/>
                  <a:chExt cx="3077182" cy="2908569"/>
                </a:xfrm>
              </p:grpSpPr>
              <p:sp>
                <p:nvSpPr>
                  <p:cNvPr id="202" name="Rectangle 4"/>
                  <p:cNvSpPr/>
                  <p:nvPr/>
                </p:nvSpPr>
                <p:spPr>
                  <a:xfrm>
                    <a:off x="609600" y="5136204"/>
                    <a:ext cx="333983" cy="155643"/>
                  </a:xfrm>
                  <a:prstGeom prst="rect">
                    <a:avLst/>
                  </a:prstGeom>
                  <a:solidFill>
                    <a:srgbClr val="F4834A"/>
                  </a:solidFill>
                  <a:ln>
                    <a:solidFill>
                      <a:srgbClr val="F483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3" name="Rectangle 5"/>
                  <p:cNvSpPr/>
                  <p:nvPr/>
                </p:nvSpPr>
                <p:spPr>
                  <a:xfrm>
                    <a:off x="1066800" y="5136204"/>
                    <a:ext cx="333983" cy="155643"/>
                  </a:xfrm>
                  <a:prstGeom prst="rect">
                    <a:avLst/>
                  </a:prstGeom>
                  <a:solidFill>
                    <a:srgbClr val="F4834A"/>
                  </a:solidFill>
                  <a:ln>
                    <a:solidFill>
                      <a:srgbClr val="F483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4" name="Rectangle 6"/>
                  <p:cNvSpPr/>
                  <p:nvPr/>
                </p:nvSpPr>
                <p:spPr>
                  <a:xfrm>
                    <a:off x="1524000" y="5136204"/>
                    <a:ext cx="333983" cy="155643"/>
                  </a:xfrm>
                  <a:prstGeom prst="rect">
                    <a:avLst/>
                  </a:prstGeom>
                  <a:solidFill>
                    <a:srgbClr val="F4834A"/>
                  </a:solidFill>
                  <a:ln>
                    <a:solidFill>
                      <a:srgbClr val="F483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5" name="Rectangle 7"/>
                  <p:cNvSpPr/>
                  <p:nvPr/>
                </p:nvSpPr>
                <p:spPr>
                  <a:xfrm>
                    <a:off x="1981200" y="5136204"/>
                    <a:ext cx="333983" cy="155643"/>
                  </a:xfrm>
                  <a:prstGeom prst="rect">
                    <a:avLst/>
                  </a:prstGeom>
                  <a:solidFill>
                    <a:srgbClr val="F4834A"/>
                  </a:solidFill>
                  <a:ln>
                    <a:solidFill>
                      <a:srgbClr val="F483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6" name="Rectangle 8"/>
                  <p:cNvSpPr/>
                  <p:nvPr/>
                </p:nvSpPr>
                <p:spPr>
                  <a:xfrm>
                    <a:off x="2438400" y="5136204"/>
                    <a:ext cx="333983" cy="155643"/>
                  </a:xfrm>
                  <a:prstGeom prst="rect">
                    <a:avLst/>
                  </a:prstGeom>
                  <a:solidFill>
                    <a:srgbClr val="F4834A"/>
                  </a:solidFill>
                  <a:ln>
                    <a:solidFill>
                      <a:srgbClr val="F483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7" name="Rectangle 9"/>
                  <p:cNvSpPr/>
                  <p:nvPr/>
                </p:nvSpPr>
                <p:spPr>
                  <a:xfrm>
                    <a:off x="2895600" y="5136204"/>
                    <a:ext cx="333983" cy="155643"/>
                  </a:xfrm>
                  <a:prstGeom prst="rect">
                    <a:avLst/>
                  </a:prstGeom>
                  <a:solidFill>
                    <a:srgbClr val="F4834A"/>
                  </a:solidFill>
                  <a:ln>
                    <a:solidFill>
                      <a:srgbClr val="F483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8" name="Rectangle 10"/>
                  <p:cNvSpPr/>
                  <p:nvPr/>
                </p:nvSpPr>
                <p:spPr>
                  <a:xfrm>
                    <a:off x="3352799" y="5136204"/>
                    <a:ext cx="333983" cy="155643"/>
                  </a:xfrm>
                  <a:prstGeom prst="rect">
                    <a:avLst/>
                  </a:prstGeom>
                  <a:solidFill>
                    <a:srgbClr val="F4834A"/>
                  </a:solidFill>
                  <a:ln>
                    <a:solidFill>
                      <a:srgbClr val="F483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9" name="Rectangle 11"/>
                  <p:cNvSpPr/>
                  <p:nvPr/>
                </p:nvSpPr>
                <p:spPr>
                  <a:xfrm>
                    <a:off x="609600" y="4893013"/>
                    <a:ext cx="333983" cy="155643"/>
                  </a:xfrm>
                  <a:prstGeom prst="rect">
                    <a:avLst/>
                  </a:prstGeom>
                  <a:solidFill>
                    <a:srgbClr val="F4834A"/>
                  </a:solidFill>
                  <a:ln>
                    <a:solidFill>
                      <a:srgbClr val="F483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0" name="Rectangle 12"/>
                  <p:cNvSpPr/>
                  <p:nvPr/>
                </p:nvSpPr>
                <p:spPr>
                  <a:xfrm>
                    <a:off x="1066800" y="4893013"/>
                    <a:ext cx="333983" cy="155643"/>
                  </a:xfrm>
                  <a:prstGeom prst="rect">
                    <a:avLst/>
                  </a:prstGeom>
                  <a:solidFill>
                    <a:srgbClr val="F4834A"/>
                  </a:solidFill>
                  <a:ln>
                    <a:solidFill>
                      <a:srgbClr val="F483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1" name="Rectangle 13"/>
                  <p:cNvSpPr/>
                  <p:nvPr/>
                </p:nvSpPr>
                <p:spPr>
                  <a:xfrm>
                    <a:off x="1524000" y="4893013"/>
                    <a:ext cx="333983" cy="155643"/>
                  </a:xfrm>
                  <a:prstGeom prst="rect">
                    <a:avLst/>
                  </a:prstGeom>
                  <a:solidFill>
                    <a:srgbClr val="F4834A"/>
                  </a:solidFill>
                  <a:ln>
                    <a:solidFill>
                      <a:srgbClr val="F483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2" name="Rectangle 14"/>
                  <p:cNvSpPr/>
                  <p:nvPr/>
                </p:nvSpPr>
                <p:spPr>
                  <a:xfrm>
                    <a:off x="1981200" y="4893013"/>
                    <a:ext cx="333983" cy="155643"/>
                  </a:xfrm>
                  <a:prstGeom prst="rect">
                    <a:avLst/>
                  </a:prstGeom>
                  <a:solidFill>
                    <a:srgbClr val="F4834A"/>
                  </a:solidFill>
                  <a:ln>
                    <a:solidFill>
                      <a:srgbClr val="F483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3" name="Rectangle 15"/>
                  <p:cNvSpPr/>
                  <p:nvPr/>
                </p:nvSpPr>
                <p:spPr>
                  <a:xfrm>
                    <a:off x="2438400" y="4893013"/>
                    <a:ext cx="333983" cy="155643"/>
                  </a:xfrm>
                  <a:prstGeom prst="rect">
                    <a:avLst/>
                  </a:prstGeom>
                  <a:solidFill>
                    <a:srgbClr val="F4834A"/>
                  </a:solidFill>
                  <a:ln>
                    <a:solidFill>
                      <a:srgbClr val="F483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4" name="Rectangle 16"/>
                  <p:cNvSpPr/>
                  <p:nvPr/>
                </p:nvSpPr>
                <p:spPr>
                  <a:xfrm>
                    <a:off x="2895600" y="4893013"/>
                    <a:ext cx="333983" cy="155643"/>
                  </a:xfrm>
                  <a:prstGeom prst="rect">
                    <a:avLst/>
                  </a:prstGeom>
                  <a:solidFill>
                    <a:srgbClr val="F4834A"/>
                  </a:solidFill>
                  <a:ln>
                    <a:solidFill>
                      <a:srgbClr val="F483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5" name="Rectangle 17"/>
                  <p:cNvSpPr/>
                  <p:nvPr/>
                </p:nvSpPr>
                <p:spPr>
                  <a:xfrm>
                    <a:off x="3352799" y="4893013"/>
                    <a:ext cx="333983" cy="155643"/>
                  </a:xfrm>
                  <a:prstGeom prst="rect">
                    <a:avLst/>
                  </a:prstGeom>
                  <a:solidFill>
                    <a:srgbClr val="F4834A"/>
                  </a:solidFill>
                  <a:ln>
                    <a:solidFill>
                      <a:srgbClr val="F483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6" name="Rectangle 18"/>
                  <p:cNvSpPr/>
                  <p:nvPr/>
                </p:nvSpPr>
                <p:spPr>
                  <a:xfrm>
                    <a:off x="609600" y="4649822"/>
                    <a:ext cx="333983" cy="155643"/>
                  </a:xfrm>
                  <a:prstGeom prst="rect">
                    <a:avLst/>
                  </a:prstGeom>
                  <a:solidFill>
                    <a:srgbClr val="F4834A"/>
                  </a:solidFill>
                  <a:ln>
                    <a:solidFill>
                      <a:srgbClr val="F483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7" name="Rectangle 19"/>
                  <p:cNvSpPr/>
                  <p:nvPr/>
                </p:nvSpPr>
                <p:spPr>
                  <a:xfrm>
                    <a:off x="1066800" y="4649822"/>
                    <a:ext cx="333983" cy="155643"/>
                  </a:xfrm>
                  <a:prstGeom prst="rect">
                    <a:avLst/>
                  </a:prstGeom>
                  <a:solidFill>
                    <a:srgbClr val="F4834A"/>
                  </a:solidFill>
                  <a:ln>
                    <a:solidFill>
                      <a:srgbClr val="F483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8" name="Rectangle 20"/>
                  <p:cNvSpPr/>
                  <p:nvPr/>
                </p:nvSpPr>
                <p:spPr>
                  <a:xfrm>
                    <a:off x="1524000" y="4649822"/>
                    <a:ext cx="333983" cy="155643"/>
                  </a:xfrm>
                  <a:prstGeom prst="rect">
                    <a:avLst/>
                  </a:prstGeom>
                  <a:solidFill>
                    <a:srgbClr val="F4834A"/>
                  </a:solidFill>
                  <a:ln>
                    <a:solidFill>
                      <a:srgbClr val="F483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9" name="Rectangle 21"/>
                  <p:cNvSpPr/>
                  <p:nvPr/>
                </p:nvSpPr>
                <p:spPr>
                  <a:xfrm>
                    <a:off x="1981200" y="4649822"/>
                    <a:ext cx="333983" cy="155643"/>
                  </a:xfrm>
                  <a:prstGeom prst="rect">
                    <a:avLst/>
                  </a:prstGeom>
                  <a:solidFill>
                    <a:srgbClr val="F4834A"/>
                  </a:solidFill>
                  <a:ln>
                    <a:solidFill>
                      <a:srgbClr val="F483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0" name="Rectangle 22"/>
                  <p:cNvSpPr/>
                  <p:nvPr/>
                </p:nvSpPr>
                <p:spPr>
                  <a:xfrm>
                    <a:off x="2438400" y="4649822"/>
                    <a:ext cx="333983" cy="155643"/>
                  </a:xfrm>
                  <a:prstGeom prst="rect">
                    <a:avLst/>
                  </a:prstGeom>
                  <a:solidFill>
                    <a:srgbClr val="F4834A"/>
                  </a:solidFill>
                  <a:ln>
                    <a:solidFill>
                      <a:srgbClr val="F483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1" name="Rectangle 23"/>
                  <p:cNvSpPr/>
                  <p:nvPr/>
                </p:nvSpPr>
                <p:spPr>
                  <a:xfrm>
                    <a:off x="2895600" y="4649822"/>
                    <a:ext cx="333983" cy="155643"/>
                  </a:xfrm>
                  <a:prstGeom prst="rect">
                    <a:avLst/>
                  </a:prstGeom>
                  <a:solidFill>
                    <a:srgbClr val="F4834A"/>
                  </a:solidFill>
                  <a:ln>
                    <a:solidFill>
                      <a:srgbClr val="F483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2" name="Rectangle 24"/>
                  <p:cNvSpPr/>
                  <p:nvPr/>
                </p:nvSpPr>
                <p:spPr>
                  <a:xfrm>
                    <a:off x="3352799" y="4649822"/>
                    <a:ext cx="333983" cy="155643"/>
                  </a:xfrm>
                  <a:prstGeom prst="rect">
                    <a:avLst/>
                  </a:prstGeom>
                  <a:solidFill>
                    <a:srgbClr val="F4834A"/>
                  </a:solidFill>
                  <a:ln>
                    <a:solidFill>
                      <a:srgbClr val="F483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3" name="Rectangle 25"/>
                  <p:cNvSpPr/>
                  <p:nvPr/>
                </p:nvSpPr>
                <p:spPr>
                  <a:xfrm>
                    <a:off x="609600" y="4396903"/>
                    <a:ext cx="333983" cy="155643"/>
                  </a:xfrm>
                  <a:prstGeom prst="rect">
                    <a:avLst/>
                  </a:prstGeom>
                  <a:solidFill>
                    <a:srgbClr val="F4834A"/>
                  </a:solidFill>
                  <a:ln>
                    <a:solidFill>
                      <a:srgbClr val="F483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4" name="Rectangle 26"/>
                  <p:cNvSpPr/>
                  <p:nvPr/>
                </p:nvSpPr>
                <p:spPr>
                  <a:xfrm>
                    <a:off x="1066800" y="4396903"/>
                    <a:ext cx="333983" cy="155643"/>
                  </a:xfrm>
                  <a:prstGeom prst="rect">
                    <a:avLst/>
                  </a:prstGeom>
                  <a:solidFill>
                    <a:srgbClr val="F4834A"/>
                  </a:solidFill>
                  <a:ln>
                    <a:solidFill>
                      <a:srgbClr val="F483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5" name="Rectangle 27"/>
                  <p:cNvSpPr/>
                  <p:nvPr/>
                </p:nvSpPr>
                <p:spPr>
                  <a:xfrm>
                    <a:off x="1524000" y="4396903"/>
                    <a:ext cx="333983" cy="155643"/>
                  </a:xfrm>
                  <a:prstGeom prst="rect">
                    <a:avLst/>
                  </a:prstGeom>
                  <a:solidFill>
                    <a:srgbClr val="F4834A"/>
                  </a:solidFill>
                  <a:ln>
                    <a:solidFill>
                      <a:srgbClr val="F483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6" name="Rectangle 28"/>
                  <p:cNvSpPr/>
                  <p:nvPr/>
                </p:nvSpPr>
                <p:spPr>
                  <a:xfrm>
                    <a:off x="1981200" y="4396903"/>
                    <a:ext cx="333983" cy="155643"/>
                  </a:xfrm>
                  <a:prstGeom prst="rect">
                    <a:avLst/>
                  </a:prstGeom>
                  <a:solidFill>
                    <a:srgbClr val="F4834A"/>
                  </a:solidFill>
                  <a:ln>
                    <a:solidFill>
                      <a:srgbClr val="F483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7" name="Rectangle 29"/>
                  <p:cNvSpPr/>
                  <p:nvPr/>
                </p:nvSpPr>
                <p:spPr>
                  <a:xfrm>
                    <a:off x="2438400" y="4396903"/>
                    <a:ext cx="333983" cy="155643"/>
                  </a:xfrm>
                  <a:prstGeom prst="rect">
                    <a:avLst/>
                  </a:prstGeom>
                  <a:solidFill>
                    <a:srgbClr val="F4834A"/>
                  </a:solidFill>
                  <a:ln>
                    <a:solidFill>
                      <a:srgbClr val="F483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8" name="Rectangle 30"/>
                  <p:cNvSpPr/>
                  <p:nvPr/>
                </p:nvSpPr>
                <p:spPr>
                  <a:xfrm>
                    <a:off x="2895600" y="4396903"/>
                    <a:ext cx="333983" cy="155643"/>
                  </a:xfrm>
                  <a:prstGeom prst="rect">
                    <a:avLst/>
                  </a:prstGeom>
                  <a:solidFill>
                    <a:srgbClr val="F4834A"/>
                  </a:solidFill>
                  <a:ln>
                    <a:solidFill>
                      <a:srgbClr val="F483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9" name="Rectangle 31"/>
                  <p:cNvSpPr/>
                  <p:nvPr/>
                </p:nvSpPr>
                <p:spPr>
                  <a:xfrm>
                    <a:off x="3352799" y="4396903"/>
                    <a:ext cx="333983" cy="155643"/>
                  </a:xfrm>
                  <a:prstGeom prst="rect">
                    <a:avLst/>
                  </a:prstGeom>
                  <a:solidFill>
                    <a:srgbClr val="F4834A"/>
                  </a:solidFill>
                  <a:ln>
                    <a:solidFill>
                      <a:srgbClr val="F483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0" name="Rectangle 32"/>
                  <p:cNvSpPr/>
                  <p:nvPr/>
                </p:nvSpPr>
                <p:spPr>
                  <a:xfrm>
                    <a:off x="609600" y="4143984"/>
                    <a:ext cx="333983" cy="155643"/>
                  </a:xfrm>
                  <a:prstGeom prst="rect">
                    <a:avLst/>
                  </a:prstGeom>
                  <a:solidFill>
                    <a:srgbClr val="F4834A"/>
                  </a:solidFill>
                  <a:ln>
                    <a:solidFill>
                      <a:srgbClr val="F483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1" name="Rectangle 33"/>
                  <p:cNvSpPr/>
                  <p:nvPr/>
                </p:nvSpPr>
                <p:spPr>
                  <a:xfrm>
                    <a:off x="1066800" y="4143984"/>
                    <a:ext cx="333983" cy="155643"/>
                  </a:xfrm>
                  <a:prstGeom prst="rect">
                    <a:avLst/>
                  </a:prstGeom>
                  <a:solidFill>
                    <a:srgbClr val="F4834A"/>
                  </a:solidFill>
                  <a:ln>
                    <a:solidFill>
                      <a:srgbClr val="F483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2" name="Rectangle 34"/>
                  <p:cNvSpPr/>
                  <p:nvPr/>
                </p:nvSpPr>
                <p:spPr>
                  <a:xfrm>
                    <a:off x="1524000" y="4143984"/>
                    <a:ext cx="333983" cy="155643"/>
                  </a:xfrm>
                  <a:prstGeom prst="rect">
                    <a:avLst/>
                  </a:prstGeom>
                  <a:solidFill>
                    <a:srgbClr val="F4834A"/>
                  </a:solidFill>
                  <a:ln>
                    <a:solidFill>
                      <a:srgbClr val="F483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3" name="Rectangle 35"/>
                  <p:cNvSpPr/>
                  <p:nvPr/>
                </p:nvSpPr>
                <p:spPr>
                  <a:xfrm>
                    <a:off x="1981200" y="4143984"/>
                    <a:ext cx="333983" cy="155643"/>
                  </a:xfrm>
                  <a:prstGeom prst="rect">
                    <a:avLst/>
                  </a:prstGeom>
                  <a:solidFill>
                    <a:srgbClr val="F4834A"/>
                  </a:solidFill>
                  <a:ln>
                    <a:solidFill>
                      <a:srgbClr val="F483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4" name="Rectangle 36"/>
                  <p:cNvSpPr/>
                  <p:nvPr/>
                </p:nvSpPr>
                <p:spPr>
                  <a:xfrm>
                    <a:off x="2438400" y="4143984"/>
                    <a:ext cx="333983" cy="155643"/>
                  </a:xfrm>
                  <a:prstGeom prst="rect">
                    <a:avLst/>
                  </a:prstGeom>
                  <a:solidFill>
                    <a:srgbClr val="F4834A"/>
                  </a:solidFill>
                  <a:ln>
                    <a:solidFill>
                      <a:srgbClr val="F483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5" name="Rectangle 37"/>
                  <p:cNvSpPr/>
                  <p:nvPr/>
                </p:nvSpPr>
                <p:spPr>
                  <a:xfrm>
                    <a:off x="2895600" y="4143984"/>
                    <a:ext cx="333983" cy="155643"/>
                  </a:xfrm>
                  <a:prstGeom prst="rect">
                    <a:avLst/>
                  </a:prstGeom>
                  <a:solidFill>
                    <a:srgbClr val="F4834A"/>
                  </a:solidFill>
                  <a:ln>
                    <a:solidFill>
                      <a:srgbClr val="F483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6" name="Rectangle 38"/>
                  <p:cNvSpPr/>
                  <p:nvPr/>
                </p:nvSpPr>
                <p:spPr>
                  <a:xfrm>
                    <a:off x="3352799" y="4143984"/>
                    <a:ext cx="333983" cy="155643"/>
                  </a:xfrm>
                  <a:prstGeom prst="rect">
                    <a:avLst/>
                  </a:prstGeom>
                  <a:solidFill>
                    <a:srgbClr val="F4834A"/>
                  </a:solidFill>
                  <a:ln>
                    <a:solidFill>
                      <a:srgbClr val="F483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7" name="Rectangle 39"/>
                  <p:cNvSpPr/>
                  <p:nvPr/>
                </p:nvSpPr>
                <p:spPr>
                  <a:xfrm>
                    <a:off x="609600" y="3900792"/>
                    <a:ext cx="333983" cy="155643"/>
                  </a:xfrm>
                  <a:prstGeom prst="rect">
                    <a:avLst/>
                  </a:prstGeom>
                  <a:solidFill>
                    <a:srgbClr val="F4834A"/>
                  </a:solidFill>
                  <a:ln>
                    <a:solidFill>
                      <a:srgbClr val="F483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8" name="Rectangle 40"/>
                  <p:cNvSpPr/>
                  <p:nvPr/>
                </p:nvSpPr>
                <p:spPr>
                  <a:xfrm>
                    <a:off x="1066800" y="3900792"/>
                    <a:ext cx="333983" cy="155643"/>
                  </a:xfrm>
                  <a:prstGeom prst="rect">
                    <a:avLst/>
                  </a:prstGeom>
                  <a:solidFill>
                    <a:srgbClr val="F4834A"/>
                  </a:solidFill>
                  <a:ln>
                    <a:solidFill>
                      <a:srgbClr val="F483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9" name="Rectangle 41"/>
                  <p:cNvSpPr/>
                  <p:nvPr/>
                </p:nvSpPr>
                <p:spPr>
                  <a:xfrm>
                    <a:off x="1524000" y="3900792"/>
                    <a:ext cx="333983" cy="155643"/>
                  </a:xfrm>
                  <a:prstGeom prst="rect">
                    <a:avLst/>
                  </a:prstGeom>
                  <a:solidFill>
                    <a:srgbClr val="F4834A"/>
                  </a:solidFill>
                  <a:ln>
                    <a:solidFill>
                      <a:srgbClr val="F483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0" name="Rectangle 42"/>
                  <p:cNvSpPr/>
                  <p:nvPr/>
                </p:nvSpPr>
                <p:spPr>
                  <a:xfrm>
                    <a:off x="1981200" y="3900792"/>
                    <a:ext cx="333983" cy="155643"/>
                  </a:xfrm>
                  <a:prstGeom prst="rect">
                    <a:avLst/>
                  </a:prstGeom>
                  <a:solidFill>
                    <a:srgbClr val="F4834A"/>
                  </a:solidFill>
                  <a:ln>
                    <a:solidFill>
                      <a:srgbClr val="F483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1" name="Rectangle 43"/>
                  <p:cNvSpPr/>
                  <p:nvPr/>
                </p:nvSpPr>
                <p:spPr>
                  <a:xfrm>
                    <a:off x="2438400" y="3900792"/>
                    <a:ext cx="333983" cy="155643"/>
                  </a:xfrm>
                  <a:prstGeom prst="rect">
                    <a:avLst/>
                  </a:prstGeom>
                  <a:solidFill>
                    <a:srgbClr val="F4834A"/>
                  </a:solidFill>
                  <a:ln>
                    <a:solidFill>
                      <a:srgbClr val="F483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2" name="Rectangle 44"/>
                  <p:cNvSpPr/>
                  <p:nvPr/>
                </p:nvSpPr>
                <p:spPr>
                  <a:xfrm>
                    <a:off x="2895600" y="3900792"/>
                    <a:ext cx="333983" cy="155643"/>
                  </a:xfrm>
                  <a:prstGeom prst="rect">
                    <a:avLst/>
                  </a:prstGeom>
                  <a:solidFill>
                    <a:srgbClr val="F4834A"/>
                  </a:solidFill>
                  <a:ln>
                    <a:solidFill>
                      <a:srgbClr val="F483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3" name="Rectangle 45"/>
                  <p:cNvSpPr/>
                  <p:nvPr/>
                </p:nvSpPr>
                <p:spPr>
                  <a:xfrm>
                    <a:off x="3352799" y="3900792"/>
                    <a:ext cx="333983" cy="155643"/>
                  </a:xfrm>
                  <a:prstGeom prst="rect">
                    <a:avLst/>
                  </a:prstGeom>
                  <a:solidFill>
                    <a:srgbClr val="F4834A"/>
                  </a:solidFill>
                  <a:ln>
                    <a:solidFill>
                      <a:srgbClr val="F483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4" name="Rectangle 46"/>
                  <p:cNvSpPr/>
                  <p:nvPr/>
                </p:nvSpPr>
                <p:spPr>
                  <a:xfrm>
                    <a:off x="609600" y="3657600"/>
                    <a:ext cx="333983" cy="155643"/>
                  </a:xfrm>
                  <a:prstGeom prst="rect">
                    <a:avLst/>
                  </a:prstGeom>
                  <a:solidFill>
                    <a:srgbClr val="F4834A"/>
                  </a:solidFill>
                  <a:ln>
                    <a:solidFill>
                      <a:srgbClr val="F483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5" name="Rectangle 47"/>
                  <p:cNvSpPr/>
                  <p:nvPr/>
                </p:nvSpPr>
                <p:spPr>
                  <a:xfrm>
                    <a:off x="1066800" y="3657600"/>
                    <a:ext cx="333983" cy="155643"/>
                  </a:xfrm>
                  <a:prstGeom prst="rect">
                    <a:avLst/>
                  </a:prstGeom>
                  <a:solidFill>
                    <a:srgbClr val="F4834A"/>
                  </a:solidFill>
                  <a:ln>
                    <a:solidFill>
                      <a:srgbClr val="F483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6" name="Rectangle 48"/>
                  <p:cNvSpPr/>
                  <p:nvPr/>
                </p:nvSpPr>
                <p:spPr>
                  <a:xfrm>
                    <a:off x="1524000" y="3657600"/>
                    <a:ext cx="333983" cy="155643"/>
                  </a:xfrm>
                  <a:prstGeom prst="rect">
                    <a:avLst/>
                  </a:prstGeom>
                  <a:solidFill>
                    <a:srgbClr val="F4834A"/>
                  </a:solidFill>
                  <a:ln>
                    <a:solidFill>
                      <a:srgbClr val="F483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7" name="Rectangle 49"/>
                  <p:cNvSpPr/>
                  <p:nvPr/>
                </p:nvSpPr>
                <p:spPr>
                  <a:xfrm>
                    <a:off x="1981200" y="3657600"/>
                    <a:ext cx="333983" cy="155643"/>
                  </a:xfrm>
                  <a:prstGeom prst="rect">
                    <a:avLst/>
                  </a:prstGeom>
                  <a:solidFill>
                    <a:srgbClr val="F4834A"/>
                  </a:solidFill>
                  <a:ln>
                    <a:solidFill>
                      <a:srgbClr val="F483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8" name="Rectangle 50"/>
                  <p:cNvSpPr/>
                  <p:nvPr/>
                </p:nvSpPr>
                <p:spPr>
                  <a:xfrm>
                    <a:off x="2438400" y="3657600"/>
                    <a:ext cx="333983" cy="155643"/>
                  </a:xfrm>
                  <a:prstGeom prst="rect">
                    <a:avLst/>
                  </a:prstGeom>
                  <a:solidFill>
                    <a:srgbClr val="F4834A"/>
                  </a:solidFill>
                  <a:ln>
                    <a:solidFill>
                      <a:srgbClr val="F483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9" name="Rectangle 51"/>
                  <p:cNvSpPr/>
                  <p:nvPr/>
                </p:nvSpPr>
                <p:spPr>
                  <a:xfrm>
                    <a:off x="2895600" y="3657600"/>
                    <a:ext cx="333983" cy="155643"/>
                  </a:xfrm>
                  <a:prstGeom prst="rect">
                    <a:avLst/>
                  </a:prstGeom>
                  <a:solidFill>
                    <a:srgbClr val="F4834A"/>
                  </a:solidFill>
                  <a:ln>
                    <a:solidFill>
                      <a:srgbClr val="F483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0" name="Rectangle 52"/>
                  <p:cNvSpPr/>
                  <p:nvPr/>
                </p:nvSpPr>
                <p:spPr>
                  <a:xfrm>
                    <a:off x="3352799" y="3657600"/>
                    <a:ext cx="333983" cy="155643"/>
                  </a:xfrm>
                  <a:prstGeom prst="rect">
                    <a:avLst/>
                  </a:prstGeom>
                  <a:solidFill>
                    <a:srgbClr val="F4834A"/>
                  </a:solidFill>
                  <a:ln>
                    <a:solidFill>
                      <a:srgbClr val="F483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1" name="Rectangle 53"/>
                  <p:cNvSpPr/>
                  <p:nvPr/>
                </p:nvSpPr>
                <p:spPr>
                  <a:xfrm>
                    <a:off x="609600" y="3394953"/>
                    <a:ext cx="333983" cy="155643"/>
                  </a:xfrm>
                  <a:prstGeom prst="rect">
                    <a:avLst/>
                  </a:prstGeom>
                  <a:solidFill>
                    <a:srgbClr val="F4834A"/>
                  </a:solidFill>
                  <a:ln>
                    <a:solidFill>
                      <a:srgbClr val="F483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2" name="Rectangle 54"/>
                  <p:cNvSpPr/>
                  <p:nvPr/>
                </p:nvSpPr>
                <p:spPr>
                  <a:xfrm>
                    <a:off x="1066800" y="3394953"/>
                    <a:ext cx="333983" cy="155643"/>
                  </a:xfrm>
                  <a:prstGeom prst="rect">
                    <a:avLst/>
                  </a:prstGeom>
                  <a:solidFill>
                    <a:srgbClr val="F4834A"/>
                  </a:solidFill>
                  <a:ln>
                    <a:solidFill>
                      <a:srgbClr val="F483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3" name="Rectangle 55"/>
                  <p:cNvSpPr/>
                  <p:nvPr/>
                </p:nvSpPr>
                <p:spPr>
                  <a:xfrm>
                    <a:off x="1524000" y="3394953"/>
                    <a:ext cx="333983" cy="155643"/>
                  </a:xfrm>
                  <a:prstGeom prst="rect">
                    <a:avLst/>
                  </a:prstGeom>
                  <a:solidFill>
                    <a:srgbClr val="F4834A"/>
                  </a:solidFill>
                  <a:ln>
                    <a:solidFill>
                      <a:srgbClr val="F483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4" name="Rectangle 56"/>
                  <p:cNvSpPr/>
                  <p:nvPr/>
                </p:nvSpPr>
                <p:spPr>
                  <a:xfrm>
                    <a:off x="1981200" y="3394953"/>
                    <a:ext cx="333983" cy="155643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5" name="Rectangle 57"/>
                  <p:cNvSpPr/>
                  <p:nvPr/>
                </p:nvSpPr>
                <p:spPr>
                  <a:xfrm>
                    <a:off x="2438400" y="3394953"/>
                    <a:ext cx="333983" cy="155643"/>
                  </a:xfrm>
                  <a:prstGeom prst="rect">
                    <a:avLst/>
                  </a:prstGeom>
                  <a:solidFill>
                    <a:srgbClr val="F4834A"/>
                  </a:solidFill>
                  <a:ln>
                    <a:solidFill>
                      <a:srgbClr val="F483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6" name="Rectangle 58"/>
                  <p:cNvSpPr/>
                  <p:nvPr/>
                </p:nvSpPr>
                <p:spPr>
                  <a:xfrm>
                    <a:off x="2895600" y="3394953"/>
                    <a:ext cx="333983" cy="155643"/>
                  </a:xfrm>
                  <a:prstGeom prst="rect">
                    <a:avLst/>
                  </a:prstGeom>
                  <a:solidFill>
                    <a:srgbClr val="F4834A"/>
                  </a:solidFill>
                  <a:ln>
                    <a:solidFill>
                      <a:srgbClr val="F483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7" name="Rectangle 59"/>
                  <p:cNvSpPr/>
                  <p:nvPr/>
                </p:nvSpPr>
                <p:spPr>
                  <a:xfrm>
                    <a:off x="3352799" y="3394953"/>
                    <a:ext cx="333983" cy="155643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8" name="Rectangle 60"/>
                  <p:cNvSpPr/>
                  <p:nvPr/>
                </p:nvSpPr>
                <p:spPr>
                  <a:xfrm>
                    <a:off x="609600" y="3132307"/>
                    <a:ext cx="333983" cy="155643"/>
                  </a:xfrm>
                  <a:prstGeom prst="rect">
                    <a:avLst/>
                  </a:prstGeom>
                  <a:solidFill>
                    <a:srgbClr val="F4834A"/>
                  </a:solidFill>
                  <a:ln>
                    <a:solidFill>
                      <a:srgbClr val="F483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9" name="Rectangle 61"/>
                  <p:cNvSpPr/>
                  <p:nvPr/>
                </p:nvSpPr>
                <p:spPr>
                  <a:xfrm>
                    <a:off x="1066800" y="3132307"/>
                    <a:ext cx="333983" cy="155643"/>
                  </a:xfrm>
                  <a:prstGeom prst="rect">
                    <a:avLst/>
                  </a:prstGeom>
                  <a:solidFill>
                    <a:srgbClr val="F4834A"/>
                  </a:solidFill>
                  <a:ln>
                    <a:solidFill>
                      <a:srgbClr val="F483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0" name="Rectangle 62"/>
                  <p:cNvSpPr/>
                  <p:nvPr/>
                </p:nvSpPr>
                <p:spPr>
                  <a:xfrm>
                    <a:off x="1524000" y="3132307"/>
                    <a:ext cx="333983" cy="155643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1" name="Rectangle 63"/>
                  <p:cNvSpPr/>
                  <p:nvPr/>
                </p:nvSpPr>
                <p:spPr>
                  <a:xfrm>
                    <a:off x="1981200" y="3132307"/>
                    <a:ext cx="333983" cy="155643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2" name="Rectangle 64"/>
                  <p:cNvSpPr/>
                  <p:nvPr/>
                </p:nvSpPr>
                <p:spPr>
                  <a:xfrm>
                    <a:off x="2438400" y="3132307"/>
                    <a:ext cx="333983" cy="155643"/>
                  </a:xfrm>
                  <a:prstGeom prst="rect">
                    <a:avLst/>
                  </a:prstGeom>
                  <a:solidFill>
                    <a:srgbClr val="F4834A"/>
                  </a:solidFill>
                  <a:ln>
                    <a:solidFill>
                      <a:srgbClr val="F483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3" name="Rectangle 65"/>
                  <p:cNvSpPr/>
                  <p:nvPr/>
                </p:nvSpPr>
                <p:spPr>
                  <a:xfrm>
                    <a:off x="2895600" y="3132307"/>
                    <a:ext cx="333983" cy="155643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4" name="Rectangle 66"/>
                  <p:cNvSpPr/>
                  <p:nvPr/>
                </p:nvSpPr>
                <p:spPr>
                  <a:xfrm>
                    <a:off x="3352799" y="3132307"/>
                    <a:ext cx="333983" cy="155643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5" name="Rectangle 67"/>
                  <p:cNvSpPr/>
                  <p:nvPr/>
                </p:nvSpPr>
                <p:spPr>
                  <a:xfrm>
                    <a:off x="609600" y="2879388"/>
                    <a:ext cx="333983" cy="155643"/>
                  </a:xfrm>
                  <a:prstGeom prst="rect">
                    <a:avLst/>
                  </a:prstGeom>
                  <a:solidFill>
                    <a:srgbClr val="F4834A"/>
                  </a:solidFill>
                  <a:ln>
                    <a:solidFill>
                      <a:srgbClr val="F483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6" name="Rectangle 68"/>
                  <p:cNvSpPr/>
                  <p:nvPr/>
                </p:nvSpPr>
                <p:spPr>
                  <a:xfrm>
                    <a:off x="1066800" y="2879388"/>
                    <a:ext cx="333983" cy="155643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7" name="Rectangle 69"/>
                  <p:cNvSpPr/>
                  <p:nvPr/>
                </p:nvSpPr>
                <p:spPr>
                  <a:xfrm>
                    <a:off x="1524000" y="2879388"/>
                    <a:ext cx="333983" cy="155643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8" name="Rectangle 70"/>
                  <p:cNvSpPr/>
                  <p:nvPr/>
                </p:nvSpPr>
                <p:spPr>
                  <a:xfrm>
                    <a:off x="1981200" y="2879388"/>
                    <a:ext cx="333983" cy="155643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9" name="Rectangle 71"/>
                  <p:cNvSpPr/>
                  <p:nvPr/>
                </p:nvSpPr>
                <p:spPr>
                  <a:xfrm>
                    <a:off x="2438400" y="2879388"/>
                    <a:ext cx="333983" cy="155643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0" name="Rectangle 72"/>
                  <p:cNvSpPr/>
                  <p:nvPr/>
                </p:nvSpPr>
                <p:spPr>
                  <a:xfrm>
                    <a:off x="2895600" y="2879388"/>
                    <a:ext cx="333983" cy="155643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1" name="Rectangle 73"/>
                  <p:cNvSpPr/>
                  <p:nvPr/>
                </p:nvSpPr>
                <p:spPr>
                  <a:xfrm>
                    <a:off x="3352799" y="2879388"/>
                    <a:ext cx="333983" cy="155643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2" name="Rectangle 74"/>
                  <p:cNvSpPr/>
                  <p:nvPr/>
                </p:nvSpPr>
                <p:spPr>
                  <a:xfrm>
                    <a:off x="609600" y="2645924"/>
                    <a:ext cx="333983" cy="155643"/>
                  </a:xfrm>
                  <a:prstGeom prst="rect">
                    <a:avLst/>
                  </a:prstGeom>
                  <a:solidFill>
                    <a:srgbClr val="F4834A"/>
                  </a:solidFill>
                  <a:ln>
                    <a:solidFill>
                      <a:srgbClr val="F483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3" name="Rectangle 75"/>
                  <p:cNvSpPr/>
                  <p:nvPr/>
                </p:nvSpPr>
                <p:spPr>
                  <a:xfrm>
                    <a:off x="1066800" y="2645924"/>
                    <a:ext cx="333983" cy="155643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4" name="Rectangle 76"/>
                  <p:cNvSpPr/>
                  <p:nvPr/>
                </p:nvSpPr>
                <p:spPr>
                  <a:xfrm>
                    <a:off x="1524000" y="2645924"/>
                    <a:ext cx="333983" cy="155643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5" name="Rectangle 77"/>
                  <p:cNvSpPr/>
                  <p:nvPr/>
                </p:nvSpPr>
                <p:spPr>
                  <a:xfrm>
                    <a:off x="1981200" y="2645924"/>
                    <a:ext cx="333983" cy="155643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6" name="Rectangle 78"/>
                  <p:cNvSpPr/>
                  <p:nvPr/>
                </p:nvSpPr>
                <p:spPr>
                  <a:xfrm>
                    <a:off x="2438400" y="2645924"/>
                    <a:ext cx="333983" cy="155643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7" name="Rectangle 79"/>
                  <p:cNvSpPr/>
                  <p:nvPr/>
                </p:nvSpPr>
                <p:spPr>
                  <a:xfrm>
                    <a:off x="2895600" y="2645924"/>
                    <a:ext cx="333983" cy="155643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8" name="Rectangle 80"/>
                  <p:cNvSpPr/>
                  <p:nvPr/>
                </p:nvSpPr>
                <p:spPr>
                  <a:xfrm>
                    <a:off x="3352799" y="2645924"/>
                    <a:ext cx="333983" cy="155643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9" name="Rectangle 81"/>
                  <p:cNvSpPr/>
                  <p:nvPr/>
                </p:nvSpPr>
                <p:spPr>
                  <a:xfrm>
                    <a:off x="609600" y="2383278"/>
                    <a:ext cx="333983" cy="155643"/>
                  </a:xfrm>
                  <a:prstGeom prst="rect">
                    <a:avLst/>
                  </a:prstGeom>
                  <a:solidFill>
                    <a:srgbClr val="F4834A"/>
                  </a:solidFill>
                  <a:ln>
                    <a:solidFill>
                      <a:srgbClr val="F483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0" name="Rectangle 82"/>
                  <p:cNvSpPr/>
                  <p:nvPr/>
                </p:nvSpPr>
                <p:spPr>
                  <a:xfrm>
                    <a:off x="1066800" y="2383278"/>
                    <a:ext cx="333983" cy="155643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1" name="Rectangle 83"/>
                  <p:cNvSpPr/>
                  <p:nvPr/>
                </p:nvSpPr>
                <p:spPr>
                  <a:xfrm>
                    <a:off x="1524000" y="2383278"/>
                    <a:ext cx="333983" cy="155643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2" name="Rectangle 84"/>
                  <p:cNvSpPr/>
                  <p:nvPr/>
                </p:nvSpPr>
                <p:spPr>
                  <a:xfrm>
                    <a:off x="1981200" y="2383278"/>
                    <a:ext cx="333983" cy="155643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3" name="Rectangle 85"/>
                  <p:cNvSpPr/>
                  <p:nvPr/>
                </p:nvSpPr>
                <p:spPr>
                  <a:xfrm>
                    <a:off x="2438400" y="2383278"/>
                    <a:ext cx="333983" cy="155643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4" name="Rectangle 86"/>
                  <p:cNvSpPr/>
                  <p:nvPr/>
                </p:nvSpPr>
                <p:spPr>
                  <a:xfrm>
                    <a:off x="2895600" y="2383278"/>
                    <a:ext cx="333983" cy="155643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5" name="Rectangle 87"/>
                  <p:cNvSpPr/>
                  <p:nvPr/>
                </p:nvSpPr>
                <p:spPr>
                  <a:xfrm>
                    <a:off x="3352799" y="2383278"/>
                    <a:ext cx="333983" cy="155643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286" name="Group 75"/>
              <p:cNvGrpSpPr/>
              <p:nvPr/>
            </p:nvGrpSpPr>
            <p:grpSpPr>
              <a:xfrm>
                <a:off x="5334000" y="2266950"/>
                <a:ext cx="1634162" cy="622052"/>
                <a:chOff x="1896894" y="2443466"/>
                <a:chExt cx="7607029" cy="2392363"/>
              </a:xfrm>
            </p:grpSpPr>
            <p:sp>
              <p:nvSpPr>
                <p:cNvPr id="287" name="AutoShape 12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148496" y="2789542"/>
                  <a:ext cx="6990554" cy="20462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8" name="Freeform 14"/>
                <p:cNvSpPr>
                  <a:spLocks/>
                </p:cNvSpPr>
                <p:nvPr/>
              </p:nvSpPr>
              <p:spPr bwMode="auto">
                <a:xfrm>
                  <a:off x="5190146" y="2470454"/>
                  <a:ext cx="2401887" cy="1346200"/>
                </a:xfrm>
                <a:custGeom>
                  <a:avLst/>
                  <a:gdLst>
                    <a:gd name="T0" fmla="*/ 1513 w 1513"/>
                    <a:gd name="T1" fmla="*/ 642 h 642"/>
                    <a:gd name="T2" fmla="*/ 0 w 1513"/>
                    <a:gd name="T3" fmla="*/ 642 h 642"/>
                    <a:gd name="T4" fmla="*/ 305 w 1513"/>
                    <a:gd name="T5" fmla="*/ 242 h 642"/>
                    <a:gd name="T6" fmla="*/ 606 w 1513"/>
                    <a:gd name="T7" fmla="*/ 188 h 642"/>
                    <a:gd name="T8" fmla="*/ 907 w 1513"/>
                    <a:gd name="T9" fmla="*/ 0 h 642"/>
                    <a:gd name="T10" fmla="*/ 1208 w 1513"/>
                    <a:gd name="T11" fmla="*/ 321 h 642"/>
                    <a:gd name="T12" fmla="*/ 1513 w 1513"/>
                    <a:gd name="T13" fmla="*/ 642 h 6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13" h="642">
                      <a:moveTo>
                        <a:pt x="1513" y="642"/>
                      </a:moveTo>
                      <a:lnTo>
                        <a:pt x="0" y="642"/>
                      </a:lnTo>
                      <a:lnTo>
                        <a:pt x="305" y="242"/>
                      </a:lnTo>
                      <a:lnTo>
                        <a:pt x="606" y="188"/>
                      </a:lnTo>
                      <a:lnTo>
                        <a:pt x="907" y="0"/>
                      </a:lnTo>
                      <a:lnTo>
                        <a:pt x="1208" y="321"/>
                      </a:lnTo>
                      <a:lnTo>
                        <a:pt x="1513" y="642"/>
                      </a:lnTo>
                      <a:close/>
                    </a:path>
                  </a:pathLst>
                </a:custGeom>
                <a:solidFill>
                  <a:srgbClr val="F4834A"/>
                </a:solidFill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en-US">
                    <a:latin typeface="+mn-lt"/>
                  </a:endParaRPr>
                </a:p>
              </p:txBody>
            </p:sp>
            <p:sp>
              <p:nvSpPr>
                <p:cNvPr id="289" name="Freeform 15"/>
                <p:cNvSpPr>
                  <a:spLocks/>
                </p:cNvSpPr>
                <p:nvPr/>
              </p:nvSpPr>
              <p:spPr bwMode="auto">
                <a:xfrm>
                  <a:off x="2185008" y="2443466"/>
                  <a:ext cx="2395538" cy="1373188"/>
                </a:xfrm>
                <a:custGeom>
                  <a:avLst/>
                  <a:gdLst>
                    <a:gd name="T0" fmla="*/ 1509 w 1509"/>
                    <a:gd name="T1" fmla="*/ 563 h 563"/>
                    <a:gd name="T2" fmla="*/ 0 w 1509"/>
                    <a:gd name="T3" fmla="*/ 563 h 563"/>
                    <a:gd name="T4" fmla="*/ 301 w 1509"/>
                    <a:gd name="T5" fmla="*/ 163 h 563"/>
                    <a:gd name="T6" fmla="*/ 602 w 1509"/>
                    <a:gd name="T7" fmla="*/ 267 h 563"/>
                    <a:gd name="T8" fmla="*/ 903 w 1509"/>
                    <a:gd name="T9" fmla="*/ 0 h 563"/>
                    <a:gd name="T10" fmla="*/ 1208 w 1509"/>
                    <a:gd name="T11" fmla="*/ 267 h 563"/>
                    <a:gd name="T12" fmla="*/ 1509 w 1509"/>
                    <a:gd name="T13" fmla="*/ 563 h 5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09" h="563">
                      <a:moveTo>
                        <a:pt x="1509" y="563"/>
                      </a:moveTo>
                      <a:lnTo>
                        <a:pt x="0" y="563"/>
                      </a:lnTo>
                      <a:lnTo>
                        <a:pt x="301" y="163"/>
                      </a:lnTo>
                      <a:lnTo>
                        <a:pt x="602" y="267"/>
                      </a:lnTo>
                      <a:lnTo>
                        <a:pt x="903" y="0"/>
                      </a:lnTo>
                      <a:lnTo>
                        <a:pt x="1208" y="267"/>
                      </a:lnTo>
                      <a:lnTo>
                        <a:pt x="1509" y="563"/>
                      </a:lnTo>
                      <a:close/>
                    </a:path>
                  </a:pathLst>
                </a:custGeom>
                <a:solidFill>
                  <a:srgbClr val="FAC1A4"/>
                </a:solidFill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en-US">
                    <a:latin typeface="+mn-lt"/>
                  </a:endParaRPr>
                </a:p>
              </p:txBody>
            </p:sp>
            <p:sp>
              <p:nvSpPr>
                <p:cNvPr id="290" name="Freeform 16"/>
                <p:cNvSpPr>
                  <a:spLocks/>
                </p:cNvSpPr>
                <p:nvPr/>
              </p:nvSpPr>
              <p:spPr bwMode="auto">
                <a:xfrm>
                  <a:off x="6528408" y="3810944"/>
                  <a:ext cx="2395538" cy="501650"/>
                </a:xfrm>
                <a:custGeom>
                  <a:avLst/>
                  <a:gdLst>
                    <a:gd name="T0" fmla="*/ 1509 w 1509"/>
                    <a:gd name="T1" fmla="*/ 0 h 316"/>
                    <a:gd name="T2" fmla="*/ 0 w 1509"/>
                    <a:gd name="T3" fmla="*/ 0 h 316"/>
                    <a:gd name="T4" fmla="*/ 301 w 1509"/>
                    <a:gd name="T5" fmla="*/ 223 h 316"/>
                    <a:gd name="T6" fmla="*/ 606 w 1509"/>
                    <a:gd name="T7" fmla="*/ 163 h 316"/>
                    <a:gd name="T8" fmla="*/ 907 w 1509"/>
                    <a:gd name="T9" fmla="*/ 316 h 316"/>
                    <a:gd name="T10" fmla="*/ 1208 w 1509"/>
                    <a:gd name="T11" fmla="*/ 163 h 316"/>
                    <a:gd name="T12" fmla="*/ 1509 w 1509"/>
                    <a:gd name="T13" fmla="*/ 0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09" h="316">
                      <a:moveTo>
                        <a:pt x="1509" y="0"/>
                      </a:moveTo>
                      <a:lnTo>
                        <a:pt x="0" y="0"/>
                      </a:lnTo>
                      <a:lnTo>
                        <a:pt x="301" y="223"/>
                      </a:lnTo>
                      <a:lnTo>
                        <a:pt x="606" y="163"/>
                      </a:lnTo>
                      <a:lnTo>
                        <a:pt x="907" y="316"/>
                      </a:lnTo>
                      <a:lnTo>
                        <a:pt x="1208" y="163"/>
                      </a:lnTo>
                      <a:lnTo>
                        <a:pt x="1509" y="0"/>
                      </a:lnTo>
                      <a:close/>
                    </a:path>
                  </a:pathLst>
                </a:custGeom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en-US">
                    <a:latin typeface="+mn-lt"/>
                  </a:endParaRPr>
                </a:p>
              </p:txBody>
            </p:sp>
            <p:sp>
              <p:nvSpPr>
                <p:cNvPr id="291" name="Freeform 17"/>
                <p:cNvSpPr>
                  <a:spLocks/>
                </p:cNvSpPr>
                <p:nvPr/>
              </p:nvSpPr>
              <p:spPr bwMode="auto">
                <a:xfrm>
                  <a:off x="3983646" y="3000679"/>
                  <a:ext cx="2395537" cy="815975"/>
                </a:xfrm>
                <a:custGeom>
                  <a:avLst/>
                  <a:gdLst>
                    <a:gd name="T0" fmla="*/ 1509 w 1509"/>
                    <a:gd name="T1" fmla="*/ 375 h 375"/>
                    <a:gd name="T2" fmla="*/ 0 w 1509"/>
                    <a:gd name="T3" fmla="*/ 375 h 375"/>
                    <a:gd name="T4" fmla="*/ 304 w 1509"/>
                    <a:gd name="T5" fmla="*/ 0 h 375"/>
                    <a:gd name="T6" fmla="*/ 606 w 1509"/>
                    <a:gd name="T7" fmla="*/ 217 h 375"/>
                    <a:gd name="T8" fmla="*/ 907 w 1509"/>
                    <a:gd name="T9" fmla="*/ 0 h 375"/>
                    <a:gd name="T10" fmla="*/ 1208 w 1509"/>
                    <a:gd name="T11" fmla="*/ 187 h 375"/>
                    <a:gd name="T12" fmla="*/ 1509 w 1509"/>
                    <a:gd name="T13" fmla="*/ 375 h 3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09" h="375">
                      <a:moveTo>
                        <a:pt x="1509" y="375"/>
                      </a:moveTo>
                      <a:lnTo>
                        <a:pt x="0" y="375"/>
                      </a:lnTo>
                      <a:lnTo>
                        <a:pt x="304" y="0"/>
                      </a:lnTo>
                      <a:lnTo>
                        <a:pt x="606" y="217"/>
                      </a:lnTo>
                      <a:lnTo>
                        <a:pt x="907" y="0"/>
                      </a:lnTo>
                      <a:lnTo>
                        <a:pt x="1208" y="187"/>
                      </a:lnTo>
                      <a:lnTo>
                        <a:pt x="1509" y="375"/>
                      </a:lnTo>
                      <a:close/>
                    </a:path>
                  </a:pathLst>
                </a:custGeom>
                <a:solidFill>
                  <a:srgbClr val="F7A075"/>
                </a:solidFill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en-US">
                    <a:latin typeface="+mn-lt"/>
                  </a:endParaRPr>
                </a:p>
              </p:txBody>
            </p:sp>
            <p:sp>
              <p:nvSpPr>
                <p:cNvPr id="292" name="Freeform 18"/>
                <p:cNvSpPr>
                  <a:spLocks/>
                </p:cNvSpPr>
                <p:nvPr/>
              </p:nvSpPr>
              <p:spPr bwMode="auto">
                <a:xfrm>
                  <a:off x="6742721" y="3107041"/>
                  <a:ext cx="2401887" cy="709613"/>
                </a:xfrm>
                <a:custGeom>
                  <a:avLst/>
                  <a:gdLst>
                    <a:gd name="T0" fmla="*/ 1513 w 1513"/>
                    <a:gd name="T1" fmla="*/ 212 h 212"/>
                    <a:gd name="T2" fmla="*/ 0 w 1513"/>
                    <a:gd name="T3" fmla="*/ 212 h 212"/>
                    <a:gd name="T4" fmla="*/ 305 w 1513"/>
                    <a:gd name="T5" fmla="*/ 0 h 212"/>
                    <a:gd name="T6" fmla="*/ 606 w 1513"/>
                    <a:gd name="T7" fmla="*/ 133 h 212"/>
                    <a:gd name="T8" fmla="*/ 907 w 1513"/>
                    <a:gd name="T9" fmla="*/ 0 h 212"/>
                    <a:gd name="T10" fmla="*/ 1208 w 1513"/>
                    <a:gd name="T11" fmla="*/ 108 h 212"/>
                    <a:gd name="T12" fmla="*/ 1513 w 1513"/>
                    <a:gd name="T13" fmla="*/ 212 h 2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13" h="212">
                      <a:moveTo>
                        <a:pt x="1513" y="212"/>
                      </a:moveTo>
                      <a:lnTo>
                        <a:pt x="0" y="212"/>
                      </a:lnTo>
                      <a:lnTo>
                        <a:pt x="305" y="0"/>
                      </a:lnTo>
                      <a:lnTo>
                        <a:pt x="606" y="133"/>
                      </a:lnTo>
                      <a:lnTo>
                        <a:pt x="907" y="0"/>
                      </a:lnTo>
                      <a:lnTo>
                        <a:pt x="1208" y="108"/>
                      </a:lnTo>
                      <a:lnTo>
                        <a:pt x="1513" y="212"/>
                      </a:lnTo>
                      <a:close/>
                    </a:path>
                  </a:pathLst>
                </a:custGeom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en-US">
                    <a:latin typeface="+mn-lt"/>
                  </a:endParaRPr>
                </a:p>
              </p:txBody>
            </p:sp>
            <p:sp>
              <p:nvSpPr>
                <p:cNvPr id="293" name="Freeform 19"/>
                <p:cNvSpPr>
                  <a:spLocks/>
                </p:cNvSpPr>
                <p:nvPr/>
              </p:nvSpPr>
              <p:spPr bwMode="auto">
                <a:xfrm>
                  <a:off x="2585058" y="3810944"/>
                  <a:ext cx="2395539" cy="674687"/>
                </a:xfrm>
                <a:custGeom>
                  <a:avLst/>
                  <a:gdLst>
                    <a:gd name="T0" fmla="*/ 1509 w 1509"/>
                    <a:gd name="T1" fmla="*/ 0 h 425"/>
                    <a:gd name="T2" fmla="*/ 0 w 1509"/>
                    <a:gd name="T3" fmla="*/ 0 h 425"/>
                    <a:gd name="T4" fmla="*/ 301 w 1509"/>
                    <a:gd name="T5" fmla="*/ 316 h 425"/>
                    <a:gd name="T6" fmla="*/ 602 w 1509"/>
                    <a:gd name="T7" fmla="*/ 316 h 425"/>
                    <a:gd name="T8" fmla="*/ 907 w 1509"/>
                    <a:gd name="T9" fmla="*/ 425 h 425"/>
                    <a:gd name="T10" fmla="*/ 1208 w 1509"/>
                    <a:gd name="T11" fmla="*/ 213 h 425"/>
                    <a:gd name="T12" fmla="*/ 1509 w 1509"/>
                    <a:gd name="T13" fmla="*/ 0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09" h="425">
                      <a:moveTo>
                        <a:pt x="1509" y="0"/>
                      </a:moveTo>
                      <a:lnTo>
                        <a:pt x="0" y="0"/>
                      </a:lnTo>
                      <a:lnTo>
                        <a:pt x="301" y="316"/>
                      </a:lnTo>
                      <a:lnTo>
                        <a:pt x="602" y="316"/>
                      </a:lnTo>
                      <a:lnTo>
                        <a:pt x="907" y="425"/>
                      </a:lnTo>
                      <a:lnTo>
                        <a:pt x="1208" y="213"/>
                      </a:lnTo>
                      <a:lnTo>
                        <a:pt x="1509" y="0"/>
                      </a:lnTo>
                      <a:close/>
                    </a:path>
                  </a:pathLst>
                </a:custGeom>
                <a:solidFill>
                  <a:srgbClr val="F16A0F"/>
                </a:solidFill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en-US">
                    <a:latin typeface="+mn-lt"/>
                  </a:endParaRPr>
                </a:p>
              </p:txBody>
            </p:sp>
            <p:sp>
              <p:nvSpPr>
                <p:cNvPr id="294" name="Freeform 20"/>
                <p:cNvSpPr>
                  <a:spLocks/>
                </p:cNvSpPr>
                <p:nvPr/>
              </p:nvSpPr>
              <p:spPr bwMode="auto">
                <a:xfrm>
                  <a:off x="4461483" y="3810944"/>
                  <a:ext cx="2395538" cy="501650"/>
                </a:xfrm>
                <a:custGeom>
                  <a:avLst/>
                  <a:gdLst>
                    <a:gd name="T0" fmla="*/ 1509 w 1509"/>
                    <a:gd name="T1" fmla="*/ 0 h 316"/>
                    <a:gd name="T2" fmla="*/ 0 w 1509"/>
                    <a:gd name="T3" fmla="*/ 0 h 316"/>
                    <a:gd name="T4" fmla="*/ 301 w 1509"/>
                    <a:gd name="T5" fmla="*/ 109 h 316"/>
                    <a:gd name="T6" fmla="*/ 602 w 1509"/>
                    <a:gd name="T7" fmla="*/ 109 h 316"/>
                    <a:gd name="T8" fmla="*/ 907 w 1509"/>
                    <a:gd name="T9" fmla="*/ 316 h 316"/>
                    <a:gd name="T10" fmla="*/ 1208 w 1509"/>
                    <a:gd name="T11" fmla="*/ 213 h 316"/>
                    <a:gd name="T12" fmla="*/ 1509 w 1509"/>
                    <a:gd name="T13" fmla="*/ 0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09" h="316">
                      <a:moveTo>
                        <a:pt x="1509" y="0"/>
                      </a:moveTo>
                      <a:lnTo>
                        <a:pt x="0" y="0"/>
                      </a:lnTo>
                      <a:lnTo>
                        <a:pt x="301" y="109"/>
                      </a:lnTo>
                      <a:lnTo>
                        <a:pt x="602" y="109"/>
                      </a:lnTo>
                      <a:lnTo>
                        <a:pt x="907" y="316"/>
                      </a:lnTo>
                      <a:lnTo>
                        <a:pt x="1208" y="213"/>
                      </a:lnTo>
                      <a:lnTo>
                        <a:pt x="1509" y="0"/>
                      </a:lnTo>
                      <a:close/>
                    </a:path>
                  </a:pathLst>
                </a:custGeom>
                <a:solidFill>
                  <a:srgbClr val="FAC1A4"/>
                </a:solidFill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en-US">
                    <a:latin typeface="+mn-lt"/>
                  </a:endParaRPr>
                </a:p>
              </p:txBody>
            </p:sp>
            <p:sp>
              <p:nvSpPr>
                <p:cNvPr id="295" name="Rectangle 63"/>
                <p:cNvSpPr/>
                <p:nvPr/>
              </p:nvSpPr>
              <p:spPr>
                <a:xfrm>
                  <a:off x="1896894" y="3772032"/>
                  <a:ext cx="7607029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296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58" t="20518" r="48010" b="19350"/>
            <a:stretch>
              <a:fillRect/>
            </a:stretch>
          </p:blipFill>
          <p:spPr bwMode="auto">
            <a:xfrm>
              <a:off x="4648200" y="3028950"/>
              <a:ext cx="1175866" cy="161629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298" name="Chart 5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848595863"/>
                </p:ext>
              </p:extLst>
            </p:nvPr>
          </p:nvGraphicFramePr>
          <p:xfrm>
            <a:off x="4876800" y="3333750"/>
            <a:ext cx="649566" cy="5668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graphicFrame>
          <p:nvGraphicFramePr>
            <p:cNvPr id="299" name="Chart 9"/>
            <p:cNvGraphicFramePr/>
            <p:nvPr>
              <p:extLst>
                <p:ext uri="{D42A27DB-BD31-4B8C-83A1-F6EECF244321}">
                  <p14:modId xmlns:p14="http://schemas.microsoft.com/office/powerpoint/2010/main" val="3476073313"/>
                </p:ext>
              </p:extLst>
            </p:nvPr>
          </p:nvGraphicFramePr>
          <p:xfrm>
            <a:off x="5257800" y="3714750"/>
            <a:ext cx="926258" cy="49726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grpSp>
          <p:nvGrpSpPr>
            <p:cNvPr id="300" name="Group 75"/>
            <p:cNvGrpSpPr/>
            <p:nvPr/>
          </p:nvGrpSpPr>
          <p:grpSpPr>
            <a:xfrm>
              <a:off x="4876800" y="3867150"/>
              <a:ext cx="967725" cy="368369"/>
              <a:chOff x="1896894" y="2443466"/>
              <a:chExt cx="7607029" cy="2392363"/>
            </a:xfrm>
          </p:grpSpPr>
          <p:sp>
            <p:nvSpPr>
              <p:cNvPr id="301" name="AutoShape 12"/>
              <p:cNvSpPr>
                <a:spLocks noChangeAspect="1" noChangeArrowheads="1" noTextEdit="1"/>
              </p:cNvSpPr>
              <p:nvPr/>
            </p:nvSpPr>
            <p:spPr bwMode="auto">
              <a:xfrm>
                <a:off x="2148496" y="2789542"/>
                <a:ext cx="6990554" cy="2046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" name="Freeform 14"/>
              <p:cNvSpPr>
                <a:spLocks/>
              </p:cNvSpPr>
              <p:nvPr/>
            </p:nvSpPr>
            <p:spPr bwMode="auto">
              <a:xfrm>
                <a:off x="5190146" y="2470454"/>
                <a:ext cx="2401887" cy="1346200"/>
              </a:xfrm>
              <a:custGeom>
                <a:avLst/>
                <a:gdLst>
                  <a:gd name="T0" fmla="*/ 1513 w 1513"/>
                  <a:gd name="T1" fmla="*/ 642 h 642"/>
                  <a:gd name="T2" fmla="*/ 0 w 1513"/>
                  <a:gd name="T3" fmla="*/ 642 h 642"/>
                  <a:gd name="T4" fmla="*/ 305 w 1513"/>
                  <a:gd name="T5" fmla="*/ 242 h 642"/>
                  <a:gd name="T6" fmla="*/ 606 w 1513"/>
                  <a:gd name="T7" fmla="*/ 188 h 642"/>
                  <a:gd name="T8" fmla="*/ 907 w 1513"/>
                  <a:gd name="T9" fmla="*/ 0 h 642"/>
                  <a:gd name="T10" fmla="*/ 1208 w 1513"/>
                  <a:gd name="T11" fmla="*/ 321 h 642"/>
                  <a:gd name="T12" fmla="*/ 1513 w 1513"/>
                  <a:gd name="T13" fmla="*/ 642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13" h="642">
                    <a:moveTo>
                      <a:pt x="1513" y="642"/>
                    </a:moveTo>
                    <a:lnTo>
                      <a:pt x="0" y="642"/>
                    </a:lnTo>
                    <a:lnTo>
                      <a:pt x="305" y="242"/>
                    </a:lnTo>
                    <a:lnTo>
                      <a:pt x="606" y="188"/>
                    </a:lnTo>
                    <a:lnTo>
                      <a:pt x="907" y="0"/>
                    </a:lnTo>
                    <a:lnTo>
                      <a:pt x="1208" y="321"/>
                    </a:lnTo>
                    <a:lnTo>
                      <a:pt x="1513" y="642"/>
                    </a:lnTo>
                    <a:close/>
                  </a:path>
                </a:pathLst>
              </a:custGeom>
              <a:solidFill>
                <a:srgbClr val="F4834A"/>
              </a:solidFill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303" name="Freeform 15"/>
              <p:cNvSpPr>
                <a:spLocks/>
              </p:cNvSpPr>
              <p:nvPr/>
            </p:nvSpPr>
            <p:spPr bwMode="auto">
              <a:xfrm>
                <a:off x="2185008" y="2443466"/>
                <a:ext cx="2395538" cy="1373188"/>
              </a:xfrm>
              <a:custGeom>
                <a:avLst/>
                <a:gdLst>
                  <a:gd name="T0" fmla="*/ 1509 w 1509"/>
                  <a:gd name="T1" fmla="*/ 563 h 563"/>
                  <a:gd name="T2" fmla="*/ 0 w 1509"/>
                  <a:gd name="T3" fmla="*/ 563 h 563"/>
                  <a:gd name="T4" fmla="*/ 301 w 1509"/>
                  <a:gd name="T5" fmla="*/ 163 h 563"/>
                  <a:gd name="T6" fmla="*/ 602 w 1509"/>
                  <a:gd name="T7" fmla="*/ 267 h 563"/>
                  <a:gd name="T8" fmla="*/ 903 w 1509"/>
                  <a:gd name="T9" fmla="*/ 0 h 563"/>
                  <a:gd name="T10" fmla="*/ 1208 w 1509"/>
                  <a:gd name="T11" fmla="*/ 267 h 563"/>
                  <a:gd name="T12" fmla="*/ 1509 w 1509"/>
                  <a:gd name="T13" fmla="*/ 563 h 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09" h="563">
                    <a:moveTo>
                      <a:pt x="1509" y="563"/>
                    </a:moveTo>
                    <a:lnTo>
                      <a:pt x="0" y="563"/>
                    </a:lnTo>
                    <a:lnTo>
                      <a:pt x="301" y="163"/>
                    </a:lnTo>
                    <a:lnTo>
                      <a:pt x="602" y="267"/>
                    </a:lnTo>
                    <a:lnTo>
                      <a:pt x="903" y="0"/>
                    </a:lnTo>
                    <a:lnTo>
                      <a:pt x="1208" y="267"/>
                    </a:lnTo>
                    <a:lnTo>
                      <a:pt x="1509" y="563"/>
                    </a:lnTo>
                    <a:close/>
                  </a:path>
                </a:pathLst>
              </a:custGeom>
              <a:solidFill>
                <a:srgbClr val="FAC1A4"/>
              </a:solidFill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304" name="Freeform 16"/>
              <p:cNvSpPr>
                <a:spLocks/>
              </p:cNvSpPr>
              <p:nvPr/>
            </p:nvSpPr>
            <p:spPr bwMode="auto">
              <a:xfrm>
                <a:off x="6528408" y="3810944"/>
                <a:ext cx="2395538" cy="501650"/>
              </a:xfrm>
              <a:custGeom>
                <a:avLst/>
                <a:gdLst>
                  <a:gd name="T0" fmla="*/ 1509 w 1509"/>
                  <a:gd name="T1" fmla="*/ 0 h 316"/>
                  <a:gd name="T2" fmla="*/ 0 w 1509"/>
                  <a:gd name="T3" fmla="*/ 0 h 316"/>
                  <a:gd name="T4" fmla="*/ 301 w 1509"/>
                  <a:gd name="T5" fmla="*/ 223 h 316"/>
                  <a:gd name="T6" fmla="*/ 606 w 1509"/>
                  <a:gd name="T7" fmla="*/ 163 h 316"/>
                  <a:gd name="T8" fmla="*/ 907 w 1509"/>
                  <a:gd name="T9" fmla="*/ 316 h 316"/>
                  <a:gd name="T10" fmla="*/ 1208 w 1509"/>
                  <a:gd name="T11" fmla="*/ 163 h 316"/>
                  <a:gd name="T12" fmla="*/ 1509 w 1509"/>
                  <a:gd name="T13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09" h="316">
                    <a:moveTo>
                      <a:pt x="1509" y="0"/>
                    </a:moveTo>
                    <a:lnTo>
                      <a:pt x="0" y="0"/>
                    </a:lnTo>
                    <a:lnTo>
                      <a:pt x="301" y="223"/>
                    </a:lnTo>
                    <a:lnTo>
                      <a:pt x="606" y="163"/>
                    </a:lnTo>
                    <a:lnTo>
                      <a:pt x="907" y="316"/>
                    </a:lnTo>
                    <a:lnTo>
                      <a:pt x="1208" y="163"/>
                    </a:lnTo>
                    <a:lnTo>
                      <a:pt x="1509" y="0"/>
                    </a:lnTo>
                    <a:close/>
                  </a:path>
                </a:pathLst>
              </a:cu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305" name="Freeform 17"/>
              <p:cNvSpPr>
                <a:spLocks/>
              </p:cNvSpPr>
              <p:nvPr/>
            </p:nvSpPr>
            <p:spPr bwMode="auto">
              <a:xfrm>
                <a:off x="3983646" y="3000679"/>
                <a:ext cx="2395537" cy="815975"/>
              </a:xfrm>
              <a:custGeom>
                <a:avLst/>
                <a:gdLst>
                  <a:gd name="T0" fmla="*/ 1509 w 1509"/>
                  <a:gd name="T1" fmla="*/ 375 h 375"/>
                  <a:gd name="T2" fmla="*/ 0 w 1509"/>
                  <a:gd name="T3" fmla="*/ 375 h 375"/>
                  <a:gd name="T4" fmla="*/ 304 w 1509"/>
                  <a:gd name="T5" fmla="*/ 0 h 375"/>
                  <a:gd name="T6" fmla="*/ 606 w 1509"/>
                  <a:gd name="T7" fmla="*/ 217 h 375"/>
                  <a:gd name="T8" fmla="*/ 907 w 1509"/>
                  <a:gd name="T9" fmla="*/ 0 h 375"/>
                  <a:gd name="T10" fmla="*/ 1208 w 1509"/>
                  <a:gd name="T11" fmla="*/ 187 h 375"/>
                  <a:gd name="T12" fmla="*/ 1509 w 1509"/>
                  <a:gd name="T13" fmla="*/ 375 h 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09" h="375">
                    <a:moveTo>
                      <a:pt x="1509" y="375"/>
                    </a:moveTo>
                    <a:lnTo>
                      <a:pt x="0" y="375"/>
                    </a:lnTo>
                    <a:lnTo>
                      <a:pt x="304" y="0"/>
                    </a:lnTo>
                    <a:lnTo>
                      <a:pt x="606" y="217"/>
                    </a:lnTo>
                    <a:lnTo>
                      <a:pt x="907" y="0"/>
                    </a:lnTo>
                    <a:lnTo>
                      <a:pt x="1208" y="187"/>
                    </a:lnTo>
                    <a:lnTo>
                      <a:pt x="1509" y="375"/>
                    </a:lnTo>
                    <a:close/>
                  </a:path>
                </a:pathLst>
              </a:custGeom>
              <a:solidFill>
                <a:srgbClr val="F7A075"/>
              </a:solidFill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306" name="Freeform 18"/>
              <p:cNvSpPr>
                <a:spLocks/>
              </p:cNvSpPr>
              <p:nvPr/>
            </p:nvSpPr>
            <p:spPr bwMode="auto">
              <a:xfrm>
                <a:off x="6742721" y="3107041"/>
                <a:ext cx="2401887" cy="709613"/>
              </a:xfrm>
              <a:custGeom>
                <a:avLst/>
                <a:gdLst>
                  <a:gd name="T0" fmla="*/ 1513 w 1513"/>
                  <a:gd name="T1" fmla="*/ 212 h 212"/>
                  <a:gd name="T2" fmla="*/ 0 w 1513"/>
                  <a:gd name="T3" fmla="*/ 212 h 212"/>
                  <a:gd name="T4" fmla="*/ 305 w 1513"/>
                  <a:gd name="T5" fmla="*/ 0 h 212"/>
                  <a:gd name="T6" fmla="*/ 606 w 1513"/>
                  <a:gd name="T7" fmla="*/ 133 h 212"/>
                  <a:gd name="T8" fmla="*/ 907 w 1513"/>
                  <a:gd name="T9" fmla="*/ 0 h 212"/>
                  <a:gd name="T10" fmla="*/ 1208 w 1513"/>
                  <a:gd name="T11" fmla="*/ 108 h 212"/>
                  <a:gd name="T12" fmla="*/ 1513 w 1513"/>
                  <a:gd name="T13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13" h="212">
                    <a:moveTo>
                      <a:pt x="1513" y="212"/>
                    </a:moveTo>
                    <a:lnTo>
                      <a:pt x="0" y="212"/>
                    </a:lnTo>
                    <a:lnTo>
                      <a:pt x="305" y="0"/>
                    </a:lnTo>
                    <a:lnTo>
                      <a:pt x="606" y="133"/>
                    </a:lnTo>
                    <a:lnTo>
                      <a:pt x="907" y="0"/>
                    </a:lnTo>
                    <a:lnTo>
                      <a:pt x="1208" y="108"/>
                    </a:lnTo>
                    <a:lnTo>
                      <a:pt x="1513" y="212"/>
                    </a:lnTo>
                    <a:close/>
                  </a:path>
                </a:pathLst>
              </a:cu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307" name="Freeform 19"/>
              <p:cNvSpPr>
                <a:spLocks/>
              </p:cNvSpPr>
              <p:nvPr/>
            </p:nvSpPr>
            <p:spPr bwMode="auto">
              <a:xfrm>
                <a:off x="2585058" y="3810944"/>
                <a:ext cx="2395539" cy="674687"/>
              </a:xfrm>
              <a:custGeom>
                <a:avLst/>
                <a:gdLst>
                  <a:gd name="T0" fmla="*/ 1509 w 1509"/>
                  <a:gd name="T1" fmla="*/ 0 h 425"/>
                  <a:gd name="T2" fmla="*/ 0 w 1509"/>
                  <a:gd name="T3" fmla="*/ 0 h 425"/>
                  <a:gd name="T4" fmla="*/ 301 w 1509"/>
                  <a:gd name="T5" fmla="*/ 316 h 425"/>
                  <a:gd name="T6" fmla="*/ 602 w 1509"/>
                  <a:gd name="T7" fmla="*/ 316 h 425"/>
                  <a:gd name="T8" fmla="*/ 907 w 1509"/>
                  <a:gd name="T9" fmla="*/ 425 h 425"/>
                  <a:gd name="T10" fmla="*/ 1208 w 1509"/>
                  <a:gd name="T11" fmla="*/ 213 h 425"/>
                  <a:gd name="T12" fmla="*/ 1509 w 1509"/>
                  <a:gd name="T13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09" h="425">
                    <a:moveTo>
                      <a:pt x="1509" y="0"/>
                    </a:moveTo>
                    <a:lnTo>
                      <a:pt x="0" y="0"/>
                    </a:lnTo>
                    <a:lnTo>
                      <a:pt x="301" y="316"/>
                    </a:lnTo>
                    <a:lnTo>
                      <a:pt x="602" y="316"/>
                    </a:lnTo>
                    <a:lnTo>
                      <a:pt x="907" y="425"/>
                    </a:lnTo>
                    <a:lnTo>
                      <a:pt x="1208" y="213"/>
                    </a:lnTo>
                    <a:lnTo>
                      <a:pt x="1509" y="0"/>
                    </a:lnTo>
                    <a:close/>
                  </a:path>
                </a:pathLst>
              </a:custGeom>
              <a:solidFill>
                <a:srgbClr val="F16A0F"/>
              </a:solidFill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308" name="Freeform 20"/>
              <p:cNvSpPr>
                <a:spLocks/>
              </p:cNvSpPr>
              <p:nvPr/>
            </p:nvSpPr>
            <p:spPr bwMode="auto">
              <a:xfrm>
                <a:off x="4461483" y="3810944"/>
                <a:ext cx="2395538" cy="501650"/>
              </a:xfrm>
              <a:custGeom>
                <a:avLst/>
                <a:gdLst>
                  <a:gd name="T0" fmla="*/ 1509 w 1509"/>
                  <a:gd name="T1" fmla="*/ 0 h 316"/>
                  <a:gd name="T2" fmla="*/ 0 w 1509"/>
                  <a:gd name="T3" fmla="*/ 0 h 316"/>
                  <a:gd name="T4" fmla="*/ 301 w 1509"/>
                  <a:gd name="T5" fmla="*/ 109 h 316"/>
                  <a:gd name="T6" fmla="*/ 602 w 1509"/>
                  <a:gd name="T7" fmla="*/ 109 h 316"/>
                  <a:gd name="T8" fmla="*/ 907 w 1509"/>
                  <a:gd name="T9" fmla="*/ 316 h 316"/>
                  <a:gd name="T10" fmla="*/ 1208 w 1509"/>
                  <a:gd name="T11" fmla="*/ 213 h 316"/>
                  <a:gd name="T12" fmla="*/ 1509 w 1509"/>
                  <a:gd name="T13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09" h="316">
                    <a:moveTo>
                      <a:pt x="1509" y="0"/>
                    </a:moveTo>
                    <a:lnTo>
                      <a:pt x="0" y="0"/>
                    </a:lnTo>
                    <a:lnTo>
                      <a:pt x="301" y="109"/>
                    </a:lnTo>
                    <a:lnTo>
                      <a:pt x="602" y="109"/>
                    </a:lnTo>
                    <a:lnTo>
                      <a:pt x="907" y="316"/>
                    </a:lnTo>
                    <a:lnTo>
                      <a:pt x="1208" y="213"/>
                    </a:lnTo>
                    <a:lnTo>
                      <a:pt x="1509" y="0"/>
                    </a:lnTo>
                    <a:close/>
                  </a:path>
                </a:pathLst>
              </a:custGeom>
              <a:solidFill>
                <a:srgbClr val="FAC1A4"/>
              </a:solidFill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309" name="Rectangle 63"/>
              <p:cNvSpPr/>
              <p:nvPr/>
            </p:nvSpPr>
            <p:spPr>
              <a:xfrm>
                <a:off x="1896894" y="3772032"/>
                <a:ext cx="7607029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97" name="Picture 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209" t="10890" r="-95" b="18404"/>
            <a:stretch>
              <a:fillRect/>
            </a:stretch>
          </p:blipFill>
          <p:spPr bwMode="auto">
            <a:xfrm>
              <a:off x="5499437" y="3574731"/>
              <a:ext cx="463249" cy="98957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310" name="Chart 9"/>
            <p:cNvGraphicFramePr/>
            <p:nvPr>
              <p:extLst>
                <p:ext uri="{D42A27DB-BD31-4B8C-83A1-F6EECF244321}">
                  <p14:modId xmlns:p14="http://schemas.microsoft.com/office/powerpoint/2010/main" val="2563602870"/>
                </p:ext>
              </p:extLst>
            </p:nvPr>
          </p:nvGraphicFramePr>
          <p:xfrm>
            <a:off x="5181600" y="3638550"/>
            <a:ext cx="1002458" cy="53817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grpSp>
          <p:nvGrpSpPr>
            <p:cNvPr id="311" name="Group 173"/>
            <p:cNvGrpSpPr/>
            <p:nvPr/>
          </p:nvGrpSpPr>
          <p:grpSpPr>
            <a:xfrm>
              <a:off x="5562600" y="4095750"/>
              <a:ext cx="333982" cy="315682"/>
              <a:chOff x="609600" y="2383278"/>
              <a:chExt cx="3077182" cy="2908569"/>
            </a:xfrm>
          </p:grpSpPr>
          <p:sp>
            <p:nvSpPr>
              <p:cNvPr id="312" name="Rectangle 4"/>
              <p:cNvSpPr/>
              <p:nvPr/>
            </p:nvSpPr>
            <p:spPr>
              <a:xfrm>
                <a:off x="609600" y="5136204"/>
                <a:ext cx="333983" cy="155643"/>
              </a:xfrm>
              <a:prstGeom prst="rect">
                <a:avLst/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Rectangle 5"/>
              <p:cNvSpPr/>
              <p:nvPr/>
            </p:nvSpPr>
            <p:spPr>
              <a:xfrm>
                <a:off x="1066800" y="5136204"/>
                <a:ext cx="333983" cy="155643"/>
              </a:xfrm>
              <a:prstGeom prst="rect">
                <a:avLst/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Rectangle 6"/>
              <p:cNvSpPr/>
              <p:nvPr/>
            </p:nvSpPr>
            <p:spPr>
              <a:xfrm>
                <a:off x="1524000" y="5136204"/>
                <a:ext cx="333983" cy="155643"/>
              </a:xfrm>
              <a:prstGeom prst="rect">
                <a:avLst/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Rectangle 7"/>
              <p:cNvSpPr/>
              <p:nvPr/>
            </p:nvSpPr>
            <p:spPr>
              <a:xfrm>
                <a:off x="1981200" y="5136204"/>
                <a:ext cx="333983" cy="155643"/>
              </a:xfrm>
              <a:prstGeom prst="rect">
                <a:avLst/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Rectangle 8"/>
              <p:cNvSpPr/>
              <p:nvPr/>
            </p:nvSpPr>
            <p:spPr>
              <a:xfrm>
                <a:off x="2438400" y="5136204"/>
                <a:ext cx="333983" cy="155643"/>
              </a:xfrm>
              <a:prstGeom prst="rect">
                <a:avLst/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Rectangle 9"/>
              <p:cNvSpPr/>
              <p:nvPr/>
            </p:nvSpPr>
            <p:spPr>
              <a:xfrm>
                <a:off x="2895600" y="5136204"/>
                <a:ext cx="333983" cy="155643"/>
              </a:xfrm>
              <a:prstGeom prst="rect">
                <a:avLst/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Rectangle 10"/>
              <p:cNvSpPr/>
              <p:nvPr/>
            </p:nvSpPr>
            <p:spPr>
              <a:xfrm>
                <a:off x="3352799" y="5136204"/>
                <a:ext cx="333983" cy="155643"/>
              </a:xfrm>
              <a:prstGeom prst="rect">
                <a:avLst/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Rectangle 11"/>
              <p:cNvSpPr/>
              <p:nvPr/>
            </p:nvSpPr>
            <p:spPr>
              <a:xfrm>
                <a:off x="609600" y="4893013"/>
                <a:ext cx="333983" cy="155643"/>
              </a:xfrm>
              <a:prstGeom prst="rect">
                <a:avLst/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Rectangle 12"/>
              <p:cNvSpPr/>
              <p:nvPr/>
            </p:nvSpPr>
            <p:spPr>
              <a:xfrm>
                <a:off x="1066800" y="4893013"/>
                <a:ext cx="333983" cy="155643"/>
              </a:xfrm>
              <a:prstGeom prst="rect">
                <a:avLst/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Rectangle 13"/>
              <p:cNvSpPr/>
              <p:nvPr/>
            </p:nvSpPr>
            <p:spPr>
              <a:xfrm>
                <a:off x="1524000" y="4893013"/>
                <a:ext cx="333983" cy="155643"/>
              </a:xfrm>
              <a:prstGeom prst="rect">
                <a:avLst/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Rectangle 14"/>
              <p:cNvSpPr/>
              <p:nvPr/>
            </p:nvSpPr>
            <p:spPr>
              <a:xfrm>
                <a:off x="1981200" y="4893013"/>
                <a:ext cx="333983" cy="155643"/>
              </a:xfrm>
              <a:prstGeom prst="rect">
                <a:avLst/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Rectangle 15"/>
              <p:cNvSpPr/>
              <p:nvPr/>
            </p:nvSpPr>
            <p:spPr>
              <a:xfrm>
                <a:off x="2438400" y="4893013"/>
                <a:ext cx="333983" cy="155643"/>
              </a:xfrm>
              <a:prstGeom prst="rect">
                <a:avLst/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Rectangle 16"/>
              <p:cNvSpPr/>
              <p:nvPr/>
            </p:nvSpPr>
            <p:spPr>
              <a:xfrm>
                <a:off x="2895600" y="4893013"/>
                <a:ext cx="333983" cy="155643"/>
              </a:xfrm>
              <a:prstGeom prst="rect">
                <a:avLst/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Rectangle 17"/>
              <p:cNvSpPr/>
              <p:nvPr/>
            </p:nvSpPr>
            <p:spPr>
              <a:xfrm>
                <a:off x="3352799" y="4893013"/>
                <a:ext cx="333983" cy="155643"/>
              </a:xfrm>
              <a:prstGeom prst="rect">
                <a:avLst/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Rectangle 18"/>
              <p:cNvSpPr/>
              <p:nvPr/>
            </p:nvSpPr>
            <p:spPr>
              <a:xfrm>
                <a:off x="609600" y="4649822"/>
                <a:ext cx="333983" cy="155643"/>
              </a:xfrm>
              <a:prstGeom prst="rect">
                <a:avLst/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Rectangle 19"/>
              <p:cNvSpPr/>
              <p:nvPr/>
            </p:nvSpPr>
            <p:spPr>
              <a:xfrm>
                <a:off x="1066800" y="4649822"/>
                <a:ext cx="333983" cy="155643"/>
              </a:xfrm>
              <a:prstGeom prst="rect">
                <a:avLst/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20"/>
              <p:cNvSpPr/>
              <p:nvPr/>
            </p:nvSpPr>
            <p:spPr>
              <a:xfrm>
                <a:off x="1524000" y="4649822"/>
                <a:ext cx="333983" cy="155643"/>
              </a:xfrm>
              <a:prstGeom prst="rect">
                <a:avLst/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Rectangle 21"/>
              <p:cNvSpPr/>
              <p:nvPr/>
            </p:nvSpPr>
            <p:spPr>
              <a:xfrm>
                <a:off x="1981200" y="4649822"/>
                <a:ext cx="333983" cy="155643"/>
              </a:xfrm>
              <a:prstGeom prst="rect">
                <a:avLst/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Rectangle 22"/>
              <p:cNvSpPr/>
              <p:nvPr/>
            </p:nvSpPr>
            <p:spPr>
              <a:xfrm>
                <a:off x="2438400" y="4649822"/>
                <a:ext cx="333983" cy="155643"/>
              </a:xfrm>
              <a:prstGeom prst="rect">
                <a:avLst/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Rectangle 23"/>
              <p:cNvSpPr/>
              <p:nvPr/>
            </p:nvSpPr>
            <p:spPr>
              <a:xfrm>
                <a:off x="2895600" y="4649822"/>
                <a:ext cx="333983" cy="155643"/>
              </a:xfrm>
              <a:prstGeom prst="rect">
                <a:avLst/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Rectangle 24"/>
              <p:cNvSpPr/>
              <p:nvPr/>
            </p:nvSpPr>
            <p:spPr>
              <a:xfrm>
                <a:off x="3352799" y="4649822"/>
                <a:ext cx="333983" cy="155643"/>
              </a:xfrm>
              <a:prstGeom prst="rect">
                <a:avLst/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Rectangle 25"/>
              <p:cNvSpPr/>
              <p:nvPr/>
            </p:nvSpPr>
            <p:spPr>
              <a:xfrm>
                <a:off x="609600" y="4396903"/>
                <a:ext cx="333983" cy="155643"/>
              </a:xfrm>
              <a:prstGeom prst="rect">
                <a:avLst/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Rectangle 26"/>
              <p:cNvSpPr/>
              <p:nvPr/>
            </p:nvSpPr>
            <p:spPr>
              <a:xfrm>
                <a:off x="1066800" y="4396903"/>
                <a:ext cx="333983" cy="155643"/>
              </a:xfrm>
              <a:prstGeom prst="rect">
                <a:avLst/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Rectangle 27"/>
              <p:cNvSpPr/>
              <p:nvPr/>
            </p:nvSpPr>
            <p:spPr>
              <a:xfrm>
                <a:off x="1524000" y="4396903"/>
                <a:ext cx="333983" cy="155643"/>
              </a:xfrm>
              <a:prstGeom prst="rect">
                <a:avLst/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Rectangle 28"/>
              <p:cNvSpPr/>
              <p:nvPr/>
            </p:nvSpPr>
            <p:spPr>
              <a:xfrm>
                <a:off x="1981200" y="4396903"/>
                <a:ext cx="333983" cy="155643"/>
              </a:xfrm>
              <a:prstGeom prst="rect">
                <a:avLst/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Rectangle 29"/>
              <p:cNvSpPr/>
              <p:nvPr/>
            </p:nvSpPr>
            <p:spPr>
              <a:xfrm>
                <a:off x="2438400" y="4396903"/>
                <a:ext cx="333983" cy="155643"/>
              </a:xfrm>
              <a:prstGeom prst="rect">
                <a:avLst/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Rectangle 30"/>
              <p:cNvSpPr/>
              <p:nvPr/>
            </p:nvSpPr>
            <p:spPr>
              <a:xfrm>
                <a:off x="2895600" y="4396903"/>
                <a:ext cx="333983" cy="155643"/>
              </a:xfrm>
              <a:prstGeom prst="rect">
                <a:avLst/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Rectangle 31"/>
              <p:cNvSpPr/>
              <p:nvPr/>
            </p:nvSpPr>
            <p:spPr>
              <a:xfrm>
                <a:off x="3352799" y="4396903"/>
                <a:ext cx="333983" cy="155643"/>
              </a:xfrm>
              <a:prstGeom prst="rect">
                <a:avLst/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Rectangle 32"/>
              <p:cNvSpPr/>
              <p:nvPr/>
            </p:nvSpPr>
            <p:spPr>
              <a:xfrm>
                <a:off x="609600" y="4143984"/>
                <a:ext cx="333983" cy="155643"/>
              </a:xfrm>
              <a:prstGeom prst="rect">
                <a:avLst/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Rectangle 33"/>
              <p:cNvSpPr/>
              <p:nvPr/>
            </p:nvSpPr>
            <p:spPr>
              <a:xfrm>
                <a:off x="1066800" y="4143984"/>
                <a:ext cx="333983" cy="155643"/>
              </a:xfrm>
              <a:prstGeom prst="rect">
                <a:avLst/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Rectangle 34"/>
              <p:cNvSpPr/>
              <p:nvPr/>
            </p:nvSpPr>
            <p:spPr>
              <a:xfrm>
                <a:off x="1524000" y="4143984"/>
                <a:ext cx="333983" cy="155643"/>
              </a:xfrm>
              <a:prstGeom prst="rect">
                <a:avLst/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Rectangle 35"/>
              <p:cNvSpPr/>
              <p:nvPr/>
            </p:nvSpPr>
            <p:spPr>
              <a:xfrm>
                <a:off x="1981200" y="4143984"/>
                <a:ext cx="333983" cy="155643"/>
              </a:xfrm>
              <a:prstGeom prst="rect">
                <a:avLst/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Rectangle 36"/>
              <p:cNvSpPr/>
              <p:nvPr/>
            </p:nvSpPr>
            <p:spPr>
              <a:xfrm>
                <a:off x="2438400" y="4143984"/>
                <a:ext cx="333983" cy="155643"/>
              </a:xfrm>
              <a:prstGeom prst="rect">
                <a:avLst/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Rectangle 37"/>
              <p:cNvSpPr/>
              <p:nvPr/>
            </p:nvSpPr>
            <p:spPr>
              <a:xfrm>
                <a:off x="2895600" y="4143984"/>
                <a:ext cx="333983" cy="155643"/>
              </a:xfrm>
              <a:prstGeom prst="rect">
                <a:avLst/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Rectangle 38"/>
              <p:cNvSpPr/>
              <p:nvPr/>
            </p:nvSpPr>
            <p:spPr>
              <a:xfrm>
                <a:off x="3352799" y="4143984"/>
                <a:ext cx="333983" cy="155643"/>
              </a:xfrm>
              <a:prstGeom prst="rect">
                <a:avLst/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ectangle 39"/>
              <p:cNvSpPr/>
              <p:nvPr/>
            </p:nvSpPr>
            <p:spPr>
              <a:xfrm>
                <a:off x="609600" y="3900792"/>
                <a:ext cx="333983" cy="155643"/>
              </a:xfrm>
              <a:prstGeom prst="rect">
                <a:avLst/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Rectangle 40"/>
              <p:cNvSpPr/>
              <p:nvPr/>
            </p:nvSpPr>
            <p:spPr>
              <a:xfrm>
                <a:off x="1066800" y="3900792"/>
                <a:ext cx="333983" cy="155643"/>
              </a:xfrm>
              <a:prstGeom prst="rect">
                <a:avLst/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Rectangle 41"/>
              <p:cNvSpPr/>
              <p:nvPr/>
            </p:nvSpPr>
            <p:spPr>
              <a:xfrm>
                <a:off x="1524000" y="3900792"/>
                <a:ext cx="333983" cy="155643"/>
              </a:xfrm>
              <a:prstGeom prst="rect">
                <a:avLst/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Rectangle 42"/>
              <p:cNvSpPr/>
              <p:nvPr/>
            </p:nvSpPr>
            <p:spPr>
              <a:xfrm>
                <a:off x="1981200" y="3900792"/>
                <a:ext cx="333983" cy="155643"/>
              </a:xfrm>
              <a:prstGeom prst="rect">
                <a:avLst/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Rectangle 43"/>
              <p:cNvSpPr/>
              <p:nvPr/>
            </p:nvSpPr>
            <p:spPr>
              <a:xfrm>
                <a:off x="2438400" y="3900792"/>
                <a:ext cx="333983" cy="155643"/>
              </a:xfrm>
              <a:prstGeom prst="rect">
                <a:avLst/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Rectangle 44"/>
              <p:cNvSpPr/>
              <p:nvPr/>
            </p:nvSpPr>
            <p:spPr>
              <a:xfrm>
                <a:off x="2895600" y="3900792"/>
                <a:ext cx="333983" cy="155643"/>
              </a:xfrm>
              <a:prstGeom prst="rect">
                <a:avLst/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45"/>
              <p:cNvSpPr/>
              <p:nvPr/>
            </p:nvSpPr>
            <p:spPr>
              <a:xfrm>
                <a:off x="3352799" y="3900792"/>
                <a:ext cx="333983" cy="155643"/>
              </a:xfrm>
              <a:prstGeom prst="rect">
                <a:avLst/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46"/>
              <p:cNvSpPr/>
              <p:nvPr/>
            </p:nvSpPr>
            <p:spPr>
              <a:xfrm>
                <a:off x="609600" y="3657600"/>
                <a:ext cx="333983" cy="155643"/>
              </a:xfrm>
              <a:prstGeom prst="rect">
                <a:avLst/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47"/>
              <p:cNvSpPr/>
              <p:nvPr/>
            </p:nvSpPr>
            <p:spPr>
              <a:xfrm>
                <a:off x="1066800" y="3657600"/>
                <a:ext cx="333983" cy="155643"/>
              </a:xfrm>
              <a:prstGeom prst="rect">
                <a:avLst/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48"/>
              <p:cNvSpPr/>
              <p:nvPr/>
            </p:nvSpPr>
            <p:spPr>
              <a:xfrm>
                <a:off x="1524000" y="3657600"/>
                <a:ext cx="333983" cy="155643"/>
              </a:xfrm>
              <a:prstGeom prst="rect">
                <a:avLst/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49"/>
              <p:cNvSpPr/>
              <p:nvPr/>
            </p:nvSpPr>
            <p:spPr>
              <a:xfrm>
                <a:off x="1981200" y="3657600"/>
                <a:ext cx="333983" cy="155643"/>
              </a:xfrm>
              <a:prstGeom prst="rect">
                <a:avLst/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50"/>
              <p:cNvSpPr/>
              <p:nvPr/>
            </p:nvSpPr>
            <p:spPr>
              <a:xfrm>
                <a:off x="2438400" y="3657600"/>
                <a:ext cx="333983" cy="155643"/>
              </a:xfrm>
              <a:prstGeom prst="rect">
                <a:avLst/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51"/>
              <p:cNvSpPr/>
              <p:nvPr/>
            </p:nvSpPr>
            <p:spPr>
              <a:xfrm>
                <a:off x="2895600" y="3657600"/>
                <a:ext cx="333983" cy="155643"/>
              </a:xfrm>
              <a:prstGeom prst="rect">
                <a:avLst/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52"/>
              <p:cNvSpPr/>
              <p:nvPr/>
            </p:nvSpPr>
            <p:spPr>
              <a:xfrm>
                <a:off x="3352799" y="3657600"/>
                <a:ext cx="333983" cy="155643"/>
              </a:xfrm>
              <a:prstGeom prst="rect">
                <a:avLst/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ectangle 53"/>
              <p:cNvSpPr/>
              <p:nvPr/>
            </p:nvSpPr>
            <p:spPr>
              <a:xfrm>
                <a:off x="609600" y="3394953"/>
                <a:ext cx="333983" cy="155643"/>
              </a:xfrm>
              <a:prstGeom prst="rect">
                <a:avLst/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54"/>
              <p:cNvSpPr/>
              <p:nvPr/>
            </p:nvSpPr>
            <p:spPr>
              <a:xfrm>
                <a:off x="1066800" y="3394953"/>
                <a:ext cx="333983" cy="155643"/>
              </a:xfrm>
              <a:prstGeom prst="rect">
                <a:avLst/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Rectangle 55"/>
              <p:cNvSpPr/>
              <p:nvPr/>
            </p:nvSpPr>
            <p:spPr>
              <a:xfrm>
                <a:off x="1524000" y="3394953"/>
                <a:ext cx="333983" cy="155643"/>
              </a:xfrm>
              <a:prstGeom prst="rect">
                <a:avLst/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Rectangle 56"/>
              <p:cNvSpPr/>
              <p:nvPr/>
            </p:nvSpPr>
            <p:spPr>
              <a:xfrm>
                <a:off x="1981200" y="3394953"/>
                <a:ext cx="333983" cy="1556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Rectangle 57"/>
              <p:cNvSpPr/>
              <p:nvPr/>
            </p:nvSpPr>
            <p:spPr>
              <a:xfrm>
                <a:off x="2438400" y="3394953"/>
                <a:ext cx="333983" cy="155643"/>
              </a:xfrm>
              <a:prstGeom prst="rect">
                <a:avLst/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Rectangle 58"/>
              <p:cNvSpPr/>
              <p:nvPr/>
            </p:nvSpPr>
            <p:spPr>
              <a:xfrm>
                <a:off x="2895600" y="3394953"/>
                <a:ext cx="333983" cy="155643"/>
              </a:xfrm>
              <a:prstGeom prst="rect">
                <a:avLst/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Rectangle 59"/>
              <p:cNvSpPr/>
              <p:nvPr/>
            </p:nvSpPr>
            <p:spPr>
              <a:xfrm>
                <a:off x="3352799" y="3394953"/>
                <a:ext cx="333983" cy="1556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Rectangle 60"/>
              <p:cNvSpPr/>
              <p:nvPr/>
            </p:nvSpPr>
            <p:spPr>
              <a:xfrm>
                <a:off x="609600" y="3132307"/>
                <a:ext cx="333983" cy="155643"/>
              </a:xfrm>
              <a:prstGeom prst="rect">
                <a:avLst/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Rectangle 61"/>
              <p:cNvSpPr/>
              <p:nvPr/>
            </p:nvSpPr>
            <p:spPr>
              <a:xfrm>
                <a:off x="1066800" y="3132307"/>
                <a:ext cx="333983" cy="155643"/>
              </a:xfrm>
              <a:prstGeom prst="rect">
                <a:avLst/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Rectangle 62"/>
              <p:cNvSpPr/>
              <p:nvPr/>
            </p:nvSpPr>
            <p:spPr>
              <a:xfrm>
                <a:off x="1524000" y="3132307"/>
                <a:ext cx="333983" cy="1556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Rectangle 63"/>
              <p:cNvSpPr/>
              <p:nvPr/>
            </p:nvSpPr>
            <p:spPr>
              <a:xfrm>
                <a:off x="1981200" y="3132307"/>
                <a:ext cx="333983" cy="1556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Rectangle 64"/>
              <p:cNvSpPr/>
              <p:nvPr/>
            </p:nvSpPr>
            <p:spPr>
              <a:xfrm>
                <a:off x="2438400" y="3132307"/>
                <a:ext cx="333983" cy="155643"/>
              </a:xfrm>
              <a:prstGeom prst="rect">
                <a:avLst/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65"/>
              <p:cNvSpPr/>
              <p:nvPr/>
            </p:nvSpPr>
            <p:spPr>
              <a:xfrm>
                <a:off x="2895600" y="3132307"/>
                <a:ext cx="333983" cy="1556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ectangle 66"/>
              <p:cNvSpPr/>
              <p:nvPr/>
            </p:nvSpPr>
            <p:spPr>
              <a:xfrm>
                <a:off x="3352799" y="3132307"/>
                <a:ext cx="333983" cy="1556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 67"/>
              <p:cNvSpPr/>
              <p:nvPr/>
            </p:nvSpPr>
            <p:spPr>
              <a:xfrm>
                <a:off x="609600" y="2879388"/>
                <a:ext cx="333983" cy="155643"/>
              </a:xfrm>
              <a:prstGeom prst="rect">
                <a:avLst/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Rectangle 68"/>
              <p:cNvSpPr/>
              <p:nvPr/>
            </p:nvSpPr>
            <p:spPr>
              <a:xfrm>
                <a:off x="1066800" y="2879388"/>
                <a:ext cx="333983" cy="1556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Rectangle 69"/>
              <p:cNvSpPr/>
              <p:nvPr/>
            </p:nvSpPr>
            <p:spPr>
              <a:xfrm>
                <a:off x="1524000" y="2879388"/>
                <a:ext cx="333983" cy="1556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Rectangle 70"/>
              <p:cNvSpPr/>
              <p:nvPr/>
            </p:nvSpPr>
            <p:spPr>
              <a:xfrm>
                <a:off x="1981200" y="2879388"/>
                <a:ext cx="333983" cy="1556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Rectangle 71"/>
              <p:cNvSpPr/>
              <p:nvPr/>
            </p:nvSpPr>
            <p:spPr>
              <a:xfrm>
                <a:off x="2438400" y="2879388"/>
                <a:ext cx="333983" cy="1556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Rectangle 72"/>
              <p:cNvSpPr/>
              <p:nvPr/>
            </p:nvSpPr>
            <p:spPr>
              <a:xfrm>
                <a:off x="2895600" y="2879388"/>
                <a:ext cx="333983" cy="1556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Rectangle 73"/>
              <p:cNvSpPr/>
              <p:nvPr/>
            </p:nvSpPr>
            <p:spPr>
              <a:xfrm>
                <a:off x="3352799" y="2879388"/>
                <a:ext cx="333983" cy="1556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Rectangle 74"/>
              <p:cNvSpPr/>
              <p:nvPr/>
            </p:nvSpPr>
            <p:spPr>
              <a:xfrm>
                <a:off x="609600" y="2645924"/>
                <a:ext cx="333983" cy="155643"/>
              </a:xfrm>
              <a:prstGeom prst="rect">
                <a:avLst/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Rectangle 75"/>
              <p:cNvSpPr/>
              <p:nvPr/>
            </p:nvSpPr>
            <p:spPr>
              <a:xfrm>
                <a:off x="1066800" y="2645924"/>
                <a:ext cx="333983" cy="1556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Rectangle 76"/>
              <p:cNvSpPr/>
              <p:nvPr/>
            </p:nvSpPr>
            <p:spPr>
              <a:xfrm>
                <a:off x="1524000" y="2645924"/>
                <a:ext cx="333983" cy="1556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Rectangle 77"/>
              <p:cNvSpPr/>
              <p:nvPr/>
            </p:nvSpPr>
            <p:spPr>
              <a:xfrm>
                <a:off x="1981200" y="2645924"/>
                <a:ext cx="333983" cy="1556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78"/>
              <p:cNvSpPr/>
              <p:nvPr/>
            </p:nvSpPr>
            <p:spPr>
              <a:xfrm>
                <a:off x="2438400" y="2645924"/>
                <a:ext cx="333983" cy="1556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79"/>
              <p:cNvSpPr/>
              <p:nvPr/>
            </p:nvSpPr>
            <p:spPr>
              <a:xfrm>
                <a:off x="2895600" y="2645924"/>
                <a:ext cx="333983" cy="1556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80"/>
              <p:cNvSpPr/>
              <p:nvPr/>
            </p:nvSpPr>
            <p:spPr>
              <a:xfrm>
                <a:off x="3352799" y="2645924"/>
                <a:ext cx="333983" cy="1556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Rectangle 81"/>
              <p:cNvSpPr/>
              <p:nvPr/>
            </p:nvSpPr>
            <p:spPr>
              <a:xfrm>
                <a:off x="609600" y="2383278"/>
                <a:ext cx="333983" cy="155643"/>
              </a:xfrm>
              <a:prstGeom prst="rect">
                <a:avLst/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Rectangle 82"/>
              <p:cNvSpPr/>
              <p:nvPr/>
            </p:nvSpPr>
            <p:spPr>
              <a:xfrm>
                <a:off x="1066800" y="2383278"/>
                <a:ext cx="333983" cy="1556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ectangle 83"/>
              <p:cNvSpPr/>
              <p:nvPr/>
            </p:nvSpPr>
            <p:spPr>
              <a:xfrm>
                <a:off x="1524000" y="2383278"/>
                <a:ext cx="333983" cy="1556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Rectangle 84"/>
              <p:cNvSpPr/>
              <p:nvPr/>
            </p:nvSpPr>
            <p:spPr>
              <a:xfrm>
                <a:off x="1981200" y="2383278"/>
                <a:ext cx="333983" cy="1556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Rectangle 85"/>
              <p:cNvSpPr/>
              <p:nvPr/>
            </p:nvSpPr>
            <p:spPr>
              <a:xfrm>
                <a:off x="2438400" y="2383278"/>
                <a:ext cx="333983" cy="1556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Rectangle 86"/>
              <p:cNvSpPr/>
              <p:nvPr/>
            </p:nvSpPr>
            <p:spPr>
              <a:xfrm>
                <a:off x="2895600" y="2383278"/>
                <a:ext cx="333983" cy="1556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Rectangle 87"/>
              <p:cNvSpPr/>
              <p:nvPr/>
            </p:nvSpPr>
            <p:spPr>
              <a:xfrm>
                <a:off x="3352799" y="2383278"/>
                <a:ext cx="333983" cy="1556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96" name="Text Placeholder 5"/>
          <p:cNvSpPr txBox="1">
            <a:spLocks/>
          </p:cNvSpPr>
          <p:nvPr/>
        </p:nvSpPr>
        <p:spPr>
          <a:xfrm>
            <a:off x="6477001" y="1855939"/>
            <a:ext cx="2286000" cy="647640"/>
          </a:xfrm>
          <a:prstGeom prst="rect">
            <a:avLst/>
          </a:prstGeom>
        </p:spPr>
        <p:txBody>
          <a:bodyPr lIns="91432" tIns="45716" rIns="91432" bIns="45716">
            <a:normAutofit fontScale="925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>
                <a:latin typeface="Avenir Next Regular"/>
                <a:cs typeface="Avenir Next Regular"/>
              </a:rPr>
              <a:t>Presenta</a:t>
            </a:r>
            <a:r>
              <a:rPr lang="en-US" sz="1000" dirty="0">
                <a:latin typeface="Avenir Next Regular"/>
                <a:cs typeface="Avenir Next Regular"/>
              </a:rPr>
              <a:t> la </a:t>
            </a:r>
            <a:r>
              <a:rPr lang="en-US" sz="1000" dirty="0" err="1">
                <a:latin typeface="Avenir Next Regular"/>
                <a:cs typeface="Avenir Next Regular"/>
              </a:rPr>
              <a:t>información</a:t>
            </a:r>
            <a:r>
              <a:rPr lang="en-US" sz="1000" dirty="0">
                <a:latin typeface="Avenir Next Regular"/>
                <a:cs typeface="Avenir Next Regular"/>
              </a:rPr>
              <a:t> en </a:t>
            </a:r>
            <a:r>
              <a:rPr lang="en-US" sz="1000" dirty="0" err="1">
                <a:latin typeface="Avenir Next Regular"/>
                <a:cs typeface="Avenir Next Regular"/>
              </a:rPr>
              <a:t>formato</a:t>
            </a:r>
            <a:r>
              <a:rPr lang="en-US" sz="1000" dirty="0">
                <a:latin typeface="Avenir Next Regular"/>
                <a:cs typeface="Avenir Next Regular"/>
              </a:rPr>
              <a:t> tabular, </a:t>
            </a:r>
            <a:r>
              <a:rPr lang="en-US" sz="1000" dirty="0" err="1">
                <a:latin typeface="Avenir Next Regular"/>
                <a:cs typeface="Avenir Next Regular"/>
              </a:rPr>
              <a:t>gráfico</a:t>
            </a:r>
            <a:r>
              <a:rPr lang="en-US" sz="1000" dirty="0">
                <a:latin typeface="Avenir Next Regular"/>
                <a:cs typeface="Avenir Next Regular"/>
              </a:rPr>
              <a:t>, </a:t>
            </a:r>
            <a:r>
              <a:rPr lang="en-US" sz="1000" dirty="0" err="1">
                <a:latin typeface="Avenir Next Regular"/>
                <a:cs typeface="Avenir Next Regular"/>
              </a:rPr>
              <a:t>formularios</a:t>
            </a:r>
            <a:r>
              <a:rPr lang="en-US" sz="1000" dirty="0">
                <a:latin typeface="Avenir Next Regular"/>
                <a:cs typeface="Avenir Next Regular"/>
              </a:rPr>
              <a:t>, </a:t>
            </a:r>
            <a:r>
              <a:rPr lang="en-US" sz="1000" dirty="0" err="1">
                <a:latin typeface="Avenir Next Regular"/>
                <a:cs typeface="Avenir Next Regular"/>
              </a:rPr>
              <a:t>reportes</a:t>
            </a:r>
            <a:r>
              <a:rPr lang="en-US" sz="1000" dirty="0">
                <a:latin typeface="Avenir Next Regular"/>
                <a:cs typeface="Avenir Next Regular"/>
              </a:rPr>
              <a:t> y </a:t>
            </a:r>
            <a:r>
              <a:rPr lang="en-US" sz="1000" dirty="0" err="1">
                <a:latin typeface="Avenir Next Regular"/>
                <a:cs typeface="Avenir Next Regular"/>
              </a:rPr>
              <a:t>cubos</a:t>
            </a:r>
            <a:r>
              <a:rPr lang="en-US" sz="1000" dirty="0">
                <a:latin typeface="Avenir Next Regular"/>
                <a:cs typeface="Avenir Next Regular"/>
              </a:rPr>
              <a:t> OLAP en </a:t>
            </a:r>
            <a:r>
              <a:rPr lang="en-US" sz="1000" dirty="0" err="1">
                <a:latin typeface="Avenir Next Regular"/>
                <a:cs typeface="Avenir Next Regular"/>
              </a:rPr>
              <a:t>cualquier</a:t>
            </a:r>
            <a:r>
              <a:rPr lang="en-US" sz="1000" dirty="0">
                <a:latin typeface="Avenir Next Regular"/>
                <a:cs typeface="Avenir Next Regular"/>
              </a:rPr>
              <a:t> </a:t>
            </a:r>
            <a:r>
              <a:rPr lang="en-US" sz="1000" dirty="0" err="1">
                <a:latin typeface="Avenir Next Regular"/>
                <a:cs typeface="Avenir Next Regular"/>
              </a:rPr>
              <a:t>dispositivo</a:t>
            </a:r>
            <a:endParaRPr lang="en-US" sz="1000" dirty="0">
              <a:latin typeface="Avenir Next Regular"/>
              <a:cs typeface="Avenir Next Regular"/>
            </a:endParaRPr>
          </a:p>
        </p:txBody>
      </p:sp>
      <p:sp>
        <p:nvSpPr>
          <p:cNvPr id="397" name="Text Placeholder 8"/>
          <p:cNvSpPr txBox="1">
            <a:spLocks/>
          </p:cNvSpPr>
          <p:nvPr/>
        </p:nvSpPr>
        <p:spPr>
          <a:xfrm>
            <a:off x="6477000" y="1552520"/>
            <a:ext cx="3640138" cy="319087"/>
          </a:xfrm>
          <a:prstGeom prst="rect">
            <a:avLst/>
          </a:prstGeom>
        </p:spPr>
        <p:txBody>
          <a:bodyPr lIns="91432" tIns="45716" rIns="91432" bIns="45716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rgbClr val="F27622"/>
                </a:solidFill>
                <a:latin typeface="Avenir Next Regular"/>
                <a:cs typeface="Avenir Next Regular"/>
              </a:rPr>
              <a:t>Información</a:t>
            </a:r>
            <a:r>
              <a:rPr lang="en-US" dirty="0">
                <a:solidFill>
                  <a:srgbClr val="F27622"/>
                </a:solidFill>
                <a:latin typeface="Avenir Next Regular"/>
                <a:cs typeface="Avenir Next Regular"/>
              </a:rPr>
              <a:t> </a:t>
            </a:r>
            <a:r>
              <a:rPr lang="en-US" dirty="0" err="1">
                <a:solidFill>
                  <a:srgbClr val="F27622"/>
                </a:solidFill>
                <a:latin typeface="Avenir Next Regular"/>
                <a:cs typeface="Avenir Next Regular"/>
              </a:rPr>
              <a:t>Unificada</a:t>
            </a:r>
            <a:endParaRPr lang="en-US" dirty="0">
              <a:solidFill>
                <a:srgbClr val="F27622"/>
              </a:solidFill>
              <a:latin typeface="Avenir Next Regular"/>
              <a:cs typeface="Avenir Next Regular"/>
            </a:endParaRPr>
          </a:p>
        </p:txBody>
      </p:sp>
      <p:sp>
        <p:nvSpPr>
          <p:cNvPr id="398" name="Rectangle 147"/>
          <p:cNvSpPr/>
          <p:nvPr/>
        </p:nvSpPr>
        <p:spPr>
          <a:xfrm>
            <a:off x="6368035" y="1604967"/>
            <a:ext cx="27432" cy="966787"/>
          </a:xfrm>
          <a:prstGeom prst="rect">
            <a:avLst/>
          </a:prstGeom>
          <a:solidFill>
            <a:srgbClr val="F36F2F"/>
          </a:solidFill>
          <a:ln>
            <a:solidFill>
              <a:srgbClr val="F3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  <p:sp>
        <p:nvSpPr>
          <p:cNvPr id="399" name="Text Placeholder 5"/>
          <p:cNvSpPr txBox="1">
            <a:spLocks/>
          </p:cNvSpPr>
          <p:nvPr/>
        </p:nvSpPr>
        <p:spPr>
          <a:xfrm>
            <a:off x="6477001" y="2998939"/>
            <a:ext cx="2286000" cy="647640"/>
          </a:xfrm>
          <a:prstGeom prst="rect">
            <a:avLst/>
          </a:prstGeom>
        </p:spPr>
        <p:txBody>
          <a:bodyPr lIns="91432" tIns="45716" rIns="91432" bIns="45716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 err="1">
                <a:latin typeface="Avenir Next Regular"/>
                <a:cs typeface="Avenir Next Regular"/>
              </a:rPr>
              <a:t>Permite</a:t>
            </a:r>
            <a:r>
              <a:rPr lang="en-US" sz="900" dirty="0">
                <a:latin typeface="Avenir Next Regular"/>
                <a:cs typeface="Avenir Next Regular"/>
              </a:rPr>
              <a:t> </a:t>
            </a:r>
            <a:r>
              <a:rPr lang="en-US" sz="900" dirty="0" err="1">
                <a:latin typeface="Avenir Next Regular"/>
                <a:cs typeface="Avenir Next Regular"/>
              </a:rPr>
              <a:t>suscribirse</a:t>
            </a:r>
            <a:r>
              <a:rPr lang="en-US" sz="900" dirty="0">
                <a:latin typeface="Avenir Next Regular"/>
                <a:cs typeface="Avenir Next Regular"/>
              </a:rPr>
              <a:t> a los </a:t>
            </a:r>
            <a:r>
              <a:rPr lang="en-US" sz="900" dirty="0" err="1">
                <a:latin typeface="Avenir Next Regular"/>
                <a:cs typeface="Avenir Next Regular"/>
              </a:rPr>
              <a:t>tableros</a:t>
            </a:r>
            <a:r>
              <a:rPr lang="en-US" sz="900" dirty="0">
                <a:latin typeface="Avenir Next Regular"/>
                <a:cs typeface="Avenir Next Regular"/>
              </a:rPr>
              <a:t> y </a:t>
            </a:r>
            <a:r>
              <a:rPr lang="en-US" sz="900" dirty="0" err="1">
                <a:latin typeface="Avenir Next Regular"/>
                <a:cs typeface="Avenir Next Regular"/>
              </a:rPr>
              <a:t>recibir</a:t>
            </a:r>
            <a:r>
              <a:rPr lang="en-US" sz="900" dirty="0">
                <a:latin typeface="Avenir Next Regular"/>
                <a:cs typeface="Avenir Next Regular"/>
              </a:rPr>
              <a:t> la </a:t>
            </a:r>
            <a:r>
              <a:rPr lang="en-US" sz="900" dirty="0" err="1">
                <a:latin typeface="Avenir Next Regular"/>
                <a:cs typeface="Avenir Next Regular"/>
              </a:rPr>
              <a:t>información</a:t>
            </a:r>
            <a:r>
              <a:rPr lang="en-US" sz="900" dirty="0">
                <a:latin typeface="Avenir Next Regular"/>
                <a:cs typeface="Avenir Next Regular"/>
              </a:rPr>
              <a:t> de </a:t>
            </a:r>
            <a:r>
              <a:rPr lang="en-US" sz="900" dirty="0" err="1">
                <a:latin typeface="Avenir Next Regular"/>
                <a:cs typeface="Avenir Next Regular"/>
              </a:rPr>
              <a:t>manera</a:t>
            </a:r>
            <a:r>
              <a:rPr lang="en-US" sz="900" dirty="0">
                <a:latin typeface="Avenir Next Regular"/>
                <a:cs typeface="Avenir Next Regular"/>
              </a:rPr>
              <a:t> </a:t>
            </a:r>
            <a:r>
              <a:rPr lang="en-US" sz="900" dirty="0" err="1">
                <a:latin typeface="Avenir Next Regular"/>
                <a:cs typeface="Avenir Next Regular"/>
              </a:rPr>
              <a:t>automática</a:t>
            </a:r>
            <a:r>
              <a:rPr lang="en-US" sz="900" dirty="0">
                <a:latin typeface="Avenir Next Regular"/>
                <a:cs typeface="Avenir Next Regular"/>
              </a:rPr>
              <a:t> en un </a:t>
            </a:r>
            <a:r>
              <a:rPr lang="en-US" sz="900" dirty="0" err="1">
                <a:latin typeface="Avenir Next Regular"/>
                <a:cs typeface="Avenir Next Regular"/>
              </a:rPr>
              <a:t>correo</a:t>
            </a:r>
            <a:r>
              <a:rPr lang="en-US" sz="900" dirty="0">
                <a:latin typeface="Avenir Next Regular"/>
                <a:cs typeface="Avenir Next Regular"/>
              </a:rPr>
              <a:t> </a:t>
            </a:r>
            <a:r>
              <a:rPr lang="en-US" sz="900" dirty="0" err="1">
                <a:latin typeface="Avenir Next Regular"/>
                <a:cs typeface="Avenir Next Regular"/>
              </a:rPr>
              <a:t>electrónico</a:t>
            </a:r>
            <a:endParaRPr lang="en-US" sz="900" dirty="0">
              <a:latin typeface="Avenir Next Regular"/>
              <a:cs typeface="Avenir Next Regular"/>
            </a:endParaRPr>
          </a:p>
        </p:txBody>
      </p:sp>
      <p:sp>
        <p:nvSpPr>
          <p:cNvPr id="400" name="Text Placeholder 8"/>
          <p:cNvSpPr txBox="1">
            <a:spLocks/>
          </p:cNvSpPr>
          <p:nvPr/>
        </p:nvSpPr>
        <p:spPr>
          <a:xfrm>
            <a:off x="6477000" y="2695520"/>
            <a:ext cx="3640138" cy="319087"/>
          </a:xfrm>
          <a:prstGeom prst="rect">
            <a:avLst/>
          </a:prstGeom>
        </p:spPr>
        <p:txBody>
          <a:bodyPr lIns="91432" tIns="45716" rIns="91432" bIns="45716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rgbClr val="F27622"/>
                </a:solidFill>
                <a:latin typeface="Avenir Next Regular"/>
                <a:cs typeface="Avenir Next Regular"/>
              </a:rPr>
              <a:t>Suscripción</a:t>
            </a:r>
            <a:endParaRPr lang="en-US" dirty="0">
              <a:solidFill>
                <a:srgbClr val="F27622"/>
              </a:solidFill>
              <a:latin typeface="Avenir Next Regular"/>
              <a:cs typeface="Avenir Next Regular"/>
            </a:endParaRPr>
          </a:p>
        </p:txBody>
      </p:sp>
      <p:sp>
        <p:nvSpPr>
          <p:cNvPr id="401" name="Rectangle 147"/>
          <p:cNvSpPr/>
          <p:nvPr/>
        </p:nvSpPr>
        <p:spPr>
          <a:xfrm>
            <a:off x="6368035" y="2747967"/>
            <a:ext cx="27432" cy="966787"/>
          </a:xfrm>
          <a:prstGeom prst="rect">
            <a:avLst/>
          </a:prstGeom>
          <a:solidFill>
            <a:srgbClr val="F36F2F"/>
          </a:solidFill>
          <a:ln>
            <a:solidFill>
              <a:srgbClr val="F3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  <p:sp>
        <p:nvSpPr>
          <p:cNvPr id="402" name="Text Placeholder 5"/>
          <p:cNvSpPr txBox="1">
            <a:spLocks/>
          </p:cNvSpPr>
          <p:nvPr/>
        </p:nvSpPr>
        <p:spPr>
          <a:xfrm>
            <a:off x="6477001" y="4156286"/>
            <a:ext cx="2286000" cy="647640"/>
          </a:xfrm>
          <a:prstGeom prst="rect">
            <a:avLst/>
          </a:prstGeom>
        </p:spPr>
        <p:txBody>
          <a:bodyPr lIns="91432" tIns="45716" rIns="91432" bIns="45716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Avenir Next Regular"/>
                <a:cs typeface="Avenir Next Regular"/>
              </a:rPr>
              <a:t>Controla</a:t>
            </a:r>
            <a:r>
              <a:rPr lang="en-US" dirty="0">
                <a:latin typeface="Avenir Next Regular"/>
                <a:cs typeface="Avenir Next Regular"/>
              </a:rPr>
              <a:t> </a:t>
            </a:r>
            <a:r>
              <a:rPr lang="en-US" dirty="0" err="1">
                <a:latin typeface="Avenir Next Regular"/>
                <a:cs typeface="Avenir Next Regular"/>
              </a:rPr>
              <a:t>valores</a:t>
            </a:r>
            <a:r>
              <a:rPr lang="en-US" dirty="0">
                <a:latin typeface="Avenir Next Regular"/>
                <a:cs typeface="Avenir Next Regular"/>
              </a:rPr>
              <a:t> de </a:t>
            </a:r>
            <a:r>
              <a:rPr lang="en-US" dirty="0" err="1">
                <a:latin typeface="Avenir Next Regular"/>
                <a:cs typeface="Avenir Next Regular"/>
              </a:rPr>
              <a:t>indicadores</a:t>
            </a:r>
            <a:r>
              <a:rPr lang="en-US" dirty="0">
                <a:latin typeface="Avenir Next Regular"/>
                <a:cs typeface="Avenir Next Regular"/>
              </a:rPr>
              <a:t> claves, </a:t>
            </a:r>
            <a:r>
              <a:rPr lang="en-US" dirty="0" err="1">
                <a:latin typeface="Avenir Next Regular"/>
                <a:cs typeface="Avenir Next Regular"/>
              </a:rPr>
              <a:t>dispara</a:t>
            </a:r>
            <a:r>
              <a:rPr lang="en-US" dirty="0">
                <a:latin typeface="Avenir Next Regular"/>
                <a:cs typeface="Avenir Next Regular"/>
              </a:rPr>
              <a:t> </a:t>
            </a:r>
            <a:r>
              <a:rPr lang="en-US" dirty="0" err="1">
                <a:latin typeface="Avenir Next Regular"/>
                <a:cs typeface="Avenir Next Regular"/>
              </a:rPr>
              <a:t>alertas</a:t>
            </a:r>
            <a:r>
              <a:rPr lang="en-US" dirty="0">
                <a:latin typeface="Avenir Next Regular"/>
                <a:cs typeface="Avenir Next Regular"/>
              </a:rPr>
              <a:t> y </a:t>
            </a:r>
            <a:r>
              <a:rPr lang="en-US" dirty="0" err="1">
                <a:latin typeface="Avenir Next Regular"/>
                <a:cs typeface="Avenir Next Regular"/>
              </a:rPr>
              <a:t>ejecuta</a:t>
            </a:r>
            <a:r>
              <a:rPr lang="en-US" dirty="0">
                <a:latin typeface="Avenir Next Regular"/>
                <a:cs typeface="Avenir Next Regular"/>
              </a:rPr>
              <a:t> </a:t>
            </a:r>
            <a:r>
              <a:rPr lang="en-US" dirty="0" err="1">
                <a:latin typeface="Avenir Next Regular"/>
                <a:cs typeface="Avenir Next Regular"/>
              </a:rPr>
              <a:t>acciones</a:t>
            </a:r>
            <a:r>
              <a:rPr lang="en-US" dirty="0">
                <a:latin typeface="Avenir Next Regular"/>
                <a:cs typeface="Avenir Next Regular"/>
              </a:rPr>
              <a:t> ante </a:t>
            </a:r>
            <a:r>
              <a:rPr lang="en-US" dirty="0" err="1">
                <a:latin typeface="Avenir Next Regular"/>
                <a:cs typeface="Avenir Next Regular"/>
              </a:rPr>
              <a:t>una</a:t>
            </a:r>
            <a:r>
              <a:rPr lang="en-US" dirty="0">
                <a:latin typeface="Avenir Next Regular"/>
                <a:cs typeface="Avenir Next Regular"/>
              </a:rPr>
              <a:t> </a:t>
            </a:r>
            <a:r>
              <a:rPr lang="en-US" dirty="0" err="1">
                <a:latin typeface="Avenir Next Regular"/>
                <a:cs typeface="Avenir Next Regular"/>
              </a:rPr>
              <a:t>desviación</a:t>
            </a:r>
            <a:r>
              <a:rPr lang="en-US" dirty="0">
                <a:latin typeface="Avenir Next Regular"/>
                <a:cs typeface="Avenir Next Regular"/>
              </a:rPr>
              <a:t> de los </a:t>
            </a:r>
            <a:r>
              <a:rPr lang="en-US" dirty="0" err="1">
                <a:latin typeface="Avenir Next Regular"/>
                <a:cs typeface="Avenir Next Regular"/>
              </a:rPr>
              <a:t>valores</a:t>
            </a:r>
            <a:r>
              <a:rPr lang="en-US" dirty="0">
                <a:latin typeface="Avenir Next Regular"/>
                <a:cs typeface="Avenir Next Regular"/>
              </a:rPr>
              <a:t> </a:t>
            </a:r>
            <a:r>
              <a:rPr lang="en-US" dirty="0" err="1">
                <a:latin typeface="Avenir Next Regular"/>
                <a:cs typeface="Avenir Next Regular"/>
              </a:rPr>
              <a:t>normales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03" name="Text Placeholder 8"/>
          <p:cNvSpPr txBox="1">
            <a:spLocks/>
          </p:cNvSpPr>
          <p:nvPr/>
        </p:nvSpPr>
        <p:spPr>
          <a:xfrm>
            <a:off x="6477000" y="3852867"/>
            <a:ext cx="3640138" cy="319087"/>
          </a:xfrm>
          <a:prstGeom prst="rect">
            <a:avLst/>
          </a:prstGeom>
        </p:spPr>
        <p:txBody>
          <a:bodyPr lIns="91432" tIns="45716" rIns="91432" bIns="45716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rgbClr val="F27622"/>
                </a:solidFill>
                <a:latin typeface="Avenir Next Regular"/>
                <a:cs typeface="Avenir Next Regular"/>
              </a:rPr>
              <a:t>Alertas</a:t>
            </a:r>
            <a:r>
              <a:rPr lang="en-US" dirty="0">
                <a:solidFill>
                  <a:srgbClr val="F27622"/>
                </a:solidFill>
                <a:latin typeface="Avenir Next Regular"/>
                <a:cs typeface="Avenir Next Regular"/>
              </a:rPr>
              <a:t> de </a:t>
            </a:r>
            <a:r>
              <a:rPr lang="en-US" dirty="0" err="1">
                <a:solidFill>
                  <a:srgbClr val="F27622"/>
                </a:solidFill>
                <a:latin typeface="Avenir Next Regular"/>
                <a:cs typeface="Avenir Next Regular"/>
              </a:rPr>
              <a:t>Indicadores</a:t>
            </a:r>
            <a:r>
              <a:rPr lang="en-US" dirty="0">
                <a:solidFill>
                  <a:srgbClr val="F27622"/>
                </a:solidFill>
                <a:latin typeface="Avenir Next Regular"/>
                <a:cs typeface="Avenir Next Regular"/>
              </a:rPr>
              <a:t> (KPIs)</a:t>
            </a:r>
          </a:p>
        </p:txBody>
      </p:sp>
      <p:sp>
        <p:nvSpPr>
          <p:cNvPr id="404" name="Rectangle 147"/>
          <p:cNvSpPr/>
          <p:nvPr/>
        </p:nvSpPr>
        <p:spPr>
          <a:xfrm>
            <a:off x="6368035" y="3890967"/>
            <a:ext cx="27432" cy="966787"/>
          </a:xfrm>
          <a:prstGeom prst="rect">
            <a:avLst/>
          </a:prstGeom>
          <a:solidFill>
            <a:srgbClr val="F36F2F"/>
          </a:solidFill>
          <a:ln>
            <a:solidFill>
              <a:srgbClr val="F3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76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Diagram 12">
            <a:extLst>
              <a:ext uri="{FF2B5EF4-FFF2-40B4-BE49-F238E27FC236}">
                <a16:creationId xmlns:a16="http://schemas.microsoft.com/office/drawing/2014/main" id="{E5B653C8-B168-A14D-8C18-6B1D5A240E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1893714"/>
              </p:ext>
            </p:extLst>
          </p:nvPr>
        </p:nvGraphicFramePr>
        <p:xfrm>
          <a:off x="1981200" y="1123950"/>
          <a:ext cx="5410200" cy="360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838209" y="209550"/>
            <a:ext cx="7427119" cy="459424"/>
          </a:xfrm>
        </p:spPr>
        <p:txBody>
          <a:bodyPr/>
          <a:lstStyle/>
          <a:p>
            <a:r>
              <a:rPr lang="en-US" dirty="0" err="1">
                <a:latin typeface="Avenir Next Regular"/>
                <a:cs typeface="Avenir Next Regular"/>
              </a:rPr>
              <a:t>Proceso</a:t>
            </a:r>
            <a:r>
              <a:rPr lang="en-US" dirty="0">
                <a:latin typeface="Avenir Next Regular"/>
                <a:cs typeface="Avenir Next Regular"/>
              </a:rPr>
              <a:t> de </a:t>
            </a:r>
            <a:r>
              <a:rPr lang="en-US" dirty="0" err="1">
                <a:latin typeface="Avenir Next Regular"/>
                <a:cs typeface="Avenir Next Regular"/>
              </a:rPr>
              <a:t>Implementación</a:t>
            </a:r>
            <a:r>
              <a:rPr lang="en-US" dirty="0">
                <a:latin typeface="Avenir Next Regular"/>
                <a:cs typeface="Avenir Next Regular"/>
              </a:rPr>
              <a:t> BIZUIT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Incremental 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Iterativo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Avenir Next Regular"/>
              <a:cs typeface="Avenir Next Regular"/>
            </a:endParaRPr>
          </a:p>
          <a:p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Avenir Next Regular"/>
              <a:cs typeface="Avenir Next Regular"/>
            </a:endParaRPr>
          </a:p>
          <a:p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Avenir Next Regular"/>
              <a:cs typeface="Avenir Next Regular"/>
            </a:endParaRPr>
          </a:p>
          <a:p>
            <a:r>
              <a:rPr lang="en-US" sz="1100" dirty="0">
                <a:latin typeface="Avenir Next Regular"/>
                <a:cs typeface="Avenir Next Regular"/>
              </a:rPr>
              <a:t>.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16</a:t>
            </a:fld>
            <a:endParaRPr lang="en-US" dirty="0">
              <a:latin typeface="Avenir Next Regular"/>
              <a:cs typeface="Avenir Next Regular"/>
            </a:endParaRPr>
          </a:p>
        </p:txBody>
      </p:sp>
      <p:pic>
        <p:nvPicPr>
          <p:cNvPr id="12" name="Picture 22" descr="Physician.jpg">
            <a:extLst>
              <a:ext uri="{FF2B5EF4-FFF2-40B4-BE49-F238E27FC236}">
                <a16:creationId xmlns:a16="http://schemas.microsoft.com/office/drawing/2014/main" id="{ADAA8456-076F-3848-90CF-FDC276345851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57451" y="1788018"/>
            <a:ext cx="487829" cy="448352"/>
          </a:xfrm>
          <a:prstGeom prst="rect">
            <a:avLst/>
          </a:prstGeom>
        </p:spPr>
      </p:pic>
      <p:pic>
        <p:nvPicPr>
          <p:cNvPr id="13" name="Picture 22" descr="Physician.jpg">
            <a:extLst>
              <a:ext uri="{FF2B5EF4-FFF2-40B4-BE49-F238E27FC236}">
                <a16:creationId xmlns:a16="http://schemas.microsoft.com/office/drawing/2014/main" id="{BB88D0B3-A475-1E4C-B51A-CF07D2A98392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21500" y="3655168"/>
            <a:ext cx="445707" cy="409638"/>
          </a:xfrm>
          <a:prstGeom prst="rect">
            <a:avLst/>
          </a:prstGeom>
        </p:spPr>
      </p:pic>
      <p:pic>
        <p:nvPicPr>
          <p:cNvPr id="14" name="Picture 15" descr="Physician.jpg">
            <a:extLst>
              <a:ext uri="{FF2B5EF4-FFF2-40B4-BE49-F238E27FC236}">
                <a16:creationId xmlns:a16="http://schemas.microsoft.com/office/drawing/2014/main" id="{05ECD936-D191-DD45-8732-5D2E58F4C226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93596" y="1775998"/>
            <a:ext cx="501118" cy="438109"/>
          </a:xfrm>
          <a:prstGeom prst="rect">
            <a:avLst/>
          </a:prstGeom>
        </p:spPr>
      </p:pic>
      <p:pic>
        <p:nvPicPr>
          <p:cNvPr id="15" name="Picture 16" descr="Physician.jpg">
            <a:extLst>
              <a:ext uri="{FF2B5EF4-FFF2-40B4-BE49-F238E27FC236}">
                <a16:creationId xmlns:a16="http://schemas.microsoft.com/office/drawing/2014/main" id="{C50C7ABF-2B5F-024C-B035-BF837C141F96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84127" y="3626697"/>
            <a:ext cx="501118" cy="43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46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838209" y="209550"/>
            <a:ext cx="7427119" cy="459424"/>
          </a:xfrm>
        </p:spPr>
        <p:txBody>
          <a:bodyPr/>
          <a:lstStyle/>
          <a:p>
            <a:r>
              <a:rPr lang="en-US" dirty="0" err="1">
                <a:latin typeface="Avenir Next Regular"/>
                <a:cs typeface="Avenir Next Regular"/>
              </a:rPr>
              <a:t>Herramientas</a:t>
            </a:r>
            <a:r>
              <a:rPr lang="en-US" dirty="0">
                <a:latin typeface="Avenir Next Regular"/>
                <a:cs typeface="Avenir Next Regular"/>
              </a:rPr>
              <a:t> BIZUIT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La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plataforma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cuenta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con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tres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herramientas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Avenir Next Regular"/>
              <a:cs typeface="Avenir Next Regular"/>
            </a:endParaRPr>
          </a:p>
          <a:p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Avenir Next Regular"/>
              <a:cs typeface="Avenir Next Regular"/>
            </a:endParaRPr>
          </a:p>
          <a:p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Avenir Next Regular"/>
              <a:cs typeface="Avenir Next Regular"/>
            </a:endParaRPr>
          </a:p>
          <a:p>
            <a:r>
              <a:rPr lang="en-US" sz="1100" dirty="0">
                <a:latin typeface="Avenir Next Regular"/>
                <a:cs typeface="Avenir Next Regular"/>
              </a:rPr>
              <a:t>.</a:t>
            </a: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8"/>
          </p:nvPr>
        </p:nvSpPr>
        <p:spPr>
          <a:xfrm>
            <a:off x="457199" y="1310144"/>
            <a:ext cx="8229599" cy="3319006"/>
          </a:xfrm>
        </p:spPr>
        <p:txBody>
          <a:bodyPr>
            <a:normAutofit/>
          </a:bodyPr>
          <a:lstStyle/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Designer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Server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Dashboard 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600" dirty="0">
              <a:latin typeface="Avenir Next" panose="020B050302020202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629634" y="2588517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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92803" y="3049224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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350721" y="3611721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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135505" y="4267079"/>
            <a:ext cx="447516" cy="392415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21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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17</a:t>
            </a:fld>
            <a:endParaRPr lang="en-US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36023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838209" y="209550"/>
            <a:ext cx="7427119" cy="459424"/>
          </a:xfrm>
        </p:spPr>
        <p:txBody>
          <a:bodyPr/>
          <a:lstStyle/>
          <a:p>
            <a:r>
              <a:rPr lang="en-US" dirty="0">
                <a:latin typeface="Avenir Next Regular"/>
                <a:cs typeface="Avenir Next Regular"/>
              </a:rPr>
              <a:t>BIZUIT Designer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Aplicación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Windows que se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instala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las PCs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los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Analistas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Negocios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Implementadores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.</a:t>
            </a:r>
            <a:endParaRPr lang="en-US" sz="1100" dirty="0">
              <a:latin typeface="Avenir Next Regular"/>
              <a:cs typeface="Avenir Next Regular"/>
            </a:endParaRP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8"/>
          </p:nvPr>
        </p:nvSpPr>
        <p:spPr>
          <a:xfrm>
            <a:off x="457199" y="1310144"/>
            <a:ext cx="8229599" cy="3319006"/>
          </a:xfrm>
        </p:spPr>
        <p:txBody>
          <a:bodyPr>
            <a:normAutofit fontScale="92500"/>
          </a:bodyPr>
          <a:lstStyle/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Modelar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,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diseñar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,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probar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y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distribuir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procesos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generando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los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elementos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necesarios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para la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ejecución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los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mismas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Características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diseño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,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desarrollo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,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pruebas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y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distribución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que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permiten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lograr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drásticas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br>
              <a:rPr lang="en-US" sz="1600" dirty="0">
                <a:latin typeface="Avenir Next" panose="020B0503020202020204" pitchFamily="34" charset="0"/>
                <a:cs typeface="Avenir Next Regular"/>
              </a:rPr>
            </a:b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disminuciones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tiempo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los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proyectos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informáticos</a:t>
            </a:r>
            <a:endParaRPr lang="en-US" sz="1600" dirty="0">
              <a:latin typeface="Avenir Next" panose="020B0503020202020204" pitchFamily="34" charset="0"/>
              <a:cs typeface="Avenir Next Regular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BIZUIT Zero-Code: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desarrollo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rápido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aplicaciones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empresariales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sin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programación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tradicional</a:t>
            </a:r>
            <a:endParaRPr lang="en-US" sz="1600" dirty="0">
              <a:latin typeface="Avenir Next" panose="020B0503020202020204" pitchFamily="34" charset="0"/>
              <a:cs typeface="Avenir Next Regular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El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modelo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ES el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código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fuente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, lo que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permite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:</a:t>
            </a:r>
          </a:p>
          <a:p>
            <a:pPr marL="514271" lvl="1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Velocidad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desarrollo</a:t>
            </a:r>
            <a:endParaRPr lang="en-US" sz="1600" dirty="0">
              <a:latin typeface="Avenir Next" panose="020B0503020202020204" pitchFamily="34" charset="0"/>
              <a:cs typeface="Avenir Next Regular"/>
            </a:endParaRPr>
          </a:p>
          <a:p>
            <a:pPr marL="514271" lvl="1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Flexibilidad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y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adaptabilidad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a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cambios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.</a:t>
            </a:r>
          </a:p>
          <a:p>
            <a:pPr marL="514271" lvl="1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Documentación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siempre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sincronizada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con el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código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fuente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. 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600" dirty="0">
              <a:latin typeface="Avenir Next" panose="020B050302020202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492803" y="3049224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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350721" y="3611721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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18</a:t>
            </a:fld>
            <a:endParaRPr lang="en-US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37342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0" y="420471"/>
            <a:ext cx="9144000" cy="459424"/>
          </a:xfrm>
        </p:spPr>
        <p:txBody>
          <a:bodyPr/>
          <a:lstStyle/>
          <a:p>
            <a:r>
              <a:rPr lang="en-US" dirty="0" err="1">
                <a:latin typeface="Avenir Next Regular"/>
                <a:cs typeface="Avenir Next Regular"/>
              </a:rPr>
              <a:t>Modelado</a:t>
            </a:r>
            <a:r>
              <a:rPr lang="en-US" dirty="0">
                <a:latin typeface="Avenir Next Regular"/>
                <a:cs typeface="Avenir Next Regular"/>
              </a:rPr>
              <a:t> de </a:t>
            </a:r>
            <a:r>
              <a:rPr lang="en-US" dirty="0" err="1">
                <a:latin typeface="Avenir Next Regular"/>
                <a:cs typeface="Avenir Next Regular"/>
              </a:rPr>
              <a:t>Procesos</a:t>
            </a:r>
            <a:r>
              <a:rPr lang="en-US" dirty="0">
                <a:latin typeface="Avenir Next Regular"/>
                <a:cs typeface="Avenir Next Regular"/>
              </a:rPr>
              <a:t> (</a:t>
            </a:r>
            <a:r>
              <a:rPr lang="en-US" dirty="0" err="1">
                <a:latin typeface="Avenir Next Regular"/>
                <a:cs typeface="Avenir Next Regular"/>
              </a:rPr>
              <a:t>Negocios</a:t>
            </a:r>
            <a:r>
              <a:rPr lang="en-US" dirty="0">
                <a:latin typeface="Avenir Next Regular"/>
                <a:cs typeface="Avenir Next Regular"/>
              </a:rPr>
              <a:t> e </a:t>
            </a:r>
            <a:r>
              <a:rPr lang="en-US" dirty="0" err="1">
                <a:latin typeface="Avenir Next Regular"/>
                <a:cs typeface="Avenir Next Regular"/>
              </a:rPr>
              <a:t>Integración</a:t>
            </a:r>
            <a:r>
              <a:rPr lang="en-US" dirty="0">
                <a:latin typeface="Avenir Next Regular"/>
                <a:cs typeface="Avenir Next Regular"/>
              </a:rPr>
              <a:t>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>
            <a:no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El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diseñador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BIZUIT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ofrece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una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experiencia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visual para la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creación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y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publicación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procesos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Avenir Next Regular"/>
              <a:cs typeface="Avenir Next Regular"/>
            </a:endParaRPr>
          </a:p>
          <a:p>
            <a:pPr algn="ctr"/>
            <a:endParaRPr lang="en-US" sz="1000" dirty="0">
              <a:latin typeface="Avenir Next Regular"/>
              <a:cs typeface="Avenir Next Regular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72681" y="4037419"/>
            <a:ext cx="2717006" cy="363137"/>
          </a:xfrm>
        </p:spPr>
        <p:txBody>
          <a:bodyPr>
            <a:noAutofit/>
          </a:bodyPr>
          <a:lstStyle/>
          <a:p>
            <a:pPr algn="ctr"/>
            <a:r>
              <a:rPr lang="en-US" sz="1100" dirty="0" err="1">
                <a:latin typeface="Avenir Next Regular"/>
                <a:cs typeface="Avenir Next Regular"/>
              </a:rPr>
              <a:t>Modelado</a:t>
            </a:r>
            <a:r>
              <a:rPr lang="en-US" sz="1100" dirty="0">
                <a:latin typeface="Avenir Next Regular"/>
                <a:cs typeface="Avenir Next Regular"/>
              </a:rPr>
              <a:t> del </a:t>
            </a:r>
            <a:r>
              <a:rPr lang="en-US" sz="1100" dirty="0" err="1">
                <a:latin typeface="Avenir Next Regular"/>
                <a:cs typeface="Avenir Next Regular"/>
              </a:rPr>
              <a:t>Flujo</a:t>
            </a:r>
            <a:r>
              <a:rPr lang="en-US" sz="1100" dirty="0">
                <a:latin typeface="Avenir Next Regular"/>
                <a:cs typeface="Avenir Next Regular"/>
              </a:rPr>
              <a:t> BPMN</a:t>
            </a:r>
          </a:p>
          <a:p>
            <a:pPr algn="ctr"/>
            <a:endParaRPr lang="en-US" sz="1100" dirty="0">
              <a:latin typeface="Avenir Next Regular"/>
              <a:cs typeface="Avenir Next Regular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2"/>
          </p:nvPr>
        </p:nvSpPr>
        <p:spPr/>
        <p:txBody>
          <a:bodyPr>
            <a:noAutofit/>
          </a:bodyPr>
          <a:lstStyle/>
          <a:p>
            <a:pPr algn="ctr"/>
            <a:r>
              <a:rPr lang="en-US" sz="1200" dirty="0" err="1">
                <a:latin typeface="Avenir Next Regular"/>
                <a:cs typeface="Avenir Next Regular"/>
              </a:rPr>
              <a:t>Actividades</a:t>
            </a:r>
            <a:r>
              <a:rPr lang="en-US" sz="1200" dirty="0">
                <a:latin typeface="Avenir Next Regular"/>
                <a:cs typeface="Avenir Next Regular"/>
              </a:rPr>
              <a:t> </a:t>
            </a:r>
            <a:r>
              <a:rPr lang="en-US" sz="1200" dirty="0" err="1">
                <a:latin typeface="Avenir Next Regular"/>
                <a:cs typeface="Avenir Next Regular"/>
              </a:rPr>
              <a:t>Prediseñadas</a:t>
            </a:r>
            <a:endParaRPr lang="en-US" sz="1200" dirty="0">
              <a:latin typeface="Avenir Next Regular"/>
              <a:cs typeface="Avenir Next Regular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/>
          </p:nvPr>
        </p:nvSpPr>
        <p:spPr/>
        <p:txBody>
          <a:bodyPr>
            <a:noAutofit/>
          </a:bodyPr>
          <a:lstStyle/>
          <a:p>
            <a:pPr algn="ctr"/>
            <a:r>
              <a:rPr lang="en-US" sz="1200" dirty="0" err="1">
                <a:latin typeface="Avenir Next Regular"/>
                <a:cs typeface="Avenir Next Regular"/>
              </a:rPr>
              <a:t>Configuración</a:t>
            </a:r>
            <a:r>
              <a:rPr lang="en-US" sz="1200" dirty="0">
                <a:latin typeface="Avenir Next Regular"/>
                <a:cs typeface="Avenir Next Regular"/>
              </a:rPr>
              <a:t> </a:t>
            </a:r>
            <a:r>
              <a:rPr lang="en-US" sz="1200" dirty="0" err="1">
                <a:latin typeface="Avenir Next Regular"/>
                <a:cs typeface="Avenir Next Regular"/>
              </a:rPr>
              <a:t>mediante</a:t>
            </a:r>
            <a:r>
              <a:rPr lang="en-US" sz="1200" dirty="0">
                <a:latin typeface="Avenir Next Regular"/>
                <a:cs typeface="Avenir Next Regular"/>
              </a:rPr>
              <a:t> </a:t>
            </a:r>
            <a:r>
              <a:rPr lang="en-US" sz="1200" dirty="0" err="1">
                <a:latin typeface="Avenir Next Regular"/>
                <a:cs typeface="Avenir Next Regular"/>
              </a:rPr>
              <a:t>Asistentes</a:t>
            </a:r>
            <a:endParaRPr lang="en-US" sz="1200" dirty="0">
              <a:latin typeface="Avenir Next Regular"/>
              <a:cs typeface="Avenir Next Regular"/>
            </a:endParaRPr>
          </a:p>
        </p:txBody>
      </p:sp>
      <p:sp>
        <p:nvSpPr>
          <p:cNvPr id="2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19</a:t>
            </a:fld>
            <a:endParaRPr lang="en-US" dirty="0">
              <a:latin typeface="Avenir Next Regular"/>
              <a:cs typeface="Avenir Next Regular"/>
            </a:endParaRPr>
          </a:p>
        </p:txBody>
      </p:sp>
      <p:pic>
        <p:nvPicPr>
          <p:cNvPr id="33" name="Marcador de posición de imagen 32" descr="wf.png"/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75" b="1075"/>
          <a:stretch>
            <a:fillRect/>
          </a:stretch>
        </p:blipFill>
        <p:spPr>
          <a:xfrm>
            <a:off x="440016" y="1716726"/>
            <a:ext cx="2717140" cy="2347913"/>
          </a:xfrm>
        </p:spPr>
      </p:pic>
      <p:pic>
        <p:nvPicPr>
          <p:cNvPr id="35" name="Marcador de posición de imagen 34" descr="FormsWizard.png"/>
          <p:cNvPicPr>
            <a:picLocks noGrp="1" noChangeAspect="1"/>
          </p:cNvPicPr>
          <p:nvPr>
            <p:ph type="pic" sz="quarter" idx="20"/>
          </p:nvPr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37" r="-7637"/>
          <a:stretch>
            <a:fillRect/>
          </a:stretch>
        </p:blipFill>
        <p:spPr/>
      </p:pic>
      <p:pic>
        <p:nvPicPr>
          <p:cNvPr id="37" name="Marcador de posición de imagen 36" descr="toolbox2.png"/>
          <p:cNvPicPr>
            <a:picLocks noGrp="1" noChangeAspect="1"/>
          </p:cNvPicPr>
          <p:nvPr>
            <p:ph type="pic" sz="quarter" idx="18"/>
          </p:nvPr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80" b="6780"/>
          <a:stretch>
            <a:fillRect/>
          </a:stretch>
        </p:blipFill>
        <p:spPr>
          <a:xfrm>
            <a:off x="3255605" y="1565951"/>
            <a:ext cx="2716213" cy="2347912"/>
          </a:xfrm>
        </p:spPr>
      </p:pic>
    </p:spTree>
    <p:extLst>
      <p:ext uri="{BB962C8B-B14F-4D97-AF65-F5344CB8AC3E}">
        <p14:creationId xmlns:p14="http://schemas.microsoft.com/office/powerpoint/2010/main" val="221177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</p:spPr>
      </p:pic>
      <p:sp>
        <p:nvSpPr>
          <p:cNvPr id="5" name="4 CuadroTexto"/>
          <p:cNvSpPr txBox="1"/>
          <p:nvPr/>
        </p:nvSpPr>
        <p:spPr>
          <a:xfrm>
            <a:off x="3131840" y="1995686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400" b="1" dirty="0">
                <a:solidFill>
                  <a:schemeClr val="bg1"/>
                </a:solidFill>
                <a:latin typeface="Maven Pro" panose="00000800000000000000" pitchFamily="2" charset="0"/>
              </a:rPr>
              <a:t>AGENDA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9C53476-0D0B-F438-33E1-1DACCB857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5799" y="3960829"/>
            <a:ext cx="2692400" cy="106278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A28D444-3905-9FAE-F7CA-724583366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835" y="819150"/>
            <a:ext cx="2188241" cy="2190378"/>
          </a:xfrm>
          <a:prstGeom prst="rect">
            <a:avLst/>
          </a:prstGeom>
        </p:spPr>
      </p:pic>
      <p:sp>
        <p:nvSpPr>
          <p:cNvPr id="6" name="4 CuadroTexto">
            <a:extLst>
              <a:ext uri="{FF2B5EF4-FFF2-40B4-BE49-F238E27FC236}">
                <a16:creationId xmlns:a16="http://schemas.microsoft.com/office/drawing/2014/main" id="{C17560BD-51F3-4609-9E05-BD99DFC025E4}"/>
              </a:ext>
            </a:extLst>
          </p:cNvPr>
          <p:cNvSpPr txBox="1"/>
          <p:nvPr/>
        </p:nvSpPr>
        <p:spPr>
          <a:xfrm>
            <a:off x="2209800" y="3076329"/>
            <a:ext cx="472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itchFamily="2" charset="77"/>
              </a:rPr>
              <a:t>Automatización de Procesos de Negocios en la plataforma </a:t>
            </a:r>
            <a:r>
              <a:rPr kumimoji="0" lang="es-A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itchFamily="2" charset="77"/>
              </a:rPr>
              <a:t>BIZUIT</a:t>
            </a:r>
          </a:p>
        </p:txBody>
      </p:sp>
    </p:spTree>
    <p:extLst>
      <p:ext uri="{BB962C8B-B14F-4D97-AF65-F5344CB8AC3E}">
        <p14:creationId xmlns:p14="http://schemas.microsoft.com/office/powerpoint/2010/main" val="3310057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0" y="420471"/>
            <a:ext cx="9144000" cy="459424"/>
          </a:xfrm>
        </p:spPr>
        <p:txBody>
          <a:bodyPr/>
          <a:lstStyle/>
          <a:p>
            <a:r>
              <a:rPr lang="en-US" dirty="0" err="1">
                <a:latin typeface="Avenir Next Regular"/>
                <a:cs typeface="Avenir Next Regular"/>
              </a:rPr>
              <a:t>Modelado</a:t>
            </a:r>
            <a:r>
              <a:rPr lang="en-US" dirty="0">
                <a:latin typeface="Avenir Next Regular"/>
                <a:cs typeface="Avenir Next Regular"/>
              </a:rPr>
              <a:t> de </a:t>
            </a:r>
            <a:r>
              <a:rPr lang="en-US" dirty="0" err="1">
                <a:latin typeface="Avenir Next Regular"/>
                <a:cs typeface="Avenir Next Regular"/>
              </a:rPr>
              <a:t>Procesos</a:t>
            </a:r>
            <a:r>
              <a:rPr lang="en-US" dirty="0">
                <a:latin typeface="Avenir Next Regular"/>
                <a:cs typeface="Avenir Next Regular"/>
              </a:rPr>
              <a:t> (</a:t>
            </a:r>
            <a:r>
              <a:rPr lang="en-US" dirty="0" err="1">
                <a:latin typeface="Avenir Next Regular"/>
                <a:cs typeface="Avenir Next Regular"/>
              </a:rPr>
              <a:t>Negocios</a:t>
            </a:r>
            <a:r>
              <a:rPr lang="en-US" dirty="0">
                <a:latin typeface="Avenir Next Regular"/>
                <a:cs typeface="Avenir Next Regular"/>
              </a:rPr>
              <a:t> e </a:t>
            </a:r>
            <a:r>
              <a:rPr lang="en-US" dirty="0" err="1">
                <a:latin typeface="Avenir Next Regular"/>
                <a:cs typeface="Avenir Next Regular"/>
              </a:rPr>
              <a:t>Integración</a:t>
            </a:r>
            <a:r>
              <a:rPr lang="en-US" dirty="0">
                <a:latin typeface="Avenir Next Regular"/>
                <a:cs typeface="Avenir Next Regular"/>
              </a:rPr>
              <a:t>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>
            <a:no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El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diseñador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BIZUIT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ofrece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una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experiencia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visual para la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creación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y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publicación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procesos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Avenir Next Regular"/>
              <a:cs typeface="Avenir Next Regular"/>
            </a:endParaRPr>
          </a:p>
          <a:p>
            <a:endParaRPr lang="en-US" sz="1100" dirty="0">
              <a:latin typeface="Avenir Next Regular"/>
              <a:cs typeface="Avenir Next Regular"/>
            </a:endParaRPr>
          </a:p>
          <a:p>
            <a:pPr algn="ctr"/>
            <a:endParaRPr lang="en-US" sz="1100" dirty="0">
              <a:latin typeface="Avenir Next Regular"/>
              <a:cs typeface="Avenir Next Regular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/>
        <p:txBody>
          <a:bodyPr>
            <a:noAutofit/>
          </a:bodyPr>
          <a:lstStyle/>
          <a:p>
            <a:pPr algn="ctr"/>
            <a:r>
              <a:rPr lang="en-US" sz="1100" dirty="0" err="1">
                <a:latin typeface="Avenir Next Regular"/>
                <a:cs typeface="Avenir Next Regular"/>
              </a:rPr>
              <a:t>Mapeo</a:t>
            </a:r>
            <a:r>
              <a:rPr lang="en-US" sz="1100" dirty="0">
                <a:latin typeface="Avenir Next Regular"/>
                <a:cs typeface="Avenir Next Regular"/>
              </a:rPr>
              <a:t> y </a:t>
            </a:r>
            <a:r>
              <a:rPr lang="en-US" sz="1100" dirty="0" err="1">
                <a:latin typeface="Avenir Next Regular"/>
                <a:cs typeface="Avenir Next Regular"/>
              </a:rPr>
              <a:t>Transformación</a:t>
            </a:r>
            <a:r>
              <a:rPr lang="en-US" sz="1100" dirty="0"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latin typeface="Avenir Next Regular"/>
                <a:cs typeface="Avenir Next Regular"/>
              </a:rPr>
              <a:t>Datos</a:t>
            </a:r>
            <a:endParaRPr lang="en-US" sz="1100" dirty="0">
              <a:latin typeface="Avenir Next Regular"/>
              <a:cs typeface="Avenir Next Regular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2"/>
          </p:nvPr>
        </p:nvSpPr>
        <p:spPr/>
        <p:txBody>
          <a:bodyPr>
            <a:noAutofit/>
          </a:bodyPr>
          <a:lstStyle/>
          <a:p>
            <a:pPr algn="ctr"/>
            <a:r>
              <a:rPr lang="en-US" sz="1100" dirty="0" err="1">
                <a:latin typeface="Avenir Next Regular"/>
                <a:cs typeface="Avenir Next Regular"/>
              </a:rPr>
              <a:t>Depuración</a:t>
            </a:r>
            <a:r>
              <a:rPr lang="en-US" sz="1100" dirty="0">
                <a:latin typeface="Avenir Next Regular"/>
                <a:cs typeface="Avenir Next Regular"/>
              </a:rPr>
              <a:t> Visual del </a:t>
            </a:r>
            <a:r>
              <a:rPr lang="en-US" sz="1100" dirty="0" err="1">
                <a:latin typeface="Avenir Next Regular"/>
                <a:cs typeface="Avenir Next Regular"/>
              </a:rPr>
              <a:t>Modelo</a:t>
            </a:r>
            <a:endParaRPr lang="en-US" sz="1100" dirty="0">
              <a:latin typeface="Avenir Next Regular"/>
              <a:cs typeface="Avenir Next Regular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/>
          </p:nvPr>
        </p:nvSpPr>
        <p:spPr/>
        <p:txBody>
          <a:bodyPr>
            <a:noAutofit/>
          </a:bodyPr>
          <a:lstStyle/>
          <a:p>
            <a:pPr algn="ctr"/>
            <a:r>
              <a:rPr lang="en-US" sz="1100" dirty="0" err="1">
                <a:latin typeface="Avenir Next Regular"/>
                <a:cs typeface="Avenir Next Regular"/>
              </a:rPr>
              <a:t>Ejecución</a:t>
            </a:r>
            <a:r>
              <a:rPr lang="en-US" sz="1100" dirty="0">
                <a:latin typeface="Avenir Next Regular"/>
                <a:cs typeface="Avenir Next Regular"/>
              </a:rPr>
              <a:t> y </a:t>
            </a:r>
            <a:r>
              <a:rPr lang="en-US" sz="1100" dirty="0" err="1">
                <a:latin typeface="Avenir Next Regular"/>
                <a:cs typeface="Avenir Next Regular"/>
              </a:rPr>
              <a:t>Trazabilidad</a:t>
            </a:r>
            <a:endParaRPr lang="en-US" sz="1100" dirty="0">
              <a:latin typeface="Avenir Next Regular"/>
              <a:cs typeface="Avenir Next Regular"/>
            </a:endParaRPr>
          </a:p>
        </p:txBody>
      </p:sp>
      <p:sp>
        <p:nvSpPr>
          <p:cNvPr id="21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20</a:t>
            </a:fld>
            <a:endParaRPr lang="en-US" dirty="0">
              <a:latin typeface="Avenir Next Regular"/>
              <a:cs typeface="Avenir Next Regular"/>
            </a:endParaRPr>
          </a:p>
        </p:txBody>
      </p:sp>
      <p:pic>
        <p:nvPicPr>
          <p:cNvPr id="29" name="Marcador de posición de imagen 28" descr="debug3.png"/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370"/>
                    </a14:imgEffect>
                    <a14:imgEffect>
                      <a14:saturation sat="40000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863" r="-7863"/>
          <a:stretch>
            <a:fillRect/>
          </a:stretch>
        </p:blipFill>
        <p:spPr/>
      </p:pic>
      <p:pic>
        <p:nvPicPr>
          <p:cNvPr id="31" name="Marcador de posición de imagen 30"/>
          <p:cNvPicPr>
            <a:picLocks noGrp="1" noChangeAspect="1"/>
          </p:cNvPicPr>
          <p:nvPr>
            <p:ph type="pic" sz="quarter" idx="18"/>
          </p:nvPr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-8277" b="-8277"/>
          <a:stretch>
            <a:fillRect/>
          </a:stretch>
        </p:blipFill>
        <p:spPr/>
      </p:pic>
      <p:pic>
        <p:nvPicPr>
          <p:cNvPr id="33" name="Marcador de posición de imagen 32" descr="monitoring.png"/>
          <p:cNvPicPr>
            <a:picLocks noGrp="1" noChangeAspect="1"/>
          </p:cNvPicPr>
          <p:nvPr>
            <p:ph type="pic" sz="quarter" idx="20"/>
          </p:nvPr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863" r="-78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97810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838209" y="209550"/>
            <a:ext cx="7427119" cy="459424"/>
          </a:xfrm>
        </p:spPr>
        <p:txBody>
          <a:bodyPr/>
          <a:lstStyle/>
          <a:p>
            <a:r>
              <a:rPr lang="en-US" dirty="0">
                <a:latin typeface="Avenir Next Regular"/>
                <a:cs typeface="Avenir Next Regular"/>
              </a:rPr>
              <a:t>BIZUIT Server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Servicio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Web Windows Communication Foundation</a:t>
            </a:r>
          </a:p>
          <a:p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Avenir Next Regular"/>
              <a:cs typeface="Avenir Next Regular"/>
            </a:endParaRPr>
          </a:p>
          <a:p>
            <a:r>
              <a:rPr lang="en-US" sz="1100" dirty="0">
                <a:latin typeface="Avenir Next Regular"/>
                <a:cs typeface="Avenir Next Regular"/>
              </a:rPr>
              <a:t>.</a:t>
            </a: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8"/>
          </p:nvPr>
        </p:nvSpPr>
        <p:spPr>
          <a:xfrm>
            <a:off x="457199" y="1310144"/>
            <a:ext cx="8229599" cy="3319006"/>
          </a:xfrm>
        </p:spPr>
        <p:txBody>
          <a:bodyPr>
            <a:normAutofit fontScale="77500" lnSpcReduction="20000"/>
          </a:bodyPr>
          <a:lstStyle/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Encargado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proveer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a la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plataforma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integración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un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mecanismo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recepción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eventos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. 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Permite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la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recepción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eventos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bajo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diferentes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tecnologías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 (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WebServices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, FTP, SMTP, TCP, entre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otros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) 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Mecanismos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Seguridad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, Log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Event Binding and Dispatcher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Permite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la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recepción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eventos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,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su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entrega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garantizada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y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ruteo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mediante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una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arquitectura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eficiente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y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escalable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. 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Cuenta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con una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interfase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grafica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configuración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disponible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BIZUIT Designer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Componente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central de la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plataforma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integración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encargado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 la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ejecución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 las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redes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integración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y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servicios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. 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Plataforma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robusta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100% .NET 4.5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basada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Windows Workflow Foundation y con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soporte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a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los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principales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estándares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Control de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errores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y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acciones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compensatorias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entre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servicios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Poderoso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Motor de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Reglas</a:t>
            </a:r>
            <a:endParaRPr lang="en-US" sz="1600" dirty="0">
              <a:latin typeface="Avenir Next" panose="020B0503020202020204" pitchFamily="34" charset="0"/>
              <a:cs typeface="Avenir Next Regular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600" dirty="0">
              <a:latin typeface="Avenir Next" panose="020B0503020202020204" pitchFamily="34" charset="0"/>
              <a:cs typeface="Avenir Next Regular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600" dirty="0">
              <a:latin typeface="Avenir Next" panose="020B0503020202020204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135505" y="4267079"/>
            <a:ext cx="447516" cy="392415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21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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21</a:t>
            </a:fld>
            <a:endParaRPr lang="en-US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4415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838209" y="209550"/>
            <a:ext cx="7427119" cy="459424"/>
          </a:xfrm>
        </p:spPr>
        <p:txBody>
          <a:bodyPr/>
          <a:lstStyle/>
          <a:p>
            <a:r>
              <a:rPr lang="en-US" dirty="0">
                <a:latin typeface="Avenir Next Regular"/>
                <a:cs typeface="Avenir Next Regular"/>
              </a:rPr>
              <a:t>BIZUIT Dashboard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Aplicación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Web para el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usuario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final y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los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administradores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.</a:t>
            </a:r>
            <a:endParaRPr lang="en-US" sz="1100" dirty="0">
              <a:latin typeface="Avenir Next Regular"/>
              <a:cs typeface="Avenir Next Regular"/>
            </a:endParaRP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8"/>
          </p:nvPr>
        </p:nvSpPr>
        <p:spPr>
          <a:xfrm>
            <a:off x="457199" y="1310144"/>
            <a:ext cx="8229599" cy="3319006"/>
          </a:xfrm>
        </p:spPr>
        <p:txBody>
          <a:bodyPr>
            <a:normAutofit fontScale="77500" lnSpcReduction="20000"/>
          </a:bodyPr>
          <a:lstStyle/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Ofrece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una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interfaz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usuario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para:</a:t>
            </a:r>
          </a:p>
          <a:p>
            <a:pPr marL="514271" lvl="1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Interacción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con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Procesos</a:t>
            </a:r>
            <a:endParaRPr lang="en-US" sz="1600" dirty="0">
              <a:latin typeface="Avenir Next" panose="020B0503020202020204" pitchFamily="34" charset="0"/>
              <a:cs typeface="Avenir Next Regular"/>
            </a:endParaRPr>
          </a:p>
          <a:p>
            <a:pPr marL="514271" lvl="1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Administración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 la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plataforma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:</a:t>
            </a:r>
          </a:p>
          <a:p>
            <a:pPr marL="857097" lvl="2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Usuarios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/Roles/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Permisos</a:t>
            </a:r>
            <a:endParaRPr lang="en-US" sz="1600" dirty="0">
              <a:latin typeface="Avenir Next" panose="020B0503020202020204" pitchFamily="34" charset="0"/>
              <a:cs typeface="Avenir Next Regular"/>
            </a:endParaRPr>
          </a:p>
          <a:p>
            <a:pPr marL="857097" lvl="2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Logs</a:t>
            </a:r>
          </a:p>
          <a:p>
            <a:pPr marL="857097" lvl="2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Trazabilidad</a:t>
            </a:r>
            <a:endParaRPr lang="en-US" sz="1600" dirty="0">
              <a:latin typeface="Avenir Next" panose="020B0503020202020204" pitchFamily="34" charset="0"/>
              <a:cs typeface="Avenir Next Regular"/>
            </a:endParaRPr>
          </a:p>
          <a:p>
            <a:pPr marL="514271" lvl="1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Gestión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los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procesos</a:t>
            </a:r>
            <a:endParaRPr lang="en-US" sz="1600" dirty="0">
              <a:latin typeface="Avenir Next" panose="020B0503020202020204" pitchFamily="34" charset="0"/>
              <a:cs typeface="Avenir Next Regular"/>
            </a:endParaRPr>
          </a:p>
          <a:p>
            <a:pPr marL="514271" lvl="1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Información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negocios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personalizada</a:t>
            </a:r>
            <a:endParaRPr lang="en-US" sz="1600" dirty="0">
              <a:latin typeface="Avenir Next" panose="020B0503020202020204" pitchFamily="34" charset="0"/>
              <a:cs typeface="Avenir Next Regular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Permite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monitorear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y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administrar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proactivamente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todos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los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aspectos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 la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plataforma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integración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Mediante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gráficos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y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reportes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ofrece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la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información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necesaria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para la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toma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decisiones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tiempo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real: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administración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eventos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,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alertas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. 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Administra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los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KPIs (Key Performance Indicators)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predefinidos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y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provee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alertas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cuando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esos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KPIs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necesitan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atención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. 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600" dirty="0">
              <a:latin typeface="Avenir Next" panose="020B0503020202020204" pitchFamily="34" charset="0"/>
              <a:cs typeface="Avenir Next Regular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600" dirty="0">
              <a:latin typeface="Avenir Next" panose="020B050302020202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629634" y="2588517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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92803" y="3049224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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135505" y="4267079"/>
            <a:ext cx="447516" cy="392415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21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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22</a:t>
            </a:fld>
            <a:endParaRPr lang="en-US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1386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 Placeholder 58"/>
          <p:cNvSpPr>
            <a:spLocks noGrp="1"/>
          </p:cNvSpPr>
          <p:nvPr>
            <p:ph type="body" sz="quarter" idx="18"/>
          </p:nvPr>
        </p:nvSpPr>
        <p:spPr>
          <a:xfrm>
            <a:off x="433508" y="928208"/>
            <a:ext cx="2614634" cy="2023606"/>
          </a:xfrm>
        </p:spPr>
        <p:txBody>
          <a:bodyPr>
            <a:noAutofit/>
          </a:bodyPr>
          <a:lstStyle/>
          <a:p>
            <a:pPr>
              <a:buClr>
                <a:schemeClr val="bg2">
                  <a:lumMod val="75000"/>
                </a:schemeClr>
              </a:buClr>
            </a:pPr>
            <a:r>
              <a:rPr lang="es-AR" sz="1400" b="1" dirty="0">
                <a:solidFill>
                  <a:schemeClr val="bg2">
                    <a:lumMod val="75000"/>
                  </a:schemeClr>
                </a:solidFill>
                <a:latin typeface="Avenir Next Demi Bold" panose="020B0503020202020204" pitchFamily="34" charset="0"/>
              </a:rPr>
              <a:t>Introducción a BIZUIT</a:t>
            </a:r>
          </a:p>
          <a:p>
            <a:pPr>
              <a:buClr>
                <a:schemeClr val="bg2">
                  <a:lumMod val="75000"/>
                </a:schemeClr>
              </a:buClr>
              <a:buFont typeface="Wingdings" pitchFamily="2" charset="2"/>
              <a:buChar char="§"/>
            </a:pPr>
            <a:r>
              <a:rPr lang="es-AR" sz="1100" dirty="0">
                <a:solidFill>
                  <a:schemeClr val="bg2">
                    <a:lumMod val="75000"/>
                  </a:schemeClr>
                </a:solidFill>
                <a:latin typeface="Avenir Next Regular"/>
              </a:rPr>
              <a:t>Conceptos Generales</a:t>
            </a:r>
          </a:p>
          <a:p>
            <a:pPr>
              <a:buClr>
                <a:schemeClr val="bg2">
                  <a:lumMod val="75000"/>
                </a:schemeClr>
              </a:buClr>
              <a:buFont typeface="Wingdings" pitchFamily="2" charset="2"/>
              <a:buChar char="§"/>
            </a:pPr>
            <a:r>
              <a:rPr lang="es-AR" sz="1100" dirty="0">
                <a:solidFill>
                  <a:schemeClr val="bg2">
                    <a:lumMod val="75000"/>
                  </a:schemeClr>
                </a:solidFill>
                <a:latin typeface="Avenir Next Regular"/>
              </a:rPr>
              <a:t>Problemáticas resueltas</a:t>
            </a:r>
          </a:p>
          <a:p>
            <a:pPr>
              <a:buClr>
                <a:schemeClr val="bg2">
                  <a:lumMod val="75000"/>
                </a:schemeClr>
              </a:buClr>
              <a:buFont typeface="Wingdings" pitchFamily="2" charset="2"/>
              <a:buChar char="§"/>
            </a:pPr>
            <a:r>
              <a:rPr lang="es-AR" sz="1100" dirty="0">
                <a:solidFill>
                  <a:schemeClr val="bg2">
                    <a:lumMod val="75000"/>
                  </a:schemeClr>
                </a:solidFill>
                <a:latin typeface="Avenir Next Regular"/>
              </a:rPr>
              <a:t>Proceso de implementación BIZUIT</a:t>
            </a:r>
          </a:p>
          <a:p>
            <a:pPr>
              <a:buClr>
                <a:schemeClr val="bg2">
                  <a:lumMod val="75000"/>
                </a:schemeClr>
              </a:buClr>
              <a:buFont typeface="Wingdings" pitchFamily="2" charset="2"/>
              <a:buChar char="§"/>
            </a:pPr>
            <a:r>
              <a:rPr lang="es-AR" sz="1100" dirty="0">
                <a:solidFill>
                  <a:schemeClr val="bg2">
                    <a:lumMod val="75000"/>
                  </a:schemeClr>
                </a:solidFill>
                <a:latin typeface="Avenir Next Regular"/>
              </a:rPr>
              <a:t>Herramientas que integran BIZUIT</a:t>
            </a:r>
          </a:p>
          <a:p>
            <a:pPr>
              <a:buClr>
                <a:schemeClr val="bg2">
                  <a:lumMod val="75000"/>
                </a:schemeClr>
              </a:buClr>
              <a:buFont typeface="Wingdings" pitchFamily="2" charset="2"/>
              <a:buChar char="§"/>
            </a:pPr>
            <a:r>
              <a:rPr lang="es-AR" sz="1100" dirty="0">
                <a:solidFill>
                  <a:schemeClr val="bg2">
                    <a:lumMod val="75000"/>
                  </a:schemeClr>
                </a:solidFill>
                <a:latin typeface="Avenir Next Regular"/>
              </a:rPr>
              <a:t>Resumen de Características</a:t>
            </a:r>
            <a:endParaRPr lang="es-AR" sz="2800" dirty="0">
              <a:solidFill>
                <a:schemeClr val="bg2">
                  <a:lumMod val="75000"/>
                </a:schemeClr>
              </a:solidFill>
              <a:latin typeface="Avenir Next Regular"/>
            </a:endParaRPr>
          </a:p>
          <a:p>
            <a:pPr>
              <a:buClr>
                <a:schemeClr val="bg2">
                  <a:lumMod val="75000"/>
                </a:schemeClr>
              </a:buClr>
            </a:pPr>
            <a:endParaRPr lang="en-US" sz="1200" dirty="0">
              <a:solidFill>
                <a:schemeClr val="bg2">
                  <a:lumMod val="75000"/>
                </a:schemeClr>
              </a:solidFill>
              <a:latin typeface="Avenir Next Regular"/>
              <a:cs typeface="Avenir Next Regular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639629" y="1750319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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502798" y="2211026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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360716" y="2773523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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145500" y="4114679"/>
            <a:ext cx="447516" cy="392415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21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</a:t>
            </a:r>
          </a:p>
        </p:txBody>
      </p:sp>
      <p:sp>
        <p:nvSpPr>
          <p:cNvPr id="33" name="Text Placeholder 2"/>
          <p:cNvSpPr txBox="1">
            <a:spLocks/>
          </p:cNvSpPr>
          <p:nvPr/>
        </p:nvSpPr>
        <p:spPr>
          <a:xfrm>
            <a:off x="838209" y="209550"/>
            <a:ext cx="7427119" cy="459424"/>
          </a:xfrm>
          <a:prstGeom prst="rect">
            <a:avLst/>
          </a:prstGeom>
        </p:spPr>
        <p:txBody>
          <a:bodyPr vert="horz" lIns="68567" tIns="34289" rIns="68567" bIns="34289" rtlCol="0">
            <a:noAutofit/>
          </a:bodyPr>
          <a:lstStyle>
            <a:lvl1pPr marL="0" indent="0" algn="ctr" defTabSz="685800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rgbClr val="F36F2F"/>
                </a:solidFill>
                <a:latin typeface="Raleway" panose="020B0003030101060003" pitchFamily="34" charset="0"/>
                <a:ea typeface="Roboto" panose="02000000000000000000" pitchFamily="2" charset="0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Avenir Next Regular"/>
                <a:cs typeface="Avenir Next Regular"/>
              </a:rPr>
              <a:t>Agenda</a:t>
            </a:r>
          </a:p>
        </p:txBody>
      </p:sp>
      <p:sp>
        <p:nvSpPr>
          <p:cNvPr id="34" name="Text Placeholder 3"/>
          <p:cNvSpPr txBox="1">
            <a:spLocks/>
          </p:cNvSpPr>
          <p:nvPr/>
        </p:nvSpPr>
        <p:spPr>
          <a:xfrm>
            <a:off x="1828809" y="742950"/>
            <a:ext cx="5486333" cy="459424"/>
          </a:xfrm>
          <a:prstGeom prst="rect">
            <a:avLst/>
          </a:prstGeom>
        </p:spPr>
        <p:txBody>
          <a:bodyPr vert="horz" lIns="68567" tIns="34289" rIns="68567" bIns="34289" rtlCol="0">
            <a:normAutofit/>
          </a:bodyPr>
          <a:lstStyle>
            <a:lvl1pPr marL="0" indent="0" algn="ctr" defTabSz="685800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44546A">
                  <a:lumMod val="75000"/>
                </a:srgbClr>
              </a:solidFill>
              <a:latin typeface="Avenir Next Regular"/>
              <a:cs typeface="Avenir Next Regular"/>
            </a:endParaRPr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23</a:t>
            </a:fld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vert="horz" lIns="68567" tIns="34289" rIns="68567" bIns="34289" rtlCol="0" anchor="ctr"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  <a:latin typeface="Avenir Next Regular"/>
                <a:cs typeface="Avenir Next Regular"/>
              </a:rPr>
              <a:t>BIZUIT Agile Business Suite – TYCON S.A. © 2005 </a:t>
            </a:r>
          </a:p>
        </p:txBody>
      </p:sp>
      <p:sp>
        <p:nvSpPr>
          <p:cNvPr id="15" name="Text Placeholder 58">
            <a:extLst>
              <a:ext uri="{FF2B5EF4-FFF2-40B4-BE49-F238E27FC236}">
                <a16:creationId xmlns:a16="http://schemas.microsoft.com/office/drawing/2014/main" id="{647C973B-2DE6-1040-9528-5DF621A5284D}"/>
              </a:ext>
            </a:extLst>
          </p:cNvPr>
          <p:cNvSpPr txBox="1">
            <a:spLocks/>
          </p:cNvSpPr>
          <p:nvPr/>
        </p:nvSpPr>
        <p:spPr>
          <a:xfrm>
            <a:off x="3352800" y="921291"/>
            <a:ext cx="2891233" cy="2868007"/>
          </a:xfrm>
          <a:prstGeom prst="rect">
            <a:avLst/>
          </a:prstGeom>
        </p:spPr>
        <p:txBody>
          <a:bodyPr vert="horz" lIns="68567" tIns="34289" rIns="68567" bIns="34289" rtlCol="0">
            <a:noAutofit/>
          </a:bodyPr>
          <a:lstStyle>
            <a:lvl1pPr marL="0" indent="0" algn="l" defTabSz="685647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1pPr>
            <a:lvl2pPr marL="34282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647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47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294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527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35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174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00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6600"/>
              </a:buClr>
            </a:pPr>
            <a:r>
              <a:rPr lang="es-AR" sz="1400" b="1" dirty="0">
                <a:solidFill>
                  <a:srgbClr val="F36F2F"/>
                </a:solidFill>
                <a:latin typeface="Avenir Next Demi Bold" panose="020B0503020202020204" pitchFamily="34" charset="0"/>
              </a:rPr>
              <a:t>BIZUIT Designer</a:t>
            </a:r>
          </a:p>
          <a:p>
            <a:pPr marL="171450">
              <a:buClr>
                <a:srgbClr val="FF6600"/>
              </a:buClr>
              <a:buFont typeface="Wingdings" pitchFamily="2" charset="2"/>
              <a:buChar char="§"/>
            </a:pPr>
            <a:r>
              <a:rPr lang="es-AR" sz="1100" dirty="0">
                <a:latin typeface="Avenir Next Regular"/>
              </a:rPr>
              <a:t>Modelado BPMN</a:t>
            </a:r>
          </a:p>
          <a:p>
            <a:pPr marL="171450">
              <a:buClr>
                <a:srgbClr val="FF6600"/>
              </a:buClr>
              <a:buFont typeface="Wingdings" pitchFamily="2" charset="2"/>
              <a:buChar char="§"/>
            </a:pPr>
            <a:r>
              <a:rPr lang="es-AR" sz="1100" dirty="0">
                <a:latin typeface="Avenir Next Regular"/>
              </a:rPr>
              <a:t>Procesos: Manuales y Automáticos</a:t>
            </a:r>
          </a:p>
          <a:p>
            <a:pPr marL="171450">
              <a:buClr>
                <a:srgbClr val="FF6600"/>
              </a:buClr>
              <a:buFont typeface="Wingdings" pitchFamily="2" charset="2"/>
              <a:buChar char="§"/>
            </a:pPr>
            <a:r>
              <a:rPr lang="es-AR" sz="1100" dirty="0">
                <a:latin typeface="Avenir Next Regular"/>
              </a:rPr>
              <a:t>Parámetros y Variables</a:t>
            </a:r>
          </a:p>
          <a:p>
            <a:pPr marL="171450">
              <a:buClr>
                <a:srgbClr val="FF6600"/>
              </a:buClr>
              <a:buFont typeface="Wingdings" pitchFamily="2" charset="2"/>
              <a:buChar char="§"/>
            </a:pPr>
            <a:r>
              <a:rPr lang="es-AR" sz="1100" dirty="0">
                <a:latin typeface="Avenir Next Regular"/>
              </a:rPr>
              <a:t>Prototipado de Pantallas</a:t>
            </a:r>
          </a:p>
          <a:p>
            <a:pPr marL="171450">
              <a:buClr>
                <a:srgbClr val="FF6600"/>
              </a:buClr>
              <a:buFont typeface="Wingdings" pitchFamily="2" charset="2"/>
              <a:buChar char="§"/>
            </a:pPr>
            <a:r>
              <a:rPr lang="es-AR" sz="1100" dirty="0">
                <a:latin typeface="Avenir Next Regular"/>
              </a:rPr>
              <a:t>Parámetros y Variables Filtrables</a:t>
            </a:r>
          </a:p>
          <a:p>
            <a:pPr marL="171450">
              <a:buClr>
                <a:srgbClr val="FF6600"/>
              </a:buClr>
              <a:buFont typeface="Wingdings" pitchFamily="2" charset="2"/>
              <a:buChar char="§"/>
            </a:pPr>
            <a:r>
              <a:rPr lang="es-AR" sz="1100" dirty="0">
                <a:latin typeface="Avenir Next Regular"/>
              </a:rPr>
              <a:t>Seguridad de Parámetros y Variables</a:t>
            </a:r>
          </a:p>
          <a:p>
            <a:pPr marL="171450">
              <a:buClr>
                <a:srgbClr val="FF6600"/>
              </a:buClr>
              <a:buFont typeface="Wingdings" pitchFamily="2" charset="2"/>
              <a:buChar char="§"/>
            </a:pPr>
            <a:r>
              <a:rPr lang="es-AR" sz="1100" dirty="0">
                <a:latin typeface="Avenir Next Regular"/>
              </a:rPr>
              <a:t>Actividades.</a:t>
            </a:r>
          </a:p>
          <a:p>
            <a:pPr marL="514271" lvl="1">
              <a:buClr>
                <a:srgbClr val="FF6600"/>
              </a:buClr>
              <a:buFont typeface="Wingdings" pitchFamily="2" charset="2"/>
              <a:buChar char="§"/>
            </a:pPr>
            <a:r>
              <a:rPr lang="es-AR" sz="1100" dirty="0">
                <a:latin typeface="Avenir Next Regular"/>
              </a:rPr>
              <a:t>De Propósito General</a:t>
            </a:r>
          </a:p>
          <a:p>
            <a:pPr marL="514271" lvl="1">
              <a:buClr>
                <a:srgbClr val="FF6600"/>
              </a:buClr>
              <a:buFont typeface="Wingdings" pitchFamily="2" charset="2"/>
              <a:buChar char="§"/>
            </a:pPr>
            <a:r>
              <a:rPr lang="es-AR" sz="1100" dirty="0">
                <a:latin typeface="Avenir Next Regular"/>
              </a:rPr>
              <a:t>De Control de Flujo</a:t>
            </a:r>
          </a:p>
          <a:p>
            <a:pPr marL="514271" lvl="1">
              <a:buClr>
                <a:srgbClr val="FF6600"/>
              </a:buClr>
              <a:buFont typeface="Wingdings" pitchFamily="2" charset="2"/>
              <a:buChar char="§"/>
            </a:pPr>
            <a:r>
              <a:rPr lang="es-AR" sz="1100" dirty="0">
                <a:latin typeface="Avenir Next Regular"/>
              </a:rPr>
              <a:t>De Excepción</a:t>
            </a:r>
          </a:p>
          <a:p>
            <a:pPr marL="171450">
              <a:buClr>
                <a:srgbClr val="FF6600"/>
              </a:buClr>
              <a:buFont typeface="Wingdings" pitchFamily="2" charset="2"/>
              <a:buChar char="§"/>
            </a:pPr>
            <a:endParaRPr lang="es-AR" sz="1100" dirty="0">
              <a:latin typeface="Avenir Next Regular"/>
            </a:endParaRPr>
          </a:p>
          <a:p>
            <a:pPr marL="171450">
              <a:buClr>
                <a:srgbClr val="FF6600"/>
              </a:buClr>
            </a:pPr>
            <a:endParaRPr lang="es-AR" sz="1100" dirty="0">
              <a:latin typeface="Avenir Next Regular"/>
            </a:endParaRPr>
          </a:p>
          <a:p>
            <a:pPr lvl="1">
              <a:buClr>
                <a:srgbClr val="FF6600"/>
              </a:buClr>
              <a:buFont typeface="Wingdings" pitchFamily="2" charset="2"/>
              <a:buChar char="§"/>
            </a:pPr>
            <a:endParaRPr lang="en-US" sz="1100" dirty="0">
              <a:solidFill>
                <a:schemeClr val="bg2">
                  <a:lumMod val="75000"/>
                </a:schemeClr>
              </a:solidFill>
              <a:latin typeface="Avenir Next Regular"/>
              <a:cs typeface="Avenir Next Regular"/>
            </a:endParaRPr>
          </a:p>
          <a:p>
            <a:pPr lvl="1">
              <a:buClr>
                <a:srgbClr val="FF6600"/>
              </a:buClr>
              <a:buFont typeface="Wingdings" pitchFamily="2" charset="2"/>
              <a:buChar char="§"/>
            </a:pPr>
            <a:endParaRPr lang="es-AR" sz="1100" dirty="0">
              <a:solidFill>
                <a:schemeClr val="bg2">
                  <a:lumMod val="75000"/>
                </a:schemeClr>
              </a:solidFill>
              <a:latin typeface="Avenir Next Regular"/>
            </a:endParaRPr>
          </a:p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Avenir Next Regular"/>
              <a:cs typeface="Avenir Next Regular"/>
            </a:endParaRPr>
          </a:p>
        </p:txBody>
      </p:sp>
      <p:sp>
        <p:nvSpPr>
          <p:cNvPr id="16" name="Rectangle 147">
            <a:extLst>
              <a:ext uri="{FF2B5EF4-FFF2-40B4-BE49-F238E27FC236}">
                <a16:creationId xmlns:a16="http://schemas.microsoft.com/office/drawing/2014/main" id="{F0F7F122-AA8C-4F46-9EA6-D7A714F7796E}"/>
              </a:ext>
            </a:extLst>
          </p:cNvPr>
          <p:cNvSpPr/>
          <p:nvPr/>
        </p:nvSpPr>
        <p:spPr>
          <a:xfrm>
            <a:off x="3234716" y="954681"/>
            <a:ext cx="45719" cy="2605553"/>
          </a:xfrm>
          <a:prstGeom prst="rect">
            <a:avLst/>
          </a:prstGeom>
          <a:solidFill>
            <a:srgbClr val="F36F2F"/>
          </a:solidFill>
          <a:ln>
            <a:solidFill>
              <a:srgbClr val="F3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  <p:sp>
        <p:nvSpPr>
          <p:cNvPr id="17" name="Rectangle 147">
            <a:extLst>
              <a:ext uri="{FF2B5EF4-FFF2-40B4-BE49-F238E27FC236}">
                <a16:creationId xmlns:a16="http://schemas.microsoft.com/office/drawing/2014/main" id="{EB20FFB1-F7C5-6A42-A389-8CF3B13ACFAC}"/>
              </a:ext>
            </a:extLst>
          </p:cNvPr>
          <p:cNvSpPr/>
          <p:nvPr/>
        </p:nvSpPr>
        <p:spPr>
          <a:xfrm flipH="1">
            <a:off x="6115050" y="954681"/>
            <a:ext cx="45719" cy="2617828"/>
          </a:xfrm>
          <a:prstGeom prst="rect">
            <a:avLst/>
          </a:prstGeom>
          <a:solidFill>
            <a:srgbClr val="F36F2F"/>
          </a:solidFill>
          <a:ln>
            <a:solidFill>
              <a:srgbClr val="F3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00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81001" y="209550"/>
            <a:ext cx="8382000" cy="459424"/>
          </a:xfrm>
        </p:spPr>
        <p:txBody>
          <a:bodyPr/>
          <a:lstStyle/>
          <a:p>
            <a:r>
              <a:rPr lang="en-US" dirty="0">
                <a:latin typeface="Avenir Next Regular"/>
                <a:cs typeface="Avenir Next Regular"/>
              </a:rPr>
              <a:t>BIZUIT Designer: </a:t>
            </a:r>
            <a:r>
              <a:rPr lang="en-US" dirty="0" err="1">
                <a:latin typeface="Avenir Next Regular"/>
                <a:cs typeface="Avenir Next Regular"/>
              </a:rPr>
              <a:t>Modelado</a:t>
            </a:r>
            <a:r>
              <a:rPr lang="en-US" dirty="0">
                <a:latin typeface="Avenir Next Regular"/>
                <a:cs typeface="Avenir Next Regular"/>
              </a:rPr>
              <a:t> BPMN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BIZUIT Designer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modelar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los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procesos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BPMN.</a:t>
            </a: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8"/>
          </p:nvPr>
        </p:nvSpPr>
        <p:spPr>
          <a:xfrm>
            <a:off x="457199" y="1310144"/>
            <a:ext cx="8229599" cy="3319006"/>
          </a:xfrm>
        </p:spPr>
        <p:txBody>
          <a:bodyPr>
            <a:normAutofit/>
          </a:bodyPr>
          <a:lstStyle/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200" dirty="0" err="1">
                <a:latin typeface="Avenir Next" panose="020B0503020202020204" pitchFamily="34" charset="0"/>
              </a:rPr>
              <a:t>Utilizando</a:t>
            </a:r>
            <a:r>
              <a:rPr lang="en-US" sz="1200" dirty="0">
                <a:latin typeface="Avenir Next" panose="020B0503020202020204" pitchFamily="34" charset="0"/>
              </a:rPr>
              <a:t> el </a:t>
            </a:r>
            <a:r>
              <a:rPr lang="en-US" sz="1200" dirty="0" err="1">
                <a:latin typeface="Avenir Next" panose="020B0503020202020204" pitchFamily="34" charset="0"/>
              </a:rPr>
              <a:t>botón</a:t>
            </a:r>
            <a:r>
              <a:rPr lang="en-US" sz="1200" dirty="0">
                <a:latin typeface="Avenir Next" panose="020B0503020202020204" pitchFamily="34" charset="0"/>
              </a:rPr>
              <a:t> “Ver BPMN” se </a:t>
            </a:r>
            <a:r>
              <a:rPr lang="en-US" sz="1200" dirty="0" err="1">
                <a:latin typeface="Avenir Next" panose="020B0503020202020204" pitchFamily="34" charset="0"/>
              </a:rPr>
              <a:t>presenta</a:t>
            </a:r>
            <a:r>
              <a:rPr lang="en-US" sz="1200" dirty="0">
                <a:latin typeface="Avenir Next" panose="020B0503020202020204" pitchFamily="34" charset="0"/>
              </a:rPr>
              <a:t> el </a:t>
            </a:r>
            <a:r>
              <a:rPr lang="en-US" sz="1200" dirty="0" err="1">
                <a:latin typeface="Avenir Next" panose="020B0503020202020204" pitchFamily="34" charset="0"/>
              </a:rPr>
              <a:t>Diseñador</a:t>
            </a:r>
            <a:r>
              <a:rPr lang="en-US" sz="1200" dirty="0">
                <a:latin typeface="Avenir Next" panose="020B0503020202020204" pitchFamily="34" charset="0"/>
              </a:rPr>
              <a:t> BPMN, el </a:t>
            </a:r>
            <a:r>
              <a:rPr lang="en-US" sz="1200" dirty="0" err="1">
                <a:latin typeface="Avenir Next" panose="020B0503020202020204" pitchFamily="34" charset="0"/>
              </a:rPr>
              <a:t>cual</a:t>
            </a:r>
            <a:r>
              <a:rPr lang="en-US" sz="1200" dirty="0">
                <a:latin typeface="Avenir Next" panose="020B0503020202020204" pitchFamily="34" charset="0"/>
              </a:rPr>
              <a:t> </a:t>
            </a:r>
            <a:r>
              <a:rPr lang="en-US" sz="1200" dirty="0" err="1">
                <a:latin typeface="Avenir Next" panose="020B0503020202020204" pitchFamily="34" charset="0"/>
              </a:rPr>
              <a:t>cuenta</a:t>
            </a:r>
            <a:r>
              <a:rPr lang="en-US" sz="1200" dirty="0">
                <a:latin typeface="Avenir Next" panose="020B0503020202020204" pitchFamily="34" charset="0"/>
              </a:rPr>
              <a:t> con </a:t>
            </a:r>
            <a:r>
              <a:rPr lang="en-US" sz="1200" dirty="0" err="1">
                <a:latin typeface="Avenir Next" panose="020B0503020202020204" pitchFamily="34" charset="0"/>
              </a:rPr>
              <a:t>una</a:t>
            </a:r>
            <a:r>
              <a:rPr lang="en-US" sz="1200" dirty="0">
                <a:latin typeface="Avenir Next" panose="020B0503020202020204" pitchFamily="34" charset="0"/>
              </a:rPr>
              <a:t> </a:t>
            </a:r>
            <a:r>
              <a:rPr lang="en-US" sz="1200" dirty="0" err="1">
                <a:latin typeface="Avenir Next" panose="020B0503020202020204" pitchFamily="34" charset="0"/>
              </a:rPr>
              <a:t>barra</a:t>
            </a:r>
            <a:r>
              <a:rPr lang="en-US" sz="1200" dirty="0">
                <a:latin typeface="Avenir Next" panose="020B0503020202020204" pitchFamily="34" charset="0"/>
              </a:rPr>
              <a:t> de </a:t>
            </a:r>
            <a:r>
              <a:rPr lang="en-US" sz="1200" dirty="0" err="1">
                <a:latin typeface="Avenir Next" panose="020B0503020202020204" pitchFamily="34" charset="0"/>
              </a:rPr>
              <a:t>herramientas</a:t>
            </a:r>
            <a:r>
              <a:rPr lang="en-US" sz="1200" dirty="0">
                <a:latin typeface="Avenir Next" panose="020B0503020202020204" pitchFamily="34" charset="0"/>
              </a:rPr>
              <a:t> que </a:t>
            </a:r>
            <a:r>
              <a:rPr lang="en-US" sz="1200" dirty="0" err="1">
                <a:latin typeface="Avenir Next" panose="020B0503020202020204" pitchFamily="34" charset="0"/>
              </a:rPr>
              <a:t>permite</a:t>
            </a:r>
            <a:r>
              <a:rPr lang="en-US" sz="1200" dirty="0">
                <a:latin typeface="Avenir Next" panose="020B0503020202020204" pitchFamily="34" charset="0"/>
              </a:rPr>
              <a:t> </a:t>
            </a:r>
            <a:r>
              <a:rPr lang="en-US" sz="1200" dirty="0" err="1">
                <a:latin typeface="Avenir Next" panose="020B0503020202020204" pitchFamily="34" charset="0"/>
              </a:rPr>
              <a:t>seleccionar</a:t>
            </a:r>
            <a:r>
              <a:rPr lang="en-US" sz="1200" dirty="0">
                <a:latin typeface="Avenir Next" panose="020B0503020202020204" pitchFamily="34" charset="0"/>
              </a:rPr>
              <a:t> </a:t>
            </a:r>
            <a:r>
              <a:rPr lang="en-US" sz="1200" dirty="0" err="1">
                <a:latin typeface="Avenir Next" panose="020B0503020202020204" pitchFamily="34" charset="0"/>
              </a:rPr>
              <a:t>los</a:t>
            </a:r>
            <a:r>
              <a:rPr lang="en-US" sz="1200" dirty="0">
                <a:latin typeface="Avenir Next" panose="020B0503020202020204" pitchFamily="34" charset="0"/>
              </a:rPr>
              <a:t> </a:t>
            </a:r>
            <a:r>
              <a:rPr lang="en-US" sz="1200" dirty="0" err="1">
                <a:latin typeface="Avenir Next" panose="020B0503020202020204" pitchFamily="34" charset="0"/>
              </a:rPr>
              <a:t>distintos</a:t>
            </a:r>
            <a:r>
              <a:rPr lang="en-US" sz="1200" dirty="0">
                <a:latin typeface="Avenir Next" panose="020B0503020202020204" pitchFamily="34" charset="0"/>
              </a:rPr>
              <a:t> </a:t>
            </a:r>
            <a:r>
              <a:rPr lang="en-US" sz="1200" dirty="0" err="1">
                <a:latin typeface="Avenir Next" panose="020B0503020202020204" pitchFamily="34" charset="0"/>
              </a:rPr>
              <a:t>elementos</a:t>
            </a:r>
            <a:r>
              <a:rPr lang="en-US" sz="1200" dirty="0">
                <a:latin typeface="Avenir Next" panose="020B0503020202020204" pitchFamily="34" charset="0"/>
              </a:rPr>
              <a:t> que </a:t>
            </a:r>
            <a:r>
              <a:rPr lang="en-US" sz="1200" dirty="0" err="1">
                <a:latin typeface="Avenir Next" panose="020B0503020202020204" pitchFamily="34" charset="0"/>
              </a:rPr>
              <a:t>disponibles</a:t>
            </a:r>
            <a:r>
              <a:rPr lang="en-US" sz="1200" dirty="0">
                <a:latin typeface="Avenir Next" panose="020B0503020202020204" pitchFamily="34" charset="0"/>
              </a:rPr>
              <a:t> para </a:t>
            </a:r>
            <a:r>
              <a:rPr lang="en-US" sz="1200" dirty="0" err="1">
                <a:latin typeface="Avenir Next" panose="020B0503020202020204" pitchFamily="34" charset="0"/>
              </a:rPr>
              <a:t>diseñar</a:t>
            </a:r>
            <a:r>
              <a:rPr lang="en-US" sz="1200" dirty="0">
                <a:latin typeface="Avenir Next" panose="020B0503020202020204" pitchFamily="34" charset="0"/>
              </a:rPr>
              <a:t> el </a:t>
            </a:r>
            <a:r>
              <a:rPr lang="en-US" sz="1200" dirty="0" err="1">
                <a:latin typeface="Avenir Next" panose="020B0503020202020204" pitchFamily="34" charset="0"/>
              </a:rPr>
              <a:t>proceso</a:t>
            </a:r>
            <a:r>
              <a:rPr lang="en-US" sz="1200" dirty="0">
                <a:latin typeface="Avenir Next" panose="020B0503020202020204" pitchFamily="34" charset="0"/>
              </a:rPr>
              <a:t> y un canvas de </a:t>
            </a:r>
            <a:r>
              <a:rPr lang="en-US" sz="1200" dirty="0" err="1">
                <a:latin typeface="Avenir Next" panose="020B0503020202020204" pitchFamily="34" charset="0"/>
              </a:rPr>
              <a:t>diseño</a:t>
            </a:r>
            <a:r>
              <a:rPr lang="en-US" sz="1200" dirty="0">
                <a:latin typeface="Avenir Next" panose="020B0503020202020204" pitchFamily="34" charset="0"/>
              </a:rPr>
              <a:t> que </a:t>
            </a:r>
            <a:r>
              <a:rPr lang="en-US" sz="1200" dirty="0" err="1">
                <a:latin typeface="Avenir Next" panose="020B0503020202020204" pitchFamily="34" charset="0"/>
              </a:rPr>
              <a:t>aplica</a:t>
            </a:r>
            <a:r>
              <a:rPr lang="en-US" sz="1200" dirty="0">
                <a:latin typeface="Avenir Next" panose="020B0503020202020204" pitchFamily="34" charset="0"/>
              </a:rPr>
              <a:t> las </a:t>
            </a:r>
            <a:r>
              <a:rPr lang="en-US" sz="1200" dirty="0" err="1">
                <a:latin typeface="Avenir Next" panose="020B0503020202020204" pitchFamily="34" charset="0"/>
              </a:rPr>
              <a:t>restricciones</a:t>
            </a:r>
            <a:r>
              <a:rPr lang="en-US" sz="1200" dirty="0">
                <a:latin typeface="Avenir Next" panose="020B0503020202020204" pitchFamily="34" charset="0"/>
              </a:rPr>
              <a:t> de </a:t>
            </a:r>
            <a:r>
              <a:rPr lang="en-US" sz="1200" dirty="0" err="1">
                <a:latin typeface="Avenir Next" panose="020B0503020202020204" pitchFamily="34" charset="0"/>
              </a:rPr>
              <a:t>conexión</a:t>
            </a:r>
            <a:r>
              <a:rPr lang="en-US" sz="1200" dirty="0">
                <a:latin typeface="Avenir Next" panose="020B0503020202020204" pitchFamily="34" charset="0"/>
              </a:rPr>
              <a:t> de </a:t>
            </a:r>
            <a:r>
              <a:rPr lang="en-US" sz="1200" dirty="0" err="1">
                <a:latin typeface="Avenir Next" panose="020B0503020202020204" pitchFamily="34" charset="0"/>
              </a:rPr>
              <a:t>los</a:t>
            </a:r>
            <a:r>
              <a:rPr lang="en-US" sz="1200" dirty="0">
                <a:latin typeface="Avenir Next" panose="020B0503020202020204" pitchFamily="34" charset="0"/>
              </a:rPr>
              <a:t> </a:t>
            </a:r>
            <a:r>
              <a:rPr lang="en-US" sz="1200" dirty="0" err="1">
                <a:latin typeface="Avenir Next" panose="020B0503020202020204" pitchFamily="34" charset="0"/>
              </a:rPr>
              <a:t>distintos</a:t>
            </a:r>
            <a:r>
              <a:rPr lang="en-US" sz="1200" dirty="0">
                <a:latin typeface="Avenir Next" panose="020B0503020202020204" pitchFamily="34" charset="0"/>
              </a:rPr>
              <a:t> </a:t>
            </a:r>
            <a:r>
              <a:rPr lang="en-US" sz="1200" dirty="0" err="1">
                <a:latin typeface="Avenir Next" panose="020B0503020202020204" pitchFamily="34" charset="0"/>
              </a:rPr>
              <a:t>elementos</a:t>
            </a:r>
            <a:r>
              <a:rPr lang="en-US" sz="1200" dirty="0">
                <a:latin typeface="Avenir Next" panose="020B0503020202020204" pitchFamily="34" charset="0"/>
              </a:rPr>
              <a:t> entre </a:t>
            </a:r>
            <a:r>
              <a:rPr lang="en-US" sz="1200" dirty="0" err="1">
                <a:latin typeface="Avenir Next" panose="020B0503020202020204" pitchFamily="34" charset="0"/>
              </a:rPr>
              <a:t>sí</a:t>
            </a:r>
            <a:r>
              <a:rPr lang="en-US" sz="1200" dirty="0">
                <a:latin typeface="Avenir Next" panose="020B0503020202020204" pitchFamily="34" charset="0"/>
              </a:rPr>
              <a:t>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600" dirty="0">
              <a:latin typeface="Avenir Next" panose="020B0503020202020204" pitchFamily="34" charset="0"/>
              <a:cs typeface="Avenir Next Regular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600" dirty="0">
              <a:latin typeface="Avenir Next" panose="020B0503020202020204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0F09217-5D6B-E443-883A-7B978D743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111912"/>
            <a:ext cx="1905000" cy="91308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EA1E424-C965-0241-A814-61E72CAED06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418" y="2111912"/>
            <a:ext cx="4751205" cy="256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895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81001" y="209550"/>
            <a:ext cx="8382000" cy="459424"/>
          </a:xfrm>
        </p:spPr>
        <p:txBody>
          <a:bodyPr/>
          <a:lstStyle/>
          <a:p>
            <a:r>
              <a:rPr lang="en-US" dirty="0">
                <a:latin typeface="Avenir Next Regular"/>
                <a:cs typeface="Avenir Next Regular"/>
              </a:rPr>
              <a:t>BIZUIT Designer: </a:t>
            </a:r>
            <a:r>
              <a:rPr lang="en-US" dirty="0" err="1">
                <a:latin typeface="Avenir Next Regular"/>
                <a:cs typeface="Avenir Next Regular"/>
              </a:rPr>
              <a:t>Eventos</a:t>
            </a:r>
            <a:r>
              <a:rPr lang="en-US" dirty="0">
                <a:latin typeface="Avenir Next Regular"/>
                <a:cs typeface="Avenir Next Regular"/>
              </a:rPr>
              <a:t> BPMN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BIZUIT Designer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extiende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los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eventos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disponibles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BPMN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permitiendo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tipificarlos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manera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que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puedan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utilizar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funcionalidades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adicionales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provistas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por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la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plataforma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.</a:t>
            </a: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8"/>
          </p:nvPr>
        </p:nvSpPr>
        <p:spPr>
          <a:xfrm>
            <a:off x="1143000" y="1310144"/>
            <a:ext cx="7543798" cy="3319006"/>
          </a:xfrm>
        </p:spPr>
        <p:txBody>
          <a:bodyPr>
            <a:normAutofit/>
          </a:bodyPr>
          <a:lstStyle/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200" dirty="0" err="1">
                <a:latin typeface="Avenir Next" panose="020B0503020202020204" pitchFamily="34" charset="0"/>
              </a:rPr>
              <a:t>Evento</a:t>
            </a:r>
            <a:r>
              <a:rPr lang="en-US" sz="1200" dirty="0">
                <a:latin typeface="Avenir Next" panose="020B0503020202020204" pitchFamily="34" charset="0"/>
              </a:rPr>
              <a:t> de </a:t>
            </a:r>
            <a:r>
              <a:rPr lang="en-US" sz="1200" dirty="0" err="1">
                <a:latin typeface="Avenir Next" panose="020B0503020202020204" pitchFamily="34" charset="0"/>
              </a:rPr>
              <a:t>Inicio</a:t>
            </a:r>
            <a:r>
              <a:rPr lang="en-US" sz="1200" dirty="0">
                <a:latin typeface="Avenir Next" panose="020B0503020202020204" pitchFamily="34" charset="0"/>
              </a:rPr>
              <a:t>: </a:t>
            </a:r>
            <a:r>
              <a:rPr lang="en-US" sz="1200" dirty="0" err="1">
                <a:latin typeface="Avenir Next" panose="020B0503020202020204" pitchFamily="34" charset="0"/>
              </a:rPr>
              <a:t>Permite</a:t>
            </a:r>
            <a:r>
              <a:rPr lang="en-US" sz="1200" dirty="0">
                <a:latin typeface="Avenir Next" panose="020B0503020202020204" pitchFamily="34" charset="0"/>
              </a:rPr>
              <a:t> </a:t>
            </a:r>
            <a:r>
              <a:rPr lang="en-US" sz="1200" dirty="0" err="1">
                <a:latin typeface="Avenir Next" panose="020B0503020202020204" pitchFamily="34" charset="0"/>
              </a:rPr>
              <a:t>indicar</a:t>
            </a:r>
            <a:r>
              <a:rPr lang="en-US" sz="1200" dirty="0">
                <a:latin typeface="Avenir Next" panose="020B0503020202020204" pitchFamily="34" charset="0"/>
              </a:rPr>
              <a:t> la </a:t>
            </a:r>
            <a:r>
              <a:rPr lang="en-US" sz="1200" dirty="0" err="1">
                <a:latin typeface="Avenir Next" panose="020B0503020202020204" pitchFamily="34" charset="0"/>
              </a:rPr>
              <a:t>utilización</a:t>
            </a:r>
            <a:r>
              <a:rPr lang="en-US" sz="1200" dirty="0">
                <a:latin typeface="Avenir Next" panose="020B0503020202020204" pitchFamily="34" charset="0"/>
              </a:rPr>
              <a:t> de un </a:t>
            </a:r>
            <a:r>
              <a:rPr lang="en-US" sz="1200" dirty="0" err="1">
                <a:latin typeface="Avenir Next" panose="020B0503020202020204" pitchFamily="34" charset="0"/>
              </a:rPr>
              <a:t>evento</a:t>
            </a:r>
            <a:r>
              <a:rPr lang="en-US" sz="1200" dirty="0">
                <a:latin typeface="Avenir Next" panose="020B0503020202020204" pitchFamily="34" charset="0"/>
              </a:rPr>
              <a:t> de </a:t>
            </a:r>
            <a:r>
              <a:rPr lang="en-US" sz="1200" dirty="0" err="1">
                <a:latin typeface="Avenir Next" panose="020B0503020202020204" pitchFamily="34" charset="0"/>
              </a:rPr>
              <a:t>inicio</a:t>
            </a:r>
            <a:endParaRPr lang="en-US" sz="1200" dirty="0">
              <a:latin typeface="Avenir Next" panose="020B0503020202020204" pitchFamily="34" charset="0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200" dirty="0">
                <a:latin typeface="Avenir Next" panose="020B0503020202020204" pitchFamily="34" charset="0"/>
              </a:rPr>
              <a:t>Al </a:t>
            </a:r>
            <a:r>
              <a:rPr lang="en-US" sz="1200" dirty="0" err="1">
                <a:latin typeface="Avenir Next" panose="020B0503020202020204" pitchFamily="34" charset="0"/>
              </a:rPr>
              <a:t>seleccionarlo</a:t>
            </a:r>
            <a:r>
              <a:rPr lang="en-US" sz="1200" dirty="0">
                <a:latin typeface="Avenir Next" panose="020B0503020202020204" pitchFamily="34" charset="0"/>
              </a:rPr>
              <a:t> se </a:t>
            </a:r>
            <a:r>
              <a:rPr lang="en-US" sz="1200" dirty="0" err="1">
                <a:latin typeface="Avenir Next" panose="020B0503020202020204" pitchFamily="34" charset="0"/>
              </a:rPr>
              <a:t>presentan</a:t>
            </a:r>
            <a:r>
              <a:rPr lang="en-US" sz="1200" dirty="0">
                <a:latin typeface="Avenir Next" panose="020B0503020202020204" pitchFamily="34" charset="0"/>
              </a:rPr>
              <a:t> las </a:t>
            </a:r>
            <a:r>
              <a:rPr lang="en-US" sz="1200" dirty="0" err="1">
                <a:latin typeface="Avenir Next" panose="020B0503020202020204" pitchFamily="34" charset="0"/>
              </a:rPr>
              <a:t>siguientes</a:t>
            </a:r>
            <a:r>
              <a:rPr lang="en-US" sz="1200" dirty="0">
                <a:latin typeface="Avenir Next" panose="020B0503020202020204" pitchFamily="34" charset="0"/>
              </a:rPr>
              <a:t> </a:t>
            </a:r>
            <a:r>
              <a:rPr lang="en-US" sz="1200" dirty="0" err="1">
                <a:latin typeface="Avenir Next" panose="020B0503020202020204" pitchFamily="34" charset="0"/>
              </a:rPr>
              <a:t>opciones</a:t>
            </a:r>
            <a:r>
              <a:rPr lang="en-US" sz="1200" dirty="0">
                <a:latin typeface="Avenir Next" panose="020B0503020202020204" pitchFamily="34" charset="0"/>
              </a:rPr>
              <a:t> que </a:t>
            </a:r>
            <a:r>
              <a:rPr lang="en-US" sz="1200" dirty="0" err="1">
                <a:latin typeface="Avenir Next" panose="020B0503020202020204" pitchFamily="34" charset="0"/>
              </a:rPr>
              <a:t>permiten</a:t>
            </a:r>
            <a:r>
              <a:rPr lang="en-US" sz="1200" dirty="0">
                <a:latin typeface="Avenir Next" panose="020B0503020202020204" pitchFamily="34" charset="0"/>
              </a:rPr>
              <a:t> </a:t>
            </a:r>
            <a:r>
              <a:rPr lang="en-US" sz="1200" dirty="0" err="1">
                <a:latin typeface="Avenir Next" panose="020B0503020202020204" pitchFamily="34" charset="0"/>
              </a:rPr>
              <a:t>crear</a:t>
            </a:r>
            <a:r>
              <a:rPr lang="en-US" sz="1200" dirty="0">
                <a:latin typeface="Avenir Next" panose="020B0503020202020204" pitchFamily="34" charset="0"/>
              </a:rPr>
              <a:t> a </a:t>
            </a:r>
            <a:r>
              <a:rPr lang="en-US" sz="1200" dirty="0" err="1">
                <a:latin typeface="Avenir Next" panose="020B0503020202020204" pitchFamily="34" charset="0"/>
              </a:rPr>
              <a:t>continuacion</a:t>
            </a:r>
            <a:r>
              <a:rPr lang="en-US" sz="1200" dirty="0">
                <a:latin typeface="Avenir Next" panose="020B0503020202020204" pitchFamily="34" charset="0"/>
              </a:rPr>
              <a:t> un </a:t>
            </a:r>
            <a:r>
              <a:rPr lang="en-US" sz="1200" dirty="0" err="1">
                <a:latin typeface="Avenir Next" panose="020B0503020202020204" pitchFamily="34" charset="0"/>
              </a:rPr>
              <a:t>evento</a:t>
            </a:r>
            <a:r>
              <a:rPr lang="en-US" sz="1200" dirty="0">
                <a:latin typeface="Avenir Next" panose="020B0503020202020204" pitchFamily="34" charset="0"/>
              </a:rPr>
              <a:t> </a:t>
            </a:r>
            <a:r>
              <a:rPr lang="en-US" sz="1200" dirty="0" err="1">
                <a:latin typeface="Avenir Next" panose="020B0503020202020204" pitchFamily="34" charset="0"/>
              </a:rPr>
              <a:t>intermedio</a:t>
            </a:r>
            <a:r>
              <a:rPr lang="en-US" sz="1200" dirty="0">
                <a:latin typeface="Avenir Next" panose="020B0503020202020204" pitchFamily="34" charset="0"/>
              </a:rPr>
              <a:t>, un </a:t>
            </a:r>
            <a:r>
              <a:rPr lang="en-US" sz="1200" dirty="0" err="1">
                <a:latin typeface="Avenir Next" panose="020B0503020202020204" pitchFamily="34" charset="0"/>
              </a:rPr>
              <a:t>evento</a:t>
            </a:r>
            <a:r>
              <a:rPr lang="en-US" sz="1200" dirty="0">
                <a:latin typeface="Avenir Next" panose="020B0503020202020204" pitchFamily="34" charset="0"/>
              </a:rPr>
              <a:t> de fin, una </a:t>
            </a:r>
            <a:r>
              <a:rPr lang="en-US" sz="1200" dirty="0" err="1">
                <a:latin typeface="Avenir Next" panose="020B0503020202020204" pitchFamily="34" charset="0"/>
              </a:rPr>
              <a:t>compuerta</a:t>
            </a:r>
            <a:r>
              <a:rPr lang="en-US" sz="1200" dirty="0">
                <a:latin typeface="Avenir Next" panose="020B0503020202020204" pitchFamily="34" charset="0"/>
              </a:rPr>
              <a:t>, una </a:t>
            </a:r>
            <a:r>
              <a:rPr lang="en-US" sz="1200" dirty="0" err="1">
                <a:latin typeface="Avenir Next" panose="020B0503020202020204" pitchFamily="34" charset="0"/>
              </a:rPr>
              <a:t>tarea</a:t>
            </a:r>
            <a:r>
              <a:rPr lang="en-US" sz="1200" dirty="0">
                <a:latin typeface="Avenir Next" panose="020B0503020202020204" pitchFamily="34" charset="0"/>
              </a:rPr>
              <a:t>, una </a:t>
            </a:r>
            <a:r>
              <a:rPr lang="en-US" sz="1200" dirty="0" err="1">
                <a:latin typeface="Avenir Next" panose="020B0503020202020204" pitchFamily="34" charset="0"/>
              </a:rPr>
              <a:t>anotación</a:t>
            </a:r>
            <a:r>
              <a:rPr lang="en-US" sz="1200" dirty="0">
                <a:latin typeface="Avenir Next" panose="020B0503020202020204" pitchFamily="34" charset="0"/>
              </a:rPr>
              <a:t>, un </a:t>
            </a:r>
            <a:r>
              <a:rPr lang="en-US" sz="1200" dirty="0" err="1">
                <a:latin typeface="Avenir Next" panose="020B0503020202020204" pitchFamily="34" charset="0"/>
              </a:rPr>
              <a:t>objeto</a:t>
            </a:r>
            <a:r>
              <a:rPr lang="en-US" sz="1200" dirty="0">
                <a:latin typeface="Avenir Next" panose="020B0503020202020204" pitchFamily="34" charset="0"/>
              </a:rPr>
              <a:t> de </a:t>
            </a:r>
            <a:r>
              <a:rPr lang="en-US" sz="1200" dirty="0" err="1">
                <a:latin typeface="Avenir Next" panose="020B0503020202020204" pitchFamily="34" charset="0"/>
              </a:rPr>
              <a:t>conexión</a:t>
            </a:r>
            <a:r>
              <a:rPr lang="en-US" sz="1200" dirty="0">
                <a:latin typeface="Avenir Next" panose="020B0503020202020204" pitchFamily="34" charset="0"/>
              </a:rPr>
              <a:t>, </a:t>
            </a:r>
            <a:r>
              <a:rPr lang="en-US" sz="1200" dirty="0" err="1">
                <a:latin typeface="Avenir Next" panose="020B0503020202020204" pitchFamily="34" charset="0"/>
              </a:rPr>
              <a:t>eliminarlo</a:t>
            </a:r>
            <a:r>
              <a:rPr lang="en-US" sz="1200" dirty="0">
                <a:latin typeface="Avenir Next" panose="020B0503020202020204" pitchFamily="34" charset="0"/>
              </a:rPr>
              <a:t> o </a:t>
            </a:r>
            <a:r>
              <a:rPr lang="en-US" sz="1200" dirty="0" err="1">
                <a:latin typeface="Avenir Next" panose="020B0503020202020204" pitchFamily="34" charset="0"/>
              </a:rPr>
              <a:t>cambiar</a:t>
            </a:r>
            <a:r>
              <a:rPr lang="en-US" sz="1200" dirty="0">
                <a:latin typeface="Avenir Next" panose="020B0503020202020204" pitchFamily="34" charset="0"/>
              </a:rPr>
              <a:t> el </a:t>
            </a:r>
            <a:r>
              <a:rPr lang="en-US" sz="1200" dirty="0" err="1">
                <a:latin typeface="Avenir Next" panose="020B0503020202020204" pitchFamily="34" charset="0"/>
              </a:rPr>
              <a:t>tipo</a:t>
            </a:r>
            <a:r>
              <a:rPr lang="en-US" sz="1200" dirty="0">
                <a:latin typeface="Avenir Next" panose="020B0503020202020204" pitchFamily="34" charset="0"/>
              </a:rPr>
              <a:t> de </a:t>
            </a:r>
            <a:r>
              <a:rPr lang="en-US" sz="1200" dirty="0" err="1">
                <a:latin typeface="Avenir Next" panose="020B0503020202020204" pitchFamily="34" charset="0"/>
              </a:rPr>
              <a:t>evento</a:t>
            </a:r>
            <a:r>
              <a:rPr lang="en-US" sz="1200" dirty="0">
                <a:latin typeface="Avenir Next" panose="020B0503020202020204" pitchFamily="34" charset="0"/>
              </a:rPr>
              <a:t> de </a:t>
            </a:r>
            <a:r>
              <a:rPr lang="en-US" sz="1200" dirty="0" err="1">
                <a:latin typeface="Avenir Next" panose="020B0503020202020204" pitchFamily="34" charset="0"/>
              </a:rPr>
              <a:t>inicio</a:t>
            </a:r>
            <a:r>
              <a:rPr lang="en-US" sz="1200" dirty="0">
                <a:latin typeface="Avenir Next" panose="020B0503020202020204" pitchFamily="34" charset="0"/>
              </a:rPr>
              <a:t> </a:t>
            </a:r>
            <a:r>
              <a:rPr lang="en-US" sz="1200" dirty="0" err="1">
                <a:latin typeface="Avenir Next" panose="020B0503020202020204" pitchFamily="34" charset="0"/>
              </a:rPr>
              <a:t>transformandolo</a:t>
            </a:r>
            <a:r>
              <a:rPr lang="en-US" sz="1200" dirty="0">
                <a:latin typeface="Avenir Next" panose="020B0503020202020204" pitchFamily="34" charset="0"/>
              </a:rPr>
              <a:t> </a:t>
            </a:r>
            <a:r>
              <a:rPr lang="en-US" sz="1200" dirty="0" err="1">
                <a:latin typeface="Avenir Next" panose="020B0503020202020204" pitchFamily="34" charset="0"/>
              </a:rPr>
              <a:t>en</a:t>
            </a:r>
            <a:r>
              <a:rPr lang="en-US" sz="1200" dirty="0">
                <a:latin typeface="Avenir Next" panose="020B0503020202020204" pitchFamily="34" charset="0"/>
              </a:rPr>
              <a:t> </a:t>
            </a:r>
            <a:r>
              <a:rPr lang="en-US" sz="1200" dirty="0" err="1">
                <a:latin typeface="Avenir Next" panose="020B0503020202020204" pitchFamily="34" charset="0"/>
              </a:rPr>
              <a:t>evento</a:t>
            </a:r>
            <a:r>
              <a:rPr lang="en-US" sz="1200" dirty="0">
                <a:latin typeface="Avenir Next" panose="020B0503020202020204" pitchFamily="34" charset="0"/>
              </a:rPr>
              <a:t> de fin, </a:t>
            </a:r>
            <a:r>
              <a:rPr lang="en-US" sz="1200" dirty="0" err="1">
                <a:latin typeface="Avenir Next" panose="020B0503020202020204" pitchFamily="34" charset="0"/>
              </a:rPr>
              <a:t>evento</a:t>
            </a:r>
            <a:r>
              <a:rPr lang="en-US" sz="1200" dirty="0">
                <a:latin typeface="Avenir Next" panose="020B0503020202020204" pitchFamily="34" charset="0"/>
              </a:rPr>
              <a:t> </a:t>
            </a:r>
            <a:r>
              <a:rPr lang="en-US" sz="1200" dirty="0" err="1">
                <a:latin typeface="Avenir Next" panose="020B0503020202020204" pitchFamily="34" charset="0"/>
              </a:rPr>
              <a:t>intermedio</a:t>
            </a:r>
            <a:r>
              <a:rPr lang="en-US" sz="1200" dirty="0">
                <a:latin typeface="Avenir Next" panose="020B0503020202020204" pitchFamily="34" charset="0"/>
              </a:rPr>
              <a:t>, </a:t>
            </a:r>
            <a:r>
              <a:rPr lang="en-US" sz="1200" dirty="0" err="1">
                <a:latin typeface="Avenir Next" panose="020B0503020202020204" pitchFamily="34" charset="0"/>
              </a:rPr>
              <a:t>evento</a:t>
            </a:r>
            <a:r>
              <a:rPr lang="en-US" sz="1200" dirty="0">
                <a:latin typeface="Avenir Next" panose="020B0503020202020204" pitchFamily="34" charset="0"/>
              </a:rPr>
              <a:t> de </a:t>
            </a:r>
            <a:r>
              <a:rPr lang="en-US" sz="1200" dirty="0" err="1">
                <a:latin typeface="Avenir Next" panose="020B0503020202020204" pitchFamily="34" charset="0"/>
              </a:rPr>
              <a:t>inicio</a:t>
            </a:r>
            <a:r>
              <a:rPr lang="en-US" sz="1200" dirty="0">
                <a:latin typeface="Avenir Next" panose="020B0503020202020204" pitchFamily="34" charset="0"/>
              </a:rPr>
              <a:t> por </a:t>
            </a:r>
            <a:r>
              <a:rPr lang="en-US" sz="1200" dirty="0" err="1">
                <a:latin typeface="Avenir Next" panose="020B0503020202020204" pitchFamily="34" charset="0"/>
              </a:rPr>
              <a:t>mensaje</a:t>
            </a:r>
            <a:r>
              <a:rPr lang="en-US" sz="1200" dirty="0">
                <a:latin typeface="Avenir Next" panose="020B0503020202020204" pitchFamily="34" charset="0"/>
              </a:rPr>
              <a:t>, </a:t>
            </a:r>
            <a:r>
              <a:rPr lang="en-US" sz="1200" dirty="0" err="1">
                <a:latin typeface="Avenir Next" panose="020B0503020202020204" pitchFamily="34" charset="0"/>
              </a:rPr>
              <a:t>evento</a:t>
            </a:r>
            <a:r>
              <a:rPr lang="en-US" sz="1200" dirty="0">
                <a:latin typeface="Avenir Next" panose="020B0503020202020204" pitchFamily="34" charset="0"/>
              </a:rPr>
              <a:t> de </a:t>
            </a:r>
            <a:r>
              <a:rPr lang="en-US" sz="1200" dirty="0" err="1">
                <a:latin typeface="Avenir Next" panose="020B0503020202020204" pitchFamily="34" charset="0"/>
              </a:rPr>
              <a:t>inicio</a:t>
            </a:r>
            <a:r>
              <a:rPr lang="en-US" sz="1200" dirty="0">
                <a:latin typeface="Avenir Next" panose="020B0503020202020204" pitchFamily="34" charset="0"/>
              </a:rPr>
              <a:t> por </a:t>
            </a:r>
            <a:r>
              <a:rPr lang="en-US" sz="1200" dirty="0" err="1">
                <a:latin typeface="Avenir Next" panose="020B0503020202020204" pitchFamily="34" charset="0"/>
              </a:rPr>
              <a:t>temporizador</a:t>
            </a:r>
            <a:r>
              <a:rPr lang="en-US" sz="1200" dirty="0">
                <a:latin typeface="Avenir Next" panose="020B0503020202020204" pitchFamily="34" charset="0"/>
              </a:rPr>
              <a:t> o </a:t>
            </a:r>
            <a:r>
              <a:rPr lang="en-US" sz="1200" dirty="0" err="1">
                <a:latin typeface="Avenir Next" panose="020B0503020202020204" pitchFamily="34" charset="0"/>
              </a:rPr>
              <a:t>evento</a:t>
            </a:r>
            <a:r>
              <a:rPr lang="en-US" sz="1200" dirty="0">
                <a:latin typeface="Avenir Next" panose="020B0503020202020204" pitchFamily="34" charset="0"/>
              </a:rPr>
              <a:t> de </a:t>
            </a:r>
            <a:r>
              <a:rPr lang="en-US" sz="1200" dirty="0" err="1">
                <a:latin typeface="Avenir Next" panose="020B0503020202020204" pitchFamily="34" charset="0"/>
              </a:rPr>
              <a:t>inicio</a:t>
            </a:r>
            <a:r>
              <a:rPr lang="en-US" sz="1200" dirty="0">
                <a:latin typeface="Avenir Next" panose="020B0503020202020204" pitchFamily="34" charset="0"/>
              </a:rPr>
              <a:t> por </a:t>
            </a:r>
            <a:r>
              <a:rPr lang="en-US" sz="1200" dirty="0" err="1">
                <a:latin typeface="Avenir Next" panose="020B0503020202020204" pitchFamily="34" charset="0"/>
              </a:rPr>
              <a:t>formulario</a:t>
            </a:r>
            <a:r>
              <a:rPr lang="en-US" sz="1200" dirty="0">
                <a:latin typeface="Avenir Next" panose="020B0503020202020204" pitchFamily="34" charset="0"/>
              </a:rPr>
              <a:t>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200" dirty="0">
              <a:latin typeface="Avenir Next" panose="020B0503020202020204" pitchFamily="34" charset="0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600" dirty="0">
              <a:latin typeface="Avenir Next" panose="020B0503020202020204" pitchFamily="34" charset="0"/>
              <a:cs typeface="Avenir Next Regular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600" dirty="0">
              <a:latin typeface="Avenir Next" panose="020B0503020202020204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430BF998-4F84-1B4B-8076-CE2F279FB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73" y="1321350"/>
            <a:ext cx="1059454" cy="243464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411756A-B01A-514A-8FDE-4CA5DDD2C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656" y="2558665"/>
            <a:ext cx="2720738" cy="220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466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317950E1-28E0-704F-A7F8-0BC7E8849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504" y="3058128"/>
            <a:ext cx="1653547" cy="167879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81001" y="209550"/>
            <a:ext cx="8382000" cy="459424"/>
          </a:xfrm>
        </p:spPr>
        <p:txBody>
          <a:bodyPr/>
          <a:lstStyle/>
          <a:p>
            <a:r>
              <a:rPr lang="en-US" dirty="0">
                <a:latin typeface="Avenir Next Regular"/>
                <a:cs typeface="Avenir Next Regular"/>
              </a:rPr>
              <a:t>BIZUIT Designer: </a:t>
            </a:r>
            <a:r>
              <a:rPr lang="en-US" dirty="0" err="1">
                <a:latin typeface="Avenir Next Regular"/>
                <a:cs typeface="Avenir Next Regular"/>
              </a:rPr>
              <a:t>Eventos</a:t>
            </a:r>
            <a:r>
              <a:rPr lang="en-US" dirty="0">
                <a:latin typeface="Avenir Next Regular"/>
                <a:cs typeface="Avenir Next Regular"/>
              </a:rPr>
              <a:t> BPMN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BIZUIT Designer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extiende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los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eventos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disponibles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BPMN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permitiendo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tipificarlos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manera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que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puedan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utilizar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funcionalidades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adicionales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provistas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por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la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plataforma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.</a:t>
            </a: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8"/>
          </p:nvPr>
        </p:nvSpPr>
        <p:spPr>
          <a:xfrm>
            <a:off x="1143000" y="1310144"/>
            <a:ext cx="7543798" cy="3319006"/>
          </a:xfrm>
        </p:spPr>
        <p:txBody>
          <a:bodyPr>
            <a:normAutofit/>
          </a:bodyPr>
          <a:lstStyle/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" panose="020B0503020202020204" pitchFamily="34" charset="0"/>
              </a:rPr>
              <a:t>Evento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Intermedio</a:t>
            </a:r>
            <a:r>
              <a:rPr lang="en-US" sz="1100" dirty="0">
                <a:latin typeface="Avenir Next" panose="020B0503020202020204" pitchFamily="34" charset="0"/>
              </a:rPr>
              <a:t>: </a:t>
            </a:r>
            <a:r>
              <a:rPr lang="en-US" sz="1100" dirty="0" err="1">
                <a:latin typeface="Avenir Next" panose="020B0503020202020204" pitchFamily="34" charset="0"/>
              </a:rPr>
              <a:t>Permite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indicar</a:t>
            </a:r>
            <a:r>
              <a:rPr lang="en-US" sz="1100" dirty="0">
                <a:latin typeface="Avenir Next" panose="020B0503020202020204" pitchFamily="34" charset="0"/>
              </a:rPr>
              <a:t> la </a:t>
            </a:r>
            <a:r>
              <a:rPr lang="en-US" sz="1100" dirty="0" err="1">
                <a:latin typeface="Avenir Next" panose="020B0503020202020204" pitchFamily="34" charset="0"/>
              </a:rPr>
              <a:t>utilización</a:t>
            </a:r>
            <a:r>
              <a:rPr lang="en-US" sz="1100" dirty="0">
                <a:latin typeface="Avenir Next" panose="020B0503020202020204" pitchFamily="34" charset="0"/>
              </a:rPr>
              <a:t> de un </a:t>
            </a:r>
            <a:r>
              <a:rPr lang="en-US" sz="1100" dirty="0" err="1">
                <a:latin typeface="Avenir Next" panose="020B0503020202020204" pitchFamily="34" charset="0"/>
              </a:rPr>
              <a:t>evento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intermedio</a:t>
            </a:r>
            <a:endParaRPr lang="en-US" sz="1100" dirty="0">
              <a:latin typeface="Avenir Next" panose="020B0503020202020204" pitchFamily="34" charset="0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100" dirty="0">
                <a:latin typeface="Avenir Next" panose="020B0503020202020204" pitchFamily="34" charset="0"/>
              </a:rPr>
              <a:t>Al </a:t>
            </a:r>
            <a:r>
              <a:rPr lang="en-US" sz="1100" dirty="0" err="1">
                <a:latin typeface="Avenir Next" panose="020B0503020202020204" pitchFamily="34" charset="0"/>
              </a:rPr>
              <a:t>seleccionarlo</a:t>
            </a:r>
            <a:r>
              <a:rPr lang="en-US" sz="1100" dirty="0">
                <a:latin typeface="Avenir Next" panose="020B0503020202020204" pitchFamily="34" charset="0"/>
              </a:rPr>
              <a:t> se </a:t>
            </a:r>
            <a:r>
              <a:rPr lang="en-US" sz="1100" dirty="0" err="1">
                <a:latin typeface="Avenir Next" panose="020B0503020202020204" pitchFamily="34" charset="0"/>
              </a:rPr>
              <a:t>presentan</a:t>
            </a:r>
            <a:r>
              <a:rPr lang="en-US" sz="1100" dirty="0">
                <a:latin typeface="Avenir Next" panose="020B0503020202020204" pitchFamily="34" charset="0"/>
              </a:rPr>
              <a:t> las </a:t>
            </a:r>
            <a:r>
              <a:rPr lang="en-US" sz="1100" dirty="0" err="1">
                <a:latin typeface="Avenir Next" panose="020B0503020202020204" pitchFamily="34" charset="0"/>
              </a:rPr>
              <a:t>siguientes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opciones</a:t>
            </a:r>
            <a:r>
              <a:rPr lang="en-US" sz="1100" dirty="0">
                <a:latin typeface="Avenir Next" panose="020B0503020202020204" pitchFamily="34" charset="0"/>
              </a:rPr>
              <a:t> que </a:t>
            </a:r>
            <a:r>
              <a:rPr lang="en-US" sz="1100" dirty="0" err="1">
                <a:latin typeface="Avenir Next" panose="020B0503020202020204" pitchFamily="34" charset="0"/>
              </a:rPr>
              <a:t>permiten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crear</a:t>
            </a:r>
            <a:r>
              <a:rPr lang="en-US" sz="1100" dirty="0">
                <a:latin typeface="Avenir Next" panose="020B0503020202020204" pitchFamily="34" charset="0"/>
              </a:rPr>
              <a:t> a </a:t>
            </a:r>
            <a:r>
              <a:rPr lang="en-US" sz="1100" dirty="0" err="1">
                <a:latin typeface="Avenir Next" panose="020B0503020202020204" pitchFamily="34" charset="0"/>
              </a:rPr>
              <a:t>continuacion</a:t>
            </a:r>
            <a:r>
              <a:rPr lang="en-US" sz="1100" dirty="0">
                <a:latin typeface="Avenir Next" panose="020B0503020202020204" pitchFamily="34" charset="0"/>
              </a:rPr>
              <a:t> un </a:t>
            </a:r>
            <a:r>
              <a:rPr lang="en-US" sz="1100" dirty="0" err="1">
                <a:latin typeface="Avenir Next" panose="020B0503020202020204" pitchFamily="34" charset="0"/>
              </a:rPr>
              <a:t>evento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intermedio</a:t>
            </a:r>
            <a:r>
              <a:rPr lang="en-US" sz="1100" dirty="0">
                <a:latin typeface="Avenir Next" panose="020B0503020202020204" pitchFamily="34" charset="0"/>
              </a:rPr>
              <a:t>, un </a:t>
            </a:r>
            <a:r>
              <a:rPr lang="en-US" sz="1100" dirty="0" err="1">
                <a:latin typeface="Avenir Next" panose="020B0503020202020204" pitchFamily="34" charset="0"/>
              </a:rPr>
              <a:t>evento</a:t>
            </a:r>
            <a:r>
              <a:rPr lang="en-US" sz="1100" dirty="0">
                <a:latin typeface="Avenir Next" panose="020B0503020202020204" pitchFamily="34" charset="0"/>
              </a:rPr>
              <a:t> de fin, </a:t>
            </a:r>
            <a:r>
              <a:rPr lang="en-US" sz="1100" dirty="0" err="1">
                <a:latin typeface="Avenir Next" panose="020B0503020202020204" pitchFamily="34" charset="0"/>
              </a:rPr>
              <a:t>una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compuerta</a:t>
            </a:r>
            <a:r>
              <a:rPr lang="en-US" sz="1100" dirty="0">
                <a:latin typeface="Avenir Next" panose="020B0503020202020204" pitchFamily="34" charset="0"/>
              </a:rPr>
              <a:t>, </a:t>
            </a:r>
            <a:r>
              <a:rPr lang="en-US" sz="1100" dirty="0" err="1">
                <a:latin typeface="Avenir Next" panose="020B0503020202020204" pitchFamily="34" charset="0"/>
              </a:rPr>
              <a:t>una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tarea</a:t>
            </a:r>
            <a:r>
              <a:rPr lang="en-US" sz="1100" dirty="0">
                <a:latin typeface="Avenir Next" panose="020B0503020202020204" pitchFamily="34" charset="0"/>
              </a:rPr>
              <a:t>, </a:t>
            </a:r>
            <a:r>
              <a:rPr lang="en-US" sz="1100" dirty="0" err="1">
                <a:latin typeface="Avenir Next" panose="020B0503020202020204" pitchFamily="34" charset="0"/>
              </a:rPr>
              <a:t>una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anotación</a:t>
            </a:r>
            <a:r>
              <a:rPr lang="en-US" sz="1100" dirty="0">
                <a:latin typeface="Avenir Next" panose="020B0503020202020204" pitchFamily="34" charset="0"/>
              </a:rPr>
              <a:t>, un </a:t>
            </a:r>
            <a:r>
              <a:rPr lang="en-US" sz="1100" dirty="0" err="1">
                <a:latin typeface="Avenir Next" panose="020B0503020202020204" pitchFamily="34" charset="0"/>
              </a:rPr>
              <a:t>objeto</a:t>
            </a:r>
            <a:r>
              <a:rPr lang="en-US" sz="1100" dirty="0">
                <a:latin typeface="Avenir Next" panose="020B0503020202020204" pitchFamily="34" charset="0"/>
              </a:rPr>
              <a:t> de </a:t>
            </a:r>
            <a:r>
              <a:rPr lang="en-US" sz="1100" dirty="0" err="1">
                <a:latin typeface="Avenir Next" panose="020B0503020202020204" pitchFamily="34" charset="0"/>
              </a:rPr>
              <a:t>conexión</a:t>
            </a:r>
            <a:r>
              <a:rPr lang="en-US" sz="1100" dirty="0">
                <a:latin typeface="Avenir Next" panose="020B0503020202020204" pitchFamily="34" charset="0"/>
              </a:rPr>
              <a:t>, </a:t>
            </a:r>
            <a:r>
              <a:rPr lang="en-US" sz="1100" dirty="0" err="1">
                <a:latin typeface="Avenir Next" panose="020B0503020202020204" pitchFamily="34" charset="0"/>
              </a:rPr>
              <a:t>eliminarlo</a:t>
            </a:r>
            <a:r>
              <a:rPr lang="en-US" sz="1100" dirty="0">
                <a:latin typeface="Avenir Next" panose="020B0503020202020204" pitchFamily="34" charset="0"/>
              </a:rPr>
              <a:t> o </a:t>
            </a:r>
            <a:r>
              <a:rPr lang="en-US" sz="1100" dirty="0" err="1">
                <a:latin typeface="Avenir Next" panose="020B0503020202020204" pitchFamily="34" charset="0"/>
              </a:rPr>
              <a:t>cambiar</a:t>
            </a:r>
            <a:r>
              <a:rPr lang="en-US" sz="1100" dirty="0">
                <a:latin typeface="Avenir Next" panose="020B0503020202020204" pitchFamily="34" charset="0"/>
              </a:rPr>
              <a:t> el </a:t>
            </a:r>
            <a:r>
              <a:rPr lang="en-US" sz="1100" dirty="0" err="1">
                <a:latin typeface="Avenir Next" panose="020B0503020202020204" pitchFamily="34" charset="0"/>
              </a:rPr>
              <a:t>tipo</a:t>
            </a:r>
            <a:r>
              <a:rPr lang="en-US" sz="1100" dirty="0">
                <a:latin typeface="Avenir Next" panose="020B0503020202020204" pitchFamily="34" charset="0"/>
              </a:rPr>
              <a:t> de </a:t>
            </a:r>
            <a:r>
              <a:rPr lang="en-US" sz="1100" dirty="0" err="1">
                <a:latin typeface="Avenir Next" panose="020B0503020202020204" pitchFamily="34" charset="0"/>
              </a:rPr>
              <a:t>evento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intermedio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transformandolo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en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evento</a:t>
            </a:r>
            <a:r>
              <a:rPr lang="en-US" sz="1100" dirty="0">
                <a:latin typeface="Avenir Next" panose="020B0503020202020204" pitchFamily="34" charset="0"/>
              </a:rPr>
              <a:t> de </a:t>
            </a:r>
            <a:r>
              <a:rPr lang="en-US" sz="1100" dirty="0" err="1">
                <a:latin typeface="Avenir Next" panose="020B0503020202020204" pitchFamily="34" charset="0"/>
              </a:rPr>
              <a:t>inicio</a:t>
            </a:r>
            <a:r>
              <a:rPr lang="en-US" sz="1100" dirty="0">
                <a:latin typeface="Avenir Next" panose="020B0503020202020204" pitchFamily="34" charset="0"/>
              </a:rPr>
              <a:t>, </a:t>
            </a:r>
            <a:r>
              <a:rPr lang="en-US" sz="1100" dirty="0" err="1">
                <a:latin typeface="Avenir Next" panose="020B0503020202020204" pitchFamily="34" charset="0"/>
              </a:rPr>
              <a:t>evento</a:t>
            </a:r>
            <a:r>
              <a:rPr lang="en-US" sz="1100" dirty="0">
                <a:latin typeface="Avenir Next" panose="020B0503020202020204" pitchFamily="34" charset="0"/>
              </a:rPr>
              <a:t> de fin, </a:t>
            </a:r>
            <a:r>
              <a:rPr lang="en-US" sz="1100" dirty="0" err="1">
                <a:latin typeface="Avenir Next" panose="020B0503020202020204" pitchFamily="34" charset="0"/>
              </a:rPr>
              <a:t>evento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intermedio</a:t>
            </a:r>
            <a:r>
              <a:rPr lang="en-US" sz="1100" dirty="0">
                <a:latin typeface="Avenir Next" panose="020B0503020202020204" pitchFamily="34" charset="0"/>
              </a:rPr>
              <a:t> de </a:t>
            </a:r>
            <a:r>
              <a:rPr lang="en-US" sz="1100" dirty="0" err="1">
                <a:latin typeface="Avenir Next" panose="020B0503020202020204" pitchFamily="34" charset="0"/>
              </a:rPr>
              <a:t>espera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por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tiempo</a:t>
            </a:r>
            <a:r>
              <a:rPr lang="en-US" sz="1100" dirty="0">
                <a:latin typeface="Avenir Next" panose="020B0503020202020204" pitchFamily="34" charset="0"/>
              </a:rPr>
              <a:t> o </a:t>
            </a:r>
            <a:r>
              <a:rPr lang="en-US" sz="1100" dirty="0" err="1">
                <a:latin typeface="Avenir Next" panose="020B0503020202020204" pitchFamily="34" charset="0"/>
              </a:rPr>
              <a:t>por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llegada</a:t>
            </a:r>
            <a:r>
              <a:rPr lang="en-US" sz="1100" dirty="0">
                <a:latin typeface="Avenir Next" panose="020B0503020202020204" pitchFamily="34" charset="0"/>
              </a:rPr>
              <a:t> de </a:t>
            </a:r>
            <a:r>
              <a:rPr lang="en-US" sz="1100" dirty="0" err="1">
                <a:latin typeface="Avenir Next" panose="020B0503020202020204" pitchFamily="34" charset="0"/>
              </a:rPr>
              <a:t>mensaje</a:t>
            </a:r>
            <a:r>
              <a:rPr lang="en-US" sz="1100" dirty="0">
                <a:latin typeface="Avenir Next" panose="020B0503020202020204" pitchFamily="34" charset="0"/>
              </a:rPr>
              <a:t> o </a:t>
            </a:r>
            <a:r>
              <a:rPr lang="en-US" sz="1100" dirty="0" err="1">
                <a:latin typeface="Avenir Next" panose="020B0503020202020204" pitchFamily="34" charset="0"/>
              </a:rPr>
              <a:t>en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evento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intermedio</a:t>
            </a:r>
            <a:r>
              <a:rPr lang="en-US" sz="1100" dirty="0">
                <a:latin typeface="Avenir Next" panose="020B0503020202020204" pitchFamily="34" charset="0"/>
              </a:rPr>
              <a:t> de </a:t>
            </a:r>
            <a:r>
              <a:rPr lang="en-US" sz="1100" dirty="0" err="1">
                <a:latin typeface="Avenir Next" panose="020B0503020202020204" pitchFamily="34" charset="0"/>
              </a:rPr>
              <a:t>envío</a:t>
            </a:r>
            <a:r>
              <a:rPr lang="en-US" sz="1100" dirty="0">
                <a:latin typeface="Avenir Next" panose="020B0503020202020204" pitchFamily="34" charset="0"/>
              </a:rPr>
              <a:t> de </a:t>
            </a:r>
            <a:r>
              <a:rPr lang="en-US" sz="1100" dirty="0" err="1">
                <a:latin typeface="Avenir Next" panose="020B0503020202020204" pitchFamily="34" charset="0"/>
              </a:rPr>
              <a:t>mensaje</a:t>
            </a:r>
            <a:r>
              <a:rPr lang="en-US" sz="1100" dirty="0">
                <a:latin typeface="Avenir Next" panose="020B0503020202020204" pitchFamily="34" charset="0"/>
              </a:rPr>
              <a:t>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100" dirty="0">
                <a:latin typeface="Avenir Next" panose="020B0503020202020204" pitchFamily="34" charset="0"/>
              </a:rPr>
              <a:t>Si el </a:t>
            </a:r>
            <a:r>
              <a:rPr lang="en-US" sz="1100" dirty="0" err="1">
                <a:latin typeface="Avenir Next" panose="020B0503020202020204" pitchFamily="34" charset="0"/>
              </a:rPr>
              <a:t>evento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intermedio</a:t>
            </a:r>
            <a:r>
              <a:rPr lang="en-US" sz="1100" dirty="0">
                <a:latin typeface="Avenir Next" panose="020B0503020202020204" pitchFamily="34" charset="0"/>
              </a:rPr>
              <a:t> se </a:t>
            </a:r>
            <a:r>
              <a:rPr lang="en-US" sz="1100" dirty="0" err="1">
                <a:latin typeface="Avenir Next" panose="020B0503020202020204" pitchFamily="34" charset="0"/>
              </a:rPr>
              <a:t>coloca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sobre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una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tarea</a:t>
            </a:r>
            <a:r>
              <a:rPr lang="en-US" sz="1100" dirty="0">
                <a:latin typeface="Avenir Next" panose="020B0503020202020204" pitchFamily="34" charset="0"/>
              </a:rPr>
              <a:t>, al </a:t>
            </a:r>
            <a:r>
              <a:rPr lang="en-US" sz="1100" dirty="0" err="1">
                <a:latin typeface="Avenir Next" panose="020B0503020202020204" pitchFamily="34" charset="0"/>
              </a:rPr>
              <a:t>seleccionarlo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es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posible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transformarlo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en</a:t>
            </a:r>
            <a:r>
              <a:rPr lang="en-US" sz="1100" dirty="0">
                <a:latin typeface="Avenir Next" panose="020B0503020202020204" pitchFamily="34" charset="0"/>
              </a:rPr>
              <a:t> un </a:t>
            </a:r>
            <a:r>
              <a:rPr lang="en-US" sz="1100" dirty="0" err="1">
                <a:latin typeface="Avenir Next" panose="020B0503020202020204" pitchFamily="34" charset="0"/>
              </a:rPr>
              <a:t>modificador</a:t>
            </a:r>
            <a:r>
              <a:rPr lang="en-US" sz="1100" dirty="0">
                <a:latin typeface="Avenir Next" panose="020B0503020202020204" pitchFamily="34" charset="0"/>
              </a:rPr>
              <a:t> que </a:t>
            </a:r>
            <a:r>
              <a:rPr lang="en-US" sz="1100" dirty="0" err="1">
                <a:latin typeface="Avenir Next" panose="020B0503020202020204" pitchFamily="34" charset="0"/>
              </a:rPr>
              <a:t>inicie</a:t>
            </a:r>
            <a:r>
              <a:rPr lang="en-US" sz="1100" dirty="0">
                <a:latin typeface="Avenir Next" panose="020B0503020202020204" pitchFamily="34" charset="0"/>
              </a:rPr>
              <a:t> un </a:t>
            </a:r>
            <a:r>
              <a:rPr lang="en-US" sz="1100" dirty="0" err="1">
                <a:latin typeface="Avenir Next" panose="020B0503020202020204" pitchFamily="34" charset="0"/>
              </a:rPr>
              <a:t>flujo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alternativo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por</a:t>
            </a:r>
            <a:r>
              <a:rPr lang="en-US" sz="1100" dirty="0">
                <a:latin typeface="Avenir Next" panose="020B0503020202020204" pitchFamily="34" charset="0"/>
              </a:rPr>
              <a:t> error o </a:t>
            </a:r>
            <a:r>
              <a:rPr lang="en-US" sz="1100" dirty="0" err="1">
                <a:latin typeface="Avenir Next" panose="020B0503020202020204" pitchFamily="34" charset="0"/>
              </a:rPr>
              <a:t>por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espera</a:t>
            </a:r>
            <a:r>
              <a:rPr lang="en-US" sz="1100" dirty="0">
                <a:latin typeface="Avenir Next" panose="020B0503020202020204" pitchFamily="34" charset="0"/>
              </a:rPr>
              <a:t> de </a:t>
            </a:r>
            <a:r>
              <a:rPr lang="en-US" sz="1100" dirty="0" err="1">
                <a:latin typeface="Avenir Next" panose="020B0503020202020204" pitchFamily="34" charset="0"/>
              </a:rPr>
              <a:t>tiempo</a:t>
            </a:r>
            <a:r>
              <a:rPr lang="en-US" sz="1100" dirty="0">
                <a:latin typeface="Avenir Next" panose="020B0503020202020204" pitchFamily="34" charset="0"/>
              </a:rPr>
              <a:t> (</a:t>
            </a:r>
            <a:r>
              <a:rPr lang="en-US" sz="1100" dirty="0" err="1">
                <a:latin typeface="Avenir Next" panose="020B0503020202020204" pitchFamily="34" charset="0"/>
              </a:rPr>
              <a:t>expiracion</a:t>
            </a:r>
            <a:r>
              <a:rPr lang="en-US" sz="1100" dirty="0">
                <a:latin typeface="Avenir Next" panose="020B0503020202020204" pitchFamily="34" charset="0"/>
              </a:rPr>
              <a:t>)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200" dirty="0">
              <a:latin typeface="Avenir Next" panose="020B0503020202020204" pitchFamily="34" charset="0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200" dirty="0">
              <a:latin typeface="Avenir Next" panose="020B0503020202020204" pitchFamily="34" charset="0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600" dirty="0">
              <a:latin typeface="Avenir Next" panose="020B0503020202020204" pitchFamily="34" charset="0"/>
              <a:cs typeface="Avenir Next Regular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600" dirty="0">
              <a:latin typeface="Avenir Next" panose="020B050302020202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492803" y="3049224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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350721" y="3611721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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135505" y="4267079"/>
            <a:ext cx="447516" cy="392415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21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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26</a:t>
            </a:fld>
            <a:endParaRPr lang="en-US" dirty="0">
              <a:latin typeface="Avenir Next Regular"/>
              <a:cs typeface="Avenir Next Regular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F832DC6-C734-DA4F-B604-1FF2F8E3A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23" y="1281354"/>
            <a:ext cx="782090" cy="24979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F7D05B00-5221-8A4D-AB4F-F34EAFF54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058128"/>
            <a:ext cx="2322037" cy="169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92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81001" y="209550"/>
            <a:ext cx="8382000" cy="459424"/>
          </a:xfrm>
        </p:spPr>
        <p:txBody>
          <a:bodyPr/>
          <a:lstStyle/>
          <a:p>
            <a:r>
              <a:rPr lang="en-US" dirty="0">
                <a:latin typeface="Avenir Next Regular"/>
                <a:cs typeface="Avenir Next Regular"/>
              </a:rPr>
              <a:t>BIZUIT Designer: </a:t>
            </a:r>
            <a:r>
              <a:rPr lang="en-US" dirty="0" err="1">
                <a:latin typeface="Avenir Next Regular"/>
                <a:cs typeface="Avenir Next Regular"/>
              </a:rPr>
              <a:t>Eventos</a:t>
            </a:r>
            <a:r>
              <a:rPr lang="en-US" dirty="0">
                <a:latin typeface="Avenir Next Regular"/>
                <a:cs typeface="Avenir Next Regular"/>
              </a:rPr>
              <a:t> BPMN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BIZUIT Designer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extiende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los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eventos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disponibles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BPMN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permitiendo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tipificarlos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manera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que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puedan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utilizar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funcionalidades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adicionales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provistas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por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la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plataforma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.</a:t>
            </a: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8"/>
          </p:nvPr>
        </p:nvSpPr>
        <p:spPr>
          <a:xfrm>
            <a:off x="1143000" y="1310144"/>
            <a:ext cx="7543798" cy="3319006"/>
          </a:xfrm>
        </p:spPr>
        <p:txBody>
          <a:bodyPr>
            <a:normAutofit/>
          </a:bodyPr>
          <a:lstStyle/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200" dirty="0" err="1">
                <a:latin typeface="Avenir Next" panose="020B0503020202020204" pitchFamily="34" charset="0"/>
              </a:rPr>
              <a:t>Evento</a:t>
            </a:r>
            <a:r>
              <a:rPr lang="en-US" sz="1200" dirty="0">
                <a:latin typeface="Avenir Next" panose="020B0503020202020204" pitchFamily="34" charset="0"/>
              </a:rPr>
              <a:t> de Fin: </a:t>
            </a:r>
            <a:r>
              <a:rPr lang="en-US" sz="1200" dirty="0" err="1">
                <a:latin typeface="Avenir Next" panose="020B0503020202020204" pitchFamily="34" charset="0"/>
              </a:rPr>
              <a:t>Permite</a:t>
            </a:r>
            <a:r>
              <a:rPr lang="en-US" sz="1200" dirty="0">
                <a:latin typeface="Avenir Next" panose="020B0503020202020204" pitchFamily="34" charset="0"/>
              </a:rPr>
              <a:t> </a:t>
            </a:r>
            <a:r>
              <a:rPr lang="en-US" sz="1200" dirty="0" err="1">
                <a:latin typeface="Avenir Next" panose="020B0503020202020204" pitchFamily="34" charset="0"/>
              </a:rPr>
              <a:t>indicar</a:t>
            </a:r>
            <a:r>
              <a:rPr lang="en-US" sz="1200" dirty="0">
                <a:latin typeface="Avenir Next" panose="020B0503020202020204" pitchFamily="34" charset="0"/>
              </a:rPr>
              <a:t> la </a:t>
            </a:r>
            <a:r>
              <a:rPr lang="en-US" sz="1200" dirty="0" err="1">
                <a:latin typeface="Avenir Next" panose="020B0503020202020204" pitchFamily="34" charset="0"/>
              </a:rPr>
              <a:t>utilización</a:t>
            </a:r>
            <a:r>
              <a:rPr lang="en-US" sz="1200" dirty="0">
                <a:latin typeface="Avenir Next" panose="020B0503020202020204" pitchFamily="34" charset="0"/>
              </a:rPr>
              <a:t> de un </a:t>
            </a:r>
            <a:r>
              <a:rPr lang="en-US" sz="1200" dirty="0" err="1">
                <a:latin typeface="Avenir Next" panose="020B0503020202020204" pitchFamily="34" charset="0"/>
              </a:rPr>
              <a:t>evento</a:t>
            </a:r>
            <a:r>
              <a:rPr lang="en-US" sz="1200" dirty="0">
                <a:latin typeface="Avenir Next" panose="020B0503020202020204" pitchFamily="34" charset="0"/>
              </a:rPr>
              <a:t> de fin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200" dirty="0">
                <a:latin typeface="Avenir Next" panose="020B0503020202020204" pitchFamily="34" charset="0"/>
              </a:rPr>
              <a:t>Al </a:t>
            </a:r>
            <a:r>
              <a:rPr lang="en-US" sz="1200" dirty="0" err="1">
                <a:latin typeface="Avenir Next" panose="020B0503020202020204" pitchFamily="34" charset="0"/>
              </a:rPr>
              <a:t>seleccionarlo</a:t>
            </a:r>
            <a:r>
              <a:rPr lang="en-US" sz="1200" dirty="0">
                <a:latin typeface="Avenir Next" panose="020B0503020202020204" pitchFamily="34" charset="0"/>
              </a:rPr>
              <a:t> se </a:t>
            </a:r>
            <a:r>
              <a:rPr lang="en-US" sz="1200" dirty="0" err="1">
                <a:latin typeface="Avenir Next" panose="020B0503020202020204" pitchFamily="34" charset="0"/>
              </a:rPr>
              <a:t>presentan</a:t>
            </a:r>
            <a:r>
              <a:rPr lang="en-US" sz="1200" dirty="0">
                <a:latin typeface="Avenir Next" panose="020B0503020202020204" pitchFamily="34" charset="0"/>
              </a:rPr>
              <a:t> las </a:t>
            </a:r>
            <a:r>
              <a:rPr lang="en-US" sz="1200" dirty="0" err="1">
                <a:latin typeface="Avenir Next" panose="020B0503020202020204" pitchFamily="34" charset="0"/>
              </a:rPr>
              <a:t>siguientes</a:t>
            </a:r>
            <a:r>
              <a:rPr lang="en-US" sz="1200" dirty="0">
                <a:latin typeface="Avenir Next" panose="020B0503020202020204" pitchFamily="34" charset="0"/>
              </a:rPr>
              <a:t> </a:t>
            </a:r>
            <a:r>
              <a:rPr lang="en-US" sz="1200" dirty="0" err="1">
                <a:latin typeface="Avenir Next" panose="020B0503020202020204" pitchFamily="34" charset="0"/>
              </a:rPr>
              <a:t>opciones</a:t>
            </a:r>
            <a:r>
              <a:rPr lang="en-US" sz="1200" dirty="0">
                <a:latin typeface="Avenir Next" panose="020B0503020202020204" pitchFamily="34" charset="0"/>
              </a:rPr>
              <a:t> que </a:t>
            </a:r>
            <a:r>
              <a:rPr lang="en-US" sz="1200" dirty="0" err="1">
                <a:latin typeface="Avenir Next" panose="020B0503020202020204" pitchFamily="34" charset="0"/>
              </a:rPr>
              <a:t>permiten</a:t>
            </a:r>
            <a:r>
              <a:rPr lang="en-US" sz="1200" dirty="0">
                <a:latin typeface="Avenir Next" panose="020B0503020202020204" pitchFamily="34" charset="0"/>
              </a:rPr>
              <a:t> </a:t>
            </a:r>
            <a:r>
              <a:rPr lang="en-US" sz="1200" dirty="0" err="1">
                <a:latin typeface="Avenir Next" panose="020B0503020202020204" pitchFamily="34" charset="0"/>
              </a:rPr>
              <a:t>crear</a:t>
            </a:r>
            <a:r>
              <a:rPr lang="en-US" sz="1200" dirty="0">
                <a:latin typeface="Avenir Next" panose="020B0503020202020204" pitchFamily="34" charset="0"/>
              </a:rPr>
              <a:t> a </a:t>
            </a:r>
            <a:r>
              <a:rPr lang="en-US" sz="1200" dirty="0" err="1">
                <a:latin typeface="Avenir Next" panose="020B0503020202020204" pitchFamily="34" charset="0"/>
              </a:rPr>
              <a:t>continuacion</a:t>
            </a:r>
            <a:r>
              <a:rPr lang="en-US" sz="1200" dirty="0">
                <a:latin typeface="Avenir Next" panose="020B0503020202020204" pitchFamily="34" charset="0"/>
              </a:rPr>
              <a:t> un </a:t>
            </a:r>
            <a:r>
              <a:rPr lang="en-US" sz="1200" dirty="0" err="1">
                <a:latin typeface="Avenir Next" panose="020B0503020202020204" pitchFamily="34" charset="0"/>
              </a:rPr>
              <a:t>evento</a:t>
            </a:r>
            <a:r>
              <a:rPr lang="en-US" sz="1200" dirty="0">
                <a:latin typeface="Avenir Next" panose="020B0503020202020204" pitchFamily="34" charset="0"/>
              </a:rPr>
              <a:t> </a:t>
            </a:r>
            <a:r>
              <a:rPr lang="en-US" sz="1200" dirty="0" err="1">
                <a:latin typeface="Avenir Next" panose="020B0503020202020204" pitchFamily="34" charset="0"/>
              </a:rPr>
              <a:t>intermedio</a:t>
            </a:r>
            <a:r>
              <a:rPr lang="en-US" sz="1200" dirty="0">
                <a:latin typeface="Avenir Next" panose="020B0503020202020204" pitchFamily="34" charset="0"/>
              </a:rPr>
              <a:t>, un </a:t>
            </a:r>
            <a:r>
              <a:rPr lang="en-US" sz="1200" dirty="0" err="1">
                <a:latin typeface="Avenir Next" panose="020B0503020202020204" pitchFamily="34" charset="0"/>
              </a:rPr>
              <a:t>evento</a:t>
            </a:r>
            <a:r>
              <a:rPr lang="en-US" sz="1200" dirty="0">
                <a:latin typeface="Avenir Next" panose="020B0503020202020204" pitchFamily="34" charset="0"/>
              </a:rPr>
              <a:t> de </a:t>
            </a:r>
            <a:r>
              <a:rPr lang="en-US" sz="1200" dirty="0" err="1">
                <a:latin typeface="Avenir Next" panose="020B0503020202020204" pitchFamily="34" charset="0"/>
              </a:rPr>
              <a:t>inicio</a:t>
            </a:r>
            <a:r>
              <a:rPr lang="en-US" sz="1200" dirty="0">
                <a:latin typeface="Avenir Next" panose="020B0503020202020204" pitchFamily="34" charset="0"/>
              </a:rPr>
              <a:t>, </a:t>
            </a:r>
            <a:r>
              <a:rPr lang="en-US" sz="1200" dirty="0" err="1">
                <a:latin typeface="Avenir Next" panose="020B0503020202020204" pitchFamily="34" charset="0"/>
              </a:rPr>
              <a:t>una</a:t>
            </a:r>
            <a:r>
              <a:rPr lang="en-US" sz="1200" dirty="0">
                <a:latin typeface="Avenir Next" panose="020B0503020202020204" pitchFamily="34" charset="0"/>
              </a:rPr>
              <a:t> </a:t>
            </a:r>
            <a:r>
              <a:rPr lang="en-US" sz="1200" dirty="0" err="1">
                <a:latin typeface="Avenir Next" panose="020B0503020202020204" pitchFamily="34" charset="0"/>
              </a:rPr>
              <a:t>anotación</a:t>
            </a:r>
            <a:r>
              <a:rPr lang="en-US" sz="1200" dirty="0">
                <a:latin typeface="Avenir Next" panose="020B0503020202020204" pitchFamily="34" charset="0"/>
              </a:rPr>
              <a:t>, un </a:t>
            </a:r>
            <a:r>
              <a:rPr lang="en-US" sz="1200" dirty="0" err="1">
                <a:latin typeface="Avenir Next" panose="020B0503020202020204" pitchFamily="34" charset="0"/>
              </a:rPr>
              <a:t>objeto</a:t>
            </a:r>
            <a:r>
              <a:rPr lang="en-US" sz="1200" dirty="0">
                <a:latin typeface="Avenir Next" panose="020B0503020202020204" pitchFamily="34" charset="0"/>
              </a:rPr>
              <a:t> de </a:t>
            </a:r>
            <a:r>
              <a:rPr lang="en-US" sz="1200" dirty="0" err="1">
                <a:latin typeface="Avenir Next" panose="020B0503020202020204" pitchFamily="34" charset="0"/>
              </a:rPr>
              <a:t>conexión</a:t>
            </a:r>
            <a:r>
              <a:rPr lang="en-US" sz="1200" dirty="0">
                <a:latin typeface="Avenir Next" panose="020B0503020202020204" pitchFamily="34" charset="0"/>
              </a:rPr>
              <a:t>, </a:t>
            </a:r>
            <a:r>
              <a:rPr lang="en-US" sz="1200" dirty="0" err="1">
                <a:latin typeface="Avenir Next" panose="020B0503020202020204" pitchFamily="34" charset="0"/>
              </a:rPr>
              <a:t>eliminarlo</a:t>
            </a:r>
            <a:r>
              <a:rPr lang="en-US" sz="1200" dirty="0">
                <a:latin typeface="Avenir Next" panose="020B0503020202020204" pitchFamily="34" charset="0"/>
              </a:rPr>
              <a:t> o </a:t>
            </a:r>
            <a:r>
              <a:rPr lang="en-US" sz="1200" dirty="0" err="1">
                <a:latin typeface="Avenir Next" panose="020B0503020202020204" pitchFamily="34" charset="0"/>
              </a:rPr>
              <a:t>cambiar</a:t>
            </a:r>
            <a:r>
              <a:rPr lang="en-US" sz="1200" dirty="0">
                <a:latin typeface="Avenir Next" panose="020B0503020202020204" pitchFamily="34" charset="0"/>
              </a:rPr>
              <a:t> el </a:t>
            </a:r>
            <a:r>
              <a:rPr lang="en-US" sz="1200" dirty="0" err="1">
                <a:latin typeface="Avenir Next" panose="020B0503020202020204" pitchFamily="34" charset="0"/>
              </a:rPr>
              <a:t>tipo</a:t>
            </a:r>
            <a:r>
              <a:rPr lang="en-US" sz="1200" dirty="0">
                <a:latin typeface="Avenir Next" panose="020B0503020202020204" pitchFamily="34" charset="0"/>
              </a:rPr>
              <a:t> de </a:t>
            </a:r>
            <a:r>
              <a:rPr lang="en-US" sz="1200" dirty="0" err="1">
                <a:latin typeface="Avenir Next" panose="020B0503020202020204" pitchFamily="34" charset="0"/>
              </a:rPr>
              <a:t>evento</a:t>
            </a:r>
            <a:r>
              <a:rPr lang="en-US" sz="1200" dirty="0">
                <a:latin typeface="Avenir Next" panose="020B0503020202020204" pitchFamily="34" charset="0"/>
              </a:rPr>
              <a:t> de fin </a:t>
            </a:r>
            <a:r>
              <a:rPr lang="en-US" sz="1200" dirty="0" err="1">
                <a:latin typeface="Avenir Next" panose="020B0503020202020204" pitchFamily="34" charset="0"/>
              </a:rPr>
              <a:t>transformandolo</a:t>
            </a:r>
            <a:r>
              <a:rPr lang="en-US" sz="1200" dirty="0">
                <a:latin typeface="Avenir Next" panose="020B0503020202020204" pitchFamily="34" charset="0"/>
              </a:rPr>
              <a:t> </a:t>
            </a:r>
            <a:r>
              <a:rPr lang="en-US" sz="1200" dirty="0" err="1">
                <a:latin typeface="Avenir Next" panose="020B0503020202020204" pitchFamily="34" charset="0"/>
              </a:rPr>
              <a:t>en</a:t>
            </a:r>
            <a:r>
              <a:rPr lang="en-US" sz="1200" dirty="0">
                <a:latin typeface="Avenir Next" panose="020B0503020202020204" pitchFamily="34" charset="0"/>
              </a:rPr>
              <a:t> </a:t>
            </a:r>
            <a:r>
              <a:rPr lang="en-US" sz="1200" dirty="0" err="1">
                <a:latin typeface="Avenir Next" panose="020B0503020202020204" pitchFamily="34" charset="0"/>
              </a:rPr>
              <a:t>evento</a:t>
            </a:r>
            <a:r>
              <a:rPr lang="en-US" sz="1200" dirty="0">
                <a:latin typeface="Avenir Next" panose="020B0503020202020204" pitchFamily="34" charset="0"/>
              </a:rPr>
              <a:t> de </a:t>
            </a:r>
            <a:r>
              <a:rPr lang="en-US" sz="1200" dirty="0" err="1">
                <a:latin typeface="Avenir Next" panose="020B0503020202020204" pitchFamily="34" charset="0"/>
              </a:rPr>
              <a:t>inicio</a:t>
            </a:r>
            <a:r>
              <a:rPr lang="en-US" sz="1200" dirty="0">
                <a:latin typeface="Avenir Next" panose="020B0503020202020204" pitchFamily="34" charset="0"/>
              </a:rPr>
              <a:t>, </a:t>
            </a:r>
            <a:r>
              <a:rPr lang="en-US" sz="1200" dirty="0" err="1">
                <a:latin typeface="Avenir Next" panose="020B0503020202020204" pitchFamily="34" charset="0"/>
              </a:rPr>
              <a:t>evento</a:t>
            </a:r>
            <a:r>
              <a:rPr lang="en-US" sz="1200" dirty="0">
                <a:latin typeface="Avenir Next" panose="020B0503020202020204" pitchFamily="34" charset="0"/>
              </a:rPr>
              <a:t> </a:t>
            </a:r>
            <a:r>
              <a:rPr lang="en-US" sz="1200" dirty="0" err="1">
                <a:latin typeface="Avenir Next" panose="020B0503020202020204" pitchFamily="34" charset="0"/>
              </a:rPr>
              <a:t>intermedio</a:t>
            </a:r>
            <a:r>
              <a:rPr lang="en-US" sz="1200" dirty="0">
                <a:latin typeface="Avenir Next" panose="020B0503020202020204" pitchFamily="34" charset="0"/>
              </a:rPr>
              <a:t>, </a:t>
            </a:r>
            <a:r>
              <a:rPr lang="en-US" sz="1200" dirty="0" err="1">
                <a:latin typeface="Avenir Next" panose="020B0503020202020204" pitchFamily="34" charset="0"/>
              </a:rPr>
              <a:t>evento</a:t>
            </a:r>
            <a:r>
              <a:rPr lang="en-US" sz="1200" dirty="0">
                <a:latin typeface="Avenir Next" panose="020B0503020202020204" pitchFamily="34" charset="0"/>
              </a:rPr>
              <a:t> de Fin con </a:t>
            </a:r>
            <a:r>
              <a:rPr lang="en-US" sz="1200" dirty="0" err="1">
                <a:latin typeface="Avenir Next" panose="020B0503020202020204" pitchFamily="34" charset="0"/>
              </a:rPr>
              <a:t>envío</a:t>
            </a:r>
            <a:r>
              <a:rPr lang="en-US" sz="1200" dirty="0">
                <a:latin typeface="Avenir Next" panose="020B0503020202020204" pitchFamily="34" charset="0"/>
              </a:rPr>
              <a:t> de </a:t>
            </a:r>
            <a:r>
              <a:rPr lang="en-US" sz="1200" dirty="0" err="1">
                <a:latin typeface="Avenir Next" panose="020B0503020202020204" pitchFamily="34" charset="0"/>
              </a:rPr>
              <a:t>Mensaje</a:t>
            </a:r>
            <a:r>
              <a:rPr lang="en-US" sz="1200" dirty="0">
                <a:latin typeface="Avenir Next" panose="020B0503020202020204" pitchFamily="34" charset="0"/>
              </a:rPr>
              <a:t> o </a:t>
            </a:r>
            <a:r>
              <a:rPr lang="en-US" sz="1200" dirty="0" err="1">
                <a:latin typeface="Avenir Next" panose="020B0503020202020204" pitchFamily="34" charset="0"/>
              </a:rPr>
              <a:t>evento</a:t>
            </a:r>
            <a:r>
              <a:rPr lang="en-US" sz="1200" dirty="0">
                <a:latin typeface="Avenir Next" panose="020B0503020202020204" pitchFamily="34" charset="0"/>
              </a:rPr>
              <a:t> de </a:t>
            </a:r>
            <a:r>
              <a:rPr lang="en-US" sz="1200" dirty="0" err="1">
                <a:latin typeface="Avenir Next" panose="020B0503020202020204" pitchFamily="34" charset="0"/>
              </a:rPr>
              <a:t>Terminación</a:t>
            </a:r>
            <a:endParaRPr lang="en-US" sz="1200" dirty="0">
              <a:latin typeface="Avenir Next" panose="020B0503020202020204" pitchFamily="34" charset="0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200" dirty="0">
              <a:latin typeface="Avenir Next" panose="020B0503020202020204" pitchFamily="34" charset="0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600" dirty="0">
              <a:latin typeface="Avenir Next" panose="020B0503020202020204" pitchFamily="34" charset="0"/>
              <a:cs typeface="Avenir Next Regular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600" dirty="0">
              <a:latin typeface="Avenir Next" panose="020B0503020202020204" pitchFamily="34" charset="0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07D1DF2C-17F1-9849-B9D3-E88D8C37F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17" y="1318022"/>
            <a:ext cx="786966" cy="238827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9EBBEEF-2828-7043-8CF0-5848D796A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2657734"/>
            <a:ext cx="3197671" cy="205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323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81001" y="209550"/>
            <a:ext cx="8382000" cy="459424"/>
          </a:xfrm>
        </p:spPr>
        <p:txBody>
          <a:bodyPr/>
          <a:lstStyle/>
          <a:p>
            <a:r>
              <a:rPr lang="en-US" dirty="0">
                <a:latin typeface="Avenir Next Regular"/>
                <a:cs typeface="Avenir Next Regular"/>
              </a:rPr>
              <a:t>BIZUIT Designer: </a:t>
            </a:r>
            <a:r>
              <a:rPr lang="en-US" dirty="0" err="1">
                <a:latin typeface="Avenir Next Regular"/>
                <a:cs typeface="Avenir Next Regular"/>
              </a:rPr>
              <a:t>Tareas</a:t>
            </a:r>
            <a:r>
              <a:rPr lang="en-US" dirty="0">
                <a:latin typeface="Avenir Next Regular"/>
                <a:cs typeface="Avenir Next Regular"/>
              </a:rPr>
              <a:t> BPMN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BIZUIT Designer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extiende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las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tareas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disponibles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BPMN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permitiendo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tipificarlas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manera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que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puedan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utilizar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funcionalidades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adicionales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provistas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por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la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plataforma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.</a:t>
            </a: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8"/>
          </p:nvPr>
        </p:nvSpPr>
        <p:spPr>
          <a:xfrm>
            <a:off x="1143000" y="1310144"/>
            <a:ext cx="7543798" cy="3319006"/>
          </a:xfrm>
        </p:spPr>
        <p:txBody>
          <a:bodyPr>
            <a:normAutofit/>
          </a:bodyPr>
          <a:lstStyle/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" panose="020B0503020202020204" pitchFamily="34" charset="0"/>
              </a:rPr>
              <a:t>Tarea</a:t>
            </a:r>
            <a:r>
              <a:rPr lang="en-US" sz="1100" dirty="0">
                <a:latin typeface="Avenir Next" panose="020B0503020202020204" pitchFamily="34" charset="0"/>
              </a:rPr>
              <a:t>: </a:t>
            </a:r>
            <a:r>
              <a:rPr lang="en-US" sz="1100" dirty="0" err="1">
                <a:latin typeface="Avenir Next" panose="020B0503020202020204" pitchFamily="34" charset="0"/>
              </a:rPr>
              <a:t>Permite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indicar</a:t>
            </a:r>
            <a:r>
              <a:rPr lang="en-US" sz="1100" dirty="0">
                <a:latin typeface="Avenir Next" panose="020B0503020202020204" pitchFamily="34" charset="0"/>
              </a:rPr>
              <a:t> la </a:t>
            </a:r>
            <a:r>
              <a:rPr lang="en-US" sz="1100" dirty="0" err="1">
                <a:latin typeface="Avenir Next" panose="020B0503020202020204" pitchFamily="34" charset="0"/>
              </a:rPr>
              <a:t>utilización</a:t>
            </a:r>
            <a:r>
              <a:rPr lang="en-US" sz="1100" dirty="0">
                <a:latin typeface="Avenir Next" panose="020B0503020202020204" pitchFamily="34" charset="0"/>
              </a:rPr>
              <a:t> de </a:t>
            </a:r>
            <a:r>
              <a:rPr lang="en-US" sz="1100" dirty="0" err="1">
                <a:latin typeface="Avenir Next" panose="020B0503020202020204" pitchFamily="34" charset="0"/>
              </a:rPr>
              <a:t>una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tarea</a:t>
            </a:r>
            <a:endParaRPr lang="en-US" sz="1100" dirty="0">
              <a:latin typeface="Avenir Next" panose="020B0503020202020204" pitchFamily="34" charset="0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100" dirty="0">
                <a:latin typeface="Avenir Next" panose="020B0503020202020204" pitchFamily="34" charset="0"/>
              </a:rPr>
              <a:t>Al </a:t>
            </a:r>
            <a:r>
              <a:rPr lang="en-US" sz="1100" dirty="0" err="1">
                <a:latin typeface="Avenir Next" panose="020B0503020202020204" pitchFamily="34" charset="0"/>
              </a:rPr>
              <a:t>seleccionarla</a:t>
            </a:r>
            <a:r>
              <a:rPr lang="en-US" sz="1100" dirty="0">
                <a:latin typeface="Avenir Next" panose="020B0503020202020204" pitchFamily="34" charset="0"/>
              </a:rPr>
              <a:t> se </a:t>
            </a:r>
            <a:r>
              <a:rPr lang="en-US" sz="1100" dirty="0" err="1">
                <a:latin typeface="Avenir Next" panose="020B0503020202020204" pitchFamily="34" charset="0"/>
              </a:rPr>
              <a:t>presentan</a:t>
            </a:r>
            <a:r>
              <a:rPr lang="en-US" sz="1100" dirty="0">
                <a:latin typeface="Avenir Next" panose="020B0503020202020204" pitchFamily="34" charset="0"/>
              </a:rPr>
              <a:t> las </a:t>
            </a:r>
            <a:r>
              <a:rPr lang="en-US" sz="1100" dirty="0" err="1">
                <a:latin typeface="Avenir Next" panose="020B0503020202020204" pitchFamily="34" charset="0"/>
              </a:rPr>
              <a:t>siguientes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opciones</a:t>
            </a:r>
            <a:r>
              <a:rPr lang="en-US" sz="1100" dirty="0">
                <a:latin typeface="Avenir Next" panose="020B0503020202020204" pitchFamily="34" charset="0"/>
              </a:rPr>
              <a:t> que </a:t>
            </a:r>
            <a:r>
              <a:rPr lang="en-US" sz="1100" dirty="0" err="1">
                <a:latin typeface="Avenir Next" panose="020B0503020202020204" pitchFamily="34" charset="0"/>
              </a:rPr>
              <a:t>permiten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crear</a:t>
            </a:r>
            <a:r>
              <a:rPr lang="en-US" sz="1100" dirty="0">
                <a:latin typeface="Avenir Next" panose="020B0503020202020204" pitchFamily="34" charset="0"/>
              </a:rPr>
              <a:t> a </a:t>
            </a:r>
            <a:r>
              <a:rPr lang="en-US" sz="1100" dirty="0" err="1">
                <a:latin typeface="Avenir Next" panose="020B0503020202020204" pitchFamily="34" charset="0"/>
              </a:rPr>
              <a:t>continuacion</a:t>
            </a:r>
            <a:r>
              <a:rPr lang="en-US" sz="1100" dirty="0">
                <a:latin typeface="Avenir Next" panose="020B0503020202020204" pitchFamily="34" charset="0"/>
              </a:rPr>
              <a:t> un </a:t>
            </a:r>
            <a:r>
              <a:rPr lang="en-US" sz="1100" dirty="0" err="1">
                <a:latin typeface="Avenir Next" panose="020B0503020202020204" pitchFamily="34" charset="0"/>
              </a:rPr>
              <a:t>evento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intermedio</a:t>
            </a:r>
            <a:r>
              <a:rPr lang="en-US" sz="1100" dirty="0">
                <a:latin typeface="Avenir Next" panose="020B0503020202020204" pitchFamily="34" charset="0"/>
              </a:rPr>
              <a:t>, un </a:t>
            </a:r>
            <a:r>
              <a:rPr lang="en-US" sz="1100" dirty="0" err="1">
                <a:latin typeface="Avenir Next" panose="020B0503020202020204" pitchFamily="34" charset="0"/>
              </a:rPr>
              <a:t>evento</a:t>
            </a:r>
            <a:r>
              <a:rPr lang="en-US" sz="1100" dirty="0">
                <a:latin typeface="Avenir Next" panose="020B0503020202020204" pitchFamily="34" charset="0"/>
              </a:rPr>
              <a:t> de fin, </a:t>
            </a:r>
            <a:r>
              <a:rPr lang="en-US" sz="1100" dirty="0" err="1">
                <a:latin typeface="Avenir Next" panose="020B0503020202020204" pitchFamily="34" charset="0"/>
              </a:rPr>
              <a:t>una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compuerta</a:t>
            </a:r>
            <a:r>
              <a:rPr lang="en-US" sz="1100" dirty="0">
                <a:latin typeface="Avenir Next" panose="020B0503020202020204" pitchFamily="34" charset="0"/>
              </a:rPr>
              <a:t>, </a:t>
            </a:r>
            <a:r>
              <a:rPr lang="en-US" sz="1100" dirty="0" err="1">
                <a:latin typeface="Avenir Next" panose="020B0503020202020204" pitchFamily="34" charset="0"/>
              </a:rPr>
              <a:t>una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tarea</a:t>
            </a:r>
            <a:r>
              <a:rPr lang="en-US" sz="1100" dirty="0">
                <a:latin typeface="Avenir Next" panose="020B0503020202020204" pitchFamily="34" charset="0"/>
              </a:rPr>
              <a:t>, </a:t>
            </a:r>
            <a:r>
              <a:rPr lang="en-US" sz="1100" dirty="0" err="1">
                <a:latin typeface="Avenir Next" panose="020B0503020202020204" pitchFamily="34" charset="0"/>
              </a:rPr>
              <a:t>una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anotación</a:t>
            </a:r>
            <a:r>
              <a:rPr lang="en-US" sz="1100" dirty="0">
                <a:latin typeface="Avenir Next" panose="020B0503020202020204" pitchFamily="34" charset="0"/>
              </a:rPr>
              <a:t>, un </a:t>
            </a:r>
            <a:r>
              <a:rPr lang="en-US" sz="1100" dirty="0" err="1">
                <a:latin typeface="Avenir Next" panose="020B0503020202020204" pitchFamily="34" charset="0"/>
              </a:rPr>
              <a:t>objeto</a:t>
            </a:r>
            <a:r>
              <a:rPr lang="en-US" sz="1100" dirty="0">
                <a:latin typeface="Avenir Next" panose="020B0503020202020204" pitchFamily="34" charset="0"/>
              </a:rPr>
              <a:t> de </a:t>
            </a:r>
            <a:r>
              <a:rPr lang="en-US" sz="1100" dirty="0" err="1">
                <a:latin typeface="Avenir Next" panose="020B0503020202020204" pitchFamily="34" charset="0"/>
              </a:rPr>
              <a:t>conexión</a:t>
            </a:r>
            <a:r>
              <a:rPr lang="en-US" sz="1100" dirty="0">
                <a:latin typeface="Avenir Next" panose="020B0503020202020204" pitchFamily="34" charset="0"/>
              </a:rPr>
              <a:t>, </a:t>
            </a:r>
            <a:r>
              <a:rPr lang="en-US" sz="1100" dirty="0" err="1">
                <a:latin typeface="Avenir Next" panose="020B0503020202020204" pitchFamily="34" charset="0"/>
              </a:rPr>
              <a:t>eliminarla</a:t>
            </a:r>
            <a:r>
              <a:rPr lang="en-US" sz="1100" dirty="0">
                <a:latin typeface="Avenir Next" panose="020B0503020202020204" pitchFamily="34" charset="0"/>
              </a:rPr>
              <a:t> o </a:t>
            </a:r>
            <a:r>
              <a:rPr lang="en-US" sz="1100" dirty="0" err="1">
                <a:latin typeface="Avenir Next" panose="020B0503020202020204" pitchFamily="34" charset="0"/>
              </a:rPr>
              <a:t>cambiar</a:t>
            </a:r>
            <a:r>
              <a:rPr lang="en-US" sz="1100" dirty="0">
                <a:latin typeface="Avenir Next" panose="020B0503020202020204" pitchFamily="34" charset="0"/>
              </a:rPr>
              <a:t> el </a:t>
            </a:r>
            <a:r>
              <a:rPr lang="en-US" sz="1100" dirty="0" err="1">
                <a:latin typeface="Avenir Next" panose="020B0503020202020204" pitchFamily="34" charset="0"/>
              </a:rPr>
              <a:t>tipo</a:t>
            </a:r>
            <a:r>
              <a:rPr lang="en-US" sz="1100" dirty="0">
                <a:latin typeface="Avenir Next" panose="020B0503020202020204" pitchFamily="34" charset="0"/>
              </a:rPr>
              <a:t> de </a:t>
            </a:r>
            <a:r>
              <a:rPr lang="en-US" sz="1100" dirty="0" err="1">
                <a:latin typeface="Avenir Next" panose="020B0503020202020204" pitchFamily="34" charset="0"/>
              </a:rPr>
              <a:t>tarea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transformandola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en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una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tarea</a:t>
            </a:r>
            <a:r>
              <a:rPr lang="en-US" sz="1100" dirty="0">
                <a:latin typeface="Avenir Next" panose="020B0503020202020204" pitchFamily="34" charset="0"/>
              </a:rPr>
              <a:t> de </a:t>
            </a:r>
            <a:r>
              <a:rPr lang="en-US" sz="1100" dirty="0" err="1">
                <a:latin typeface="Avenir Next" panose="020B0503020202020204" pitchFamily="34" charset="0"/>
              </a:rPr>
              <a:t>usuario</a:t>
            </a:r>
            <a:r>
              <a:rPr lang="en-US" sz="1100" dirty="0">
                <a:latin typeface="Avenir Next" panose="020B0503020202020204" pitchFamily="34" charset="0"/>
              </a:rPr>
              <a:t>, manual, de </a:t>
            </a:r>
            <a:r>
              <a:rPr lang="en-US" sz="1100" dirty="0" err="1">
                <a:latin typeface="Avenir Next" panose="020B0503020202020204" pitchFamily="34" charset="0"/>
              </a:rPr>
              <a:t>invocacion</a:t>
            </a:r>
            <a:r>
              <a:rPr lang="en-US" sz="1100" dirty="0">
                <a:latin typeface="Avenir Next" panose="020B0503020202020204" pitchFamily="34" charset="0"/>
              </a:rPr>
              <a:t> a </a:t>
            </a:r>
            <a:r>
              <a:rPr lang="en-US" sz="1100" dirty="0" err="1">
                <a:latin typeface="Avenir Next" panose="020B0503020202020204" pitchFamily="34" charset="0"/>
              </a:rPr>
              <a:t>servicio</a:t>
            </a:r>
            <a:r>
              <a:rPr lang="en-US" sz="1100" dirty="0">
                <a:latin typeface="Avenir Next" panose="020B0503020202020204" pitchFamily="34" charset="0"/>
              </a:rPr>
              <a:t>, de </a:t>
            </a:r>
            <a:r>
              <a:rPr lang="en-US" sz="1100" dirty="0" err="1">
                <a:latin typeface="Avenir Next" panose="020B0503020202020204" pitchFamily="34" charset="0"/>
              </a:rPr>
              <a:t>invocacion</a:t>
            </a:r>
            <a:r>
              <a:rPr lang="en-US" sz="1100" dirty="0">
                <a:latin typeface="Avenir Next" panose="020B0503020202020204" pitchFamily="34" charset="0"/>
              </a:rPr>
              <a:t> a </a:t>
            </a:r>
            <a:r>
              <a:rPr lang="en-US" sz="1100" dirty="0" err="1">
                <a:latin typeface="Avenir Next" panose="020B0503020202020204" pitchFamily="34" charset="0"/>
              </a:rPr>
              <a:t>servicio</a:t>
            </a:r>
            <a:r>
              <a:rPr lang="en-US" sz="1100" dirty="0">
                <a:latin typeface="Avenir Next" panose="020B0503020202020204" pitchFamily="34" charset="0"/>
              </a:rPr>
              <a:t> SQL, de </a:t>
            </a:r>
            <a:r>
              <a:rPr lang="en-US" sz="1100" dirty="0" err="1">
                <a:latin typeface="Avenir Next" panose="020B0503020202020204" pitchFamily="34" charset="0"/>
              </a:rPr>
              <a:t>invocacion</a:t>
            </a:r>
            <a:r>
              <a:rPr lang="en-US" sz="1100" dirty="0">
                <a:latin typeface="Avenir Next" panose="020B0503020202020204" pitchFamily="34" charset="0"/>
              </a:rPr>
              <a:t> a </a:t>
            </a:r>
            <a:r>
              <a:rPr lang="en-US" sz="1100" dirty="0" err="1">
                <a:latin typeface="Avenir Next" panose="020B0503020202020204" pitchFamily="34" charset="0"/>
              </a:rPr>
              <a:t>servicio</a:t>
            </a:r>
            <a:r>
              <a:rPr lang="en-US" sz="1100" dirty="0">
                <a:latin typeface="Avenir Next" panose="020B0503020202020204" pitchFamily="34" charset="0"/>
              </a:rPr>
              <a:t> Web, de </a:t>
            </a:r>
            <a:r>
              <a:rPr lang="en-US" sz="1100" dirty="0" err="1">
                <a:latin typeface="Avenir Next" panose="020B0503020202020204" pitchFamily="34" charset="0"/>
              </a:rPr>
              <a:t>programacíon</a:t>
            </a:r>
            <a:r>
              <a:rPr lang="en-US" sz="1100" dirty="0">
                <a:latin typeface="Avenir Next" panose="020B0503020202020204" pitchFamily="34" charset="0"/>
              </a:rPr>
              <a:t> o de </a:t>
            </a:r>
            <a:r>
              <a:rPr lang="en-US" sz="1100" dirty="0" err="1">
                <a:latin typeface="Avenir Next" panose="020B0503020202020204" pitchFamily="34" charset="0"/>
              </a:rPr>
              <a:t>invocación</a:t>
            </a:r>
            <a:r>
              <a:rPr lang="en-US" sz="1100" dirty="0">
                <a:latin typeface="Avenir Next" panose="020B0503020202020204" pitchFamily="34" charset="0"/>
              </a:rPr>
              <a:t> a </a:t>
            </a:r>
            <a:r>
              <a:rPr lang="en-US" sz="1100" dirty="0" err="1">
                <a:latin typeface="Avenir Next" panose="020B0503020202020204" pitchFamily="34" charset="0"/>
              </a:rPr>
              <a:t>ensamblado</a:t>
            </a:r>
            <a:r>
              <a:rPr lang="en-US" sz="1100" dirty="0">
                <a:latin typeface="Avenir Next" panose="020B0503020202020204" pitchFamily="34" charset="0"/>
              </a:rPr>
              <a:t>. Tambien </a:t>
            </a:r>
            <a:r>
              <a:rPr lang="en-US" sz="1100" dirty="0" err="1">
                <a:latin typeface="Avenir Next" panose="020B0503020202020204" pitchFamily="34" charset="0"/>
              </a:rPr>
              <a:t>es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posible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indicar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si</a:t>
            </a:r>
            <a:r>
              <a:rPr lang="en-US" sz="1100" dirty="0">
                <a:latin typeface="Avenir Next" panose="020B0503020202020204" pitchFamily="34" charset="0"/>
              </a:rPr>
              <a:t> la </a:t>
            </a:r>
            <a:r>
              <a:rPr lang="en-US" sz="1100" dirty="0" err="1">
                <a:latin typeface="Avenir Next" panose="020B0503020202020204" pitchFamily="34" charset="0"/>
              </a:rPr>
              <a:t>tareas</a:t>
            </a:r>
            <a:r>
              <a:rPr lang="en-US" sz="1100" dirty="0">
                <a:latin typeface="Avenir Next" panose="020B0503020202020204" pitchFamily="34" charset="0"/>
              </a:rPr>
              <a:t> se </a:t>
            </a:r>
            <a:r>
              <a:rPr lang="en-US" sz="1100" dirty="0" err="1">
                <a:latin typeface="Avenir Next" panose="020B0503020202020204" pitchFamily="34" charset="0"/>
              </a:rPr>
              <a:t>ejecutara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en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paralelo</a:t>
            </a:r>
            <a:r>
              <a:rPr lang="en-US" sz="1100" dirty="0">
                <a:latin typeface="Avenir Next" panose="020B0503020202020204" pitchFamily="34" charset="0"/>
              </a:rPr>
              <a:t> o </a:t>
            </a:r>
            <a:r>
              <a:rPr lang="en-US" sz="1100" dirty="0" err="1">
                <a:latin typeface="Avenir Next" panose="020B0503020202020204" pitchFamily="34" charset="0"/>
              </a:rPr>
              <a:t>en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bucle</a:t>
            </a:r>
            <a:r>
              <a:rPr lang="en-US" sz="1100" dirty="0">
                <a:latin typeface="Avenir Next" panose="020B0503020202020204" pitchFamily="34" charset="0"/>
              </a:rPr>
              <a:t>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100" dirty="0">
              <a:latin typeface="Avenir Next" panose="020B0503020202020204" pitchFamily="34" charset="0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100" dirty="0">
              <a:latin typeface="Avenir Next" panose="020B0503020202020204" pitchFamily="34" charset="0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400" dirty="0">
              <a:latin typeface="Avenir Next" panose="020B0503020202020204" pitchFamily="34" charset="0"/>
              <a:cs typeface="Avenir Next Regular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400" dirty="0">
              <a:latin typeface="Avenir Next" panose="020B0503020202020204" pitchFamily="34" charset="0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9523B765-3F7A-A14B-ABA7-094FF7201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78" y="1293378"/>
            <a:ext cx="760594" cy="253057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4AF9EE7-D34A-AC41-BC03-0732709B4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223" y="2477143"/>
            <a:ext cx="2458821" cy="218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41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81001" y="209550"/>
            <a:ext cx="8382000" cy="459424"/>
          </a:xfrm>
        </p:spPr>
        <p:txBody>
          <a:bodyPr/>
          <a:lstStyle/>
          <a:p>
            <a:r>
              <a:rPr lang="en-US" dirty="0">
                <a:latin typeface="Avenir Next Regular"/>
                <a:cs typeface="Avenir Next Regular"/>
              </a:rPr>
              <a:t>BIZUIT Designer: </a:t>
            </a:r>
            <a:r>
              <a:rPr lang="en-US" dirty="0" err="1">
                <a:latin typeface="Avenir Next Regular"/>
                <a:cs typeface="Avenir Next Regular"/>
              </a:rPr>
              <a:t>Compuertas</a:t>
            </a:r>
            <a:r>
              <a:rPr lang="en-US" dirty="0">
                <a:latin typeface="Avenir Next Regular"/>
                <a:cs typeface="Avenir Next Regular"/>
              </a:rPr>
              <a:t> BPMN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BIZUIT Designer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utilizar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las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compuertas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excusivas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y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paralelas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BPMN.</a:t>
            </a: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8"/>
          </p:nvPr>
        </p:nvSpPr>
        <p:spPr>
          <a:xfrm>
            <a:off x="1143000" y="1310144"/>
            <a:ext cx="7543798" cy="3319006"/>
          </a:xfrm>
        </p:spPr>
        <p:txBody>
          <a:bodyPr>
            <a:normAutofit/>
          </a:bodyPr>
          <a:lstStyle/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200" dirty="0" err="1">
                <a:latin typeface="Avenir Next" panose="020B0503020202020204" pitchFamily="34" charset="0"/>
              </a:rPr>
              <a:t>Compuerta</a:t>
            </a:r>
            <a:r>
              <a:rPr lang="en-US" sz="1200" dirty="0">
                <a:latin typeface="Avenir Next" panose="020B0503020202020204" pitchFamily="34" charset="0"/>
              </a:rPr>
              <a:t> </a:t>
            </a:r>
            <a:r>
              <a:rPr lang="en-US" sz="1200" dirty="0" err="1">
                <a:latin typeface="Avenir Next" panose="020B0503020202020204" pitchFamily="34" charset="0"/>
              </a:rPr>
              <a:t>Exclusiva</a:t>
            </a:r>
            <a:r>
              <a:rPr lang="en-US" sz="1200" dirty="0">
                <a:latin typeface="Avenir Next" panose="020B0503020202020204" pitchFamily="34" charset="0"/>
              </a:rPr>
              <a:t>: </a:t>
            </a:r>
            <a:r>
              <a:rPr lang="en-US" sz="1200" dirty="0" err="1">
                <a:latin typeface="Avenir Next" panose="020B0503020202020204" pitchFamily="34" charset="0"/>
              </a:rPr>
              <a:t>Permite</a:t>
            </a:r>
            <a:r>
              <a:rPr lang="en-US" sz="1200" dirty="0">
                <a:latin typeface="Avenir Next" panose="020B0503020202020204" pitchFamily="34" charset="0"/>
              </a:rPr>
              <a:t> </a:t>
            </a:r>
            <a:r>
              <a:rPr lang="en-US" sz="1200" dirty="0" err="1">
                <a:latin typeface="Avenir Next" panose="020B0503020202020204" pitchFamily="34" charset="0"/>
              </a:rPr>
              <a:t>indicar</a:t>
            </a:r>
            <a:r>
              <a:rPr lang="en-US" sz="1200" dirty="0">
                <a:latin typeface="Avenir Next" panose="020B0503020202020204" pitchFamily="34" charset="0"/>
              </a:rPr>
              <a:t> la </a:t>
            </a:r>
            <a:r>
              <a:rPr lang="en-US" sz="1200" dirty="0" err="1">
                <a:latin typeface="Avenir Next" panose="020B0503020202020204" pitchFamily="34" charset="0"/>
              </a:rPr>
              <a:t>utilización</a:t>
            </a:r>
            <a:r>
              <a:rPr lang="en-US" sz="1200" dirty="0">
                <a:latin typeface="Avenir Next" panose="020B0503020202020204" pitchFamily="34" charset="0"/>
              </a:rPr>
              <a:t> de </a:t>
            </a:r>
            <a:r>
              <a:rPr lang="en-US" sz="1200" dirty="0" err="1">
                <a:latin typeface="Avenir Next" panose="020B0503020202020204" pitchFamily="34" charset="0"/>
              </a:rPr>
              <a:t>una</a:t>
            </a:r>
            <a:r>
              <a:rPr lang="en-US" sz="1200" dirty="0">
                <a:latin typeface="Avenir Next" panose="020B0503020202020204" pitchFamily="34" charset="0"/>
              </a:rPr>
              <a:t> </a:t>
            </a:r>
            <a:r>
              <a:rPr lang="en-US" sz="1200" dirty="0" err="1">
                <a:latin typeface="Avenir Next" panose="020B0503020202020204" pitchFamily="34" charset="0"/>
              </a:rPr>
              <a:t>compuerta</a:t>
            </a:r>
            <a:r>
              <a:rPr lang="en-US" sz="1200" dirty="0">
                <a:latin typeface="Avenir Next" panose="020B0503020202020204" pitchFamily="34" charset="0"/>
              </a:rPr>
              <a:t> </a:t>
            </a:r>
            <a:r>
              <a:rPr lang="en-US" sz="1200" dirty="0" err="1">
                <a:latin typeface="Avenir Next" panose="020B0503020202020204" pitchFamily="34" charset="0"/>
              </a:rPr>
              <a:t>Exclusiva</a:t>
            </a:r>
            <a:r>
              <a:rPr lang="en-US" sz="1200" dirty="0">
                <a:latin typeface="Avenir Next" panose="020B0503020202020204" pitchFamily="34" charset="0"/>
              </a:rPr>
              <a:t>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200" dirty="0">
                <a:latin typeface="Avenir Next" panose="020B0503020202020204" pitchFamily="34" charset="0"/>
              </a:rPr>
              <a:t>Al </a:t>
            </a:r>
            <a:r>
              <a:rPr lang="en-US" sz="1200" dirty="0" err="1">
                <a:latin typeface="Avenir Next" panose="020B0503020202020204" pitchFamily="34" charset="0"/>
              </a:rPr>
              <a:t>seleccionarla</a:t>
            </a:r>
            <a:r>
              <a:rPr lang="en-US" sz="1200" dirty="0">
                <a:latin typeface="Avenir Next" panose="020B0503020202020204" pitchFamily="34" charset="0"/>
              </a:rPr>
              <a:t> se </a:t>
            </a:r>
            <a:r>
              <a:rPr lang="en-US" sz="1200" dirty="0" err="1">
                <a:latin typeface="Avenir Next" panose="020B0503020202020204" pitchFamily="34" charset="0"/>
              </a:rPr>
              <a:t>presentan</a:t>
            </a:r>
            <a:r>
              <a:rPr lang="en-US" sz="1200" dirty="0">
                <a:latin typeface="Avenir Next" panose="020B0503020202020204" pitchFamily="34" charset="0"/>
              </a:rPr>
              <a:t> las </a:t>
            </a:r>
            <a:r>
              <a:rPr lang="en-US" sz="1200" dirty="0" err="1">
                <a:latin typeface="Avenir Next" panose="020B0503020202020204" pitchFamily="34" charset="0"/>
              </a:rPr>
              <a:t>siguientes</a:t>
            </a:r>
            <a:r>
              <a:rPr lang="en-US" sz="1200" dirty="0">
                <a:latin typeface="Avenir Next" panose="020B0503020202020204" pitchFamily="34" charset="0"/>
              </a:rPr>
              <a:t> </a:t>
            </a:r>
            <a:r>
              <a:rPr lang="en-US" sz="1200" dirty="0" err="1">
                <a:latin typeface="Avenir Next" panose="020B0503020202020204" pitchFamily="34" charset="0"/>
              </a:rPr>
              <a:t>opciones</a:t>
            </a:r>
            <a:r>
              <a:rPr lang="en-US" sz="1200" dirty="0">
                <a:latin typeface="Avenir Next" panose="020B0503020202020204" pitchFamily="34" charset="0"/>
              </a:rPr>
              <a:t> que </a:t>
            </a:r>
            <a:r>
              <a:rPr lang="en-US" sz="1200" dirty="0" err="1">
                <a:latin typeface="Avenir Next" panose="020B0503020202020204" pitchFamily="34" charset="0"/>
              </a:rPr>
              <a:t>permiten</a:t>
            </a:r>
            <a:r>
              <a:rPr lang="en-US" sz="1200" dirty="0">
                <a:latin typeface="Avenir Next" panose="020B0503020202020204" pitchFamily="34" charset="0"/>
              </a:rPr>
              <a:t> </a:t>
            </a:r>
            <a:r>
              <a:rPr lang="en-US" sz="1200" dirty="0" err="1">
                <a:latin typeface="Avenir Next" panose="020B0503020202020204" pitchFamily="34" charset="0"/>
              </a:rPr>
              <a:t>crear</a:t>
            </a:r>
            <a:r>
              <a:rPr lang="en-US" sz="1200" dirty="0">
                <a:latin typeface="Avenir Next" panose="020B0503020202020204" pitchFamily="34" charset="0"/>
              </a:rPr>
              <a:t> a </a:t>
            </a:r>
            <a:r>
              <a:rPr lang="en-US" sz="1200" dirty="0" err="1">
                <a:latin typeface="Avenir Next" panose="020B0503020202020204" pitchFamily="34" charset="0"/>
              </a:rPr>
              <a:t>continuacion</a:t>
            </a:r>
            <a:r>
              <a:rPr lang="en-US" sz="1200" dirty="0">
                <a:latin typeface="Avenir Next" panose="020B0503020202020204" pitchFamily="34" charset="0"/>
              </a:rPr>
              <a:t> un </a:t>
            </a:r>
            <a:r>
              <a:rPr lang="en-US" sz="1200" dirty="0" err="1">
                <a:latin typeface="Avenir Next" panose="020B0503020202020204" pitchFamily="34" charset="0"/>
              </a:rPr>
              <a:t>evento</a:t>
            </a:r>
            <a:r>
              <a:rPr lang="en-US" sz="1200" dirty="0">
                <a:latin typeface="Avenir Next" panose="020B0503020202020204" pitchFamily="34" charset="0"/>
              </a:rPr>
              <a:t> </a:t>
            </a:r>
            <a:r>
              <a:rPr lang="en-US" sz="1200" dirty="0" err="1">
                <a:latin typeface="Avenir Next" panose="020B0503020202020204" pitchFamily="34" charset="0"/>
              </a:rPr>
              <a:t>intermedio</a:t>
            </a:r>
            <a:r>
              <a:rPr lang="en-US" sz="1200" dirty="0">
                <a:latin typeface="Avenir Next" panose="020B0503020202020204" pitchFamily="34" charset="0"/>
              </a:rPr>
              <a:t>, un </a:t>
            </a:r>
            <a:r>
              <a:rPr lang="en-US" sz="1200" dirty="0" err="1">
                <a:latin typeface="Avenir Next" panose="020B0503020202020204" pitchFamily="34" charset="0"/>
              </a:rPr>
              <a:t>evento</a:t>
            </a:r>
            <a:r>
              <a:rPr lang="en-US" sz="1200" dirty="0">
                <a:latin typeface="Avenir Next" panose="020B0503020202020204" pitchFamily="34" charset="0"/>
              </a:rPr>
              <a:t> de fin, </a:t>
            </a:r>
            <a:r>
              <a:rPr lang="en-US" sz="1200" dirty="0" err="1">
                <a:latin typeface="Avenir Next" panose="020B0503020202020204" pitchFamily="34" charset="0"/>
              </a:rPr>
              <a:t>una</a:t>
            </a:r>
            <a:r>
              <a:rPr lang="en-US" sz="1200" dirty="0">
                <a:latin typeface="Avenir Next" panose="020B0503020202020204" pitchFamily="34" charset="0"/>
              </a:rPr>
              <a:t> </a:t>
            </a:r>
            <a:r>
              <a:rPr lang="en-US" sz="1200" dirty="0" err="1">
                <a:latin typeface="Avenir Next" panose="020B0503020202020204" pitchFamily="34" charset="0"/>
              </a:rPr>
              <a:t>compuerta</a:t>
            </a:r>
            <a:r>
              <a:rPr lang="en-US" sz="1200" dirty="0">
                <a:latin typeface="Avenir Next" panose="020B0503020202020204" pitchFamily="34" charset="0"/>
              </a:rPr>
              <a:t>, </a:t>
            </a:r>
            <a:r>
              <a:rPr lang="en-US" sz="1200" dirty="0" err="1">
                <a:latin typeface="Avenir Next" panose="020B0503020202020204" pitchFamily="34" charset="0"/>
              </a:rPr>
              <a:t>una</a:t>
            </a:r>
            <a:r>
              <a:rPr lang="en-US" sz="1200" dirty="0">
                <a:latin typeface="Avenir Next" panose="020B0503020202020204" pitchFamily="34" charset="0"/>
              </a:rPr>
              <a:t> </a:t>
            </a:r>
            <a:r>
              <a:rPr lang="en-US" sz="1200" dirty="0" err="1">
                <a:latin typeface="Avenir Next" panose="020B0503020202020204" pitchFamily="34" charset="0"/>
              </a:rPr>
              <a:t>tarea</a:t>
            </a:r>
            <a:r>
              <a:rPr lang="en-US" sz="1200" dirty="0">
                <a:latin typeface="Avenir Next" panose="020B0503020202020204" pitchFamily="34" charset="0"/>
              </a:rPr>
              <a:t>, </a:t>
            </a:r>
            <a:r>
              <a:rPr lang="en-US" sz="1200" dirty="0" err="1">
                <a:latin typeface="Avenir Next" panose="020B0503020202020204" pitchFamily="34" charset="0"/>
              </a:rPr>
              <a:t>una</a:t>
            </a:r>
            <a:r>
              <a:rPr lang="en-US" sz="1200" dirty="0">
                <a:latin typeface="Avenir Next" panose="020B0503020202020204" pitchFamily="34" charset="0"/>
              </a:rPr>
              <a:t> </a:t>
            </a:r>
            <a:r>
              <a:rPr lang="en-US" sz="1200" dirty="0" err="1">
                <a:latin typeface="Avenir Next" panose="020B0503020202020204" pitchFamily="34" charset="0"/>
              </a:rPr>
              <a:t>anotación</a:t>
            </a:r>
            <a:r>
              <a:rPr lang="en-US" sz="1200" dirty="0">
                <a:latin typeface="Avenir Next" panose="020B0503020202020204" pitchFamily="34" charset="0"/>
              </a:rPr>
              <a:t>, un </a:t>
            </a:r>
            <a:r>
              <a:rPr lang="en-US" sz="1200" dirty="0" err="1">
                <a:latin typeface="Avenir Next" panose="020B0503020202020204" pitchFamily="34" charset="0"/>
              </a:rPr>
              <a:t>objeto</a:t>
            </a:r>
            <a:r>
              <a:rPr lang="en-US" sz="1200" dirty="0">
                <a:latin typeface="Avenir Next" panose="020B0503020202020204" pitchFamily="34" charset="0"/>
              </a:rPr>
              <a:t> de </a:t>
            </a:r>
            <a:r>
              <a:rPr lang="en-US" sz="1200" dirty="0" err="1">
                <a:latin typeface="Avenir Next" panose="020B0503020202020204" pitchFamily="34" charset="0"/>
              </a:rPr>
              <a:t>conexión</a:t>
            </a:r>
            <a:r>
              <a:rPr lang="en-US" sz="1200" dirty="0">
                <a:latin typeface="Avenir Next" panose="020B0503020202020204" pitchFamily="34" charset="0"/>
              </a:rPr>
              <a:t>, </a:t>
            </a:r>
            <a:r>
              <a:rPr lang="en-US" sz="1200" dirty="0" err="1">
                <a:latin typeface="Avenir Next" panose="020B0503020202020204" pitchFamily="34" charset="0"/>
              </a:rPr>
              <a:t>eliminarlo</a:t>
            </a:r>
            <a:r>
              <a:rPr lang="en-US" sz="1200" dirty="0">
                <a:latin typeface="Avenir Next" panose="020B0503020202020204" pitchFamily="34" charset="0"/>
              </a:rPr>
              <a:t> o </a:t>
            </a:r>
            <a:r>
              <a:rPr lang="en-US" sz="1200" dirty="0" err="1">
                <a:latin typeface="Avenir Next" panose="020B0503020202020204" pitchFamily="34" charset="0"/>
              </a:rPr>
              <a:t>cambiar</a:t>
            </a:r>
            <a:r>
              <a:rPr lang="en-US" sz="1200" dirty="0">
                <a:latin typeface="Avenir Next" panose="020B0503020202020204" pitchFamily="34" charset="0"/>
              </a:rPr>
              <a:t> el </a:t>
            </a:r>
            <a:r>
              <a:rPr lang="en-US" sz="1200" dirty="0" err="1">
                <a:latin typeface="Avenir Next" panose="020B0503020202020204" pitchFamily="34" charset="0"/>
              </a:rPr>
              <a:t>tipo</a:t>
            </a:r>
            <a:r>
              <a:rPr lang="en-US" sz="1200" dirty="0">
                <a:latin typeface="Avenir Next" panose="020B0503020202020204" pitchFamily="34" charset="0"/>
              </a:rPr>
              <a:t> de </a:t>
            </a:r>
            <a:r>
              <a:rPr lang="en-US" sz="1200" dirty="0" err="1">
                <a:latin typeface="Avenir Next" panose="020B0503020202020204" pitchFamily="34" charset="0"/>
              </a:rPr>
              <a:t>compuerta</a:t>
            </a:r>
            <a:r>
              <a:rPr lang="en-US" sz="1200" dirty="0">
                <a:latin typeface="Avenir Next" panose="020B0503020202020204" pitchFamily="34" charset="0"/>
              </a:rPr>
              <a:t> </a:t>
            </a:r>
            <a:r>
              <a:rPr lang="en-US" sz="1200" dirty="0" err="1">
                <a:latin typeface="Avenir Next" panose="020B0503020202020204" pitchFamily="34" charset="0"/>
              </a:rPr>
              <a:t>transformandola</a:t>
            </a:r>
            <a:r>
              <a:rPr lang="en-US" sz="1200" dirty="0">
                <a:latin typeface="Avenir Next" panose="020B0503020202020204" pitchFamily="34" charset="0"/>
              </a:rPr>
              <a:t> </a:t>
            </a:r>
            <a:r>
              <a:rPr lang="en-US" sz="1200" dirty="0" err="1">
                <a:latin typeface="Avenir Next" panose="020B0503020202020204" pitchFamily="34" charset="0"/>
              </a:rPr>
              <a:t>en</a:t>
            </a:r>
            <a:r>
              <a:rPr lang="en-US" sz="1200" dirty="0">
                <a:latin typeface="Avenir Next" panose="020B0503020202020204" pitchFamily="34" charset="0"/>
              </a:rPr>
              <a:t> </a:t>
            </a:r>
            <a:r>
              <a:rPr lang="en-US" sz="1200" dirty="0" err="1">
                <a:latin typeface="Avenir Next" panose="020B0503020202020204" pitchFamily="34" charset="0"/>
              </a:rPr>
              <a:t>una</a:t>
            </a:r>
            <a:r>
              <a:rPr lang="en-US" sz="1200" dirty="0">
                <a:latin typeface="Avenir Next" panose="020B0503020202020204" pitchFamily="34" charset="0"/>
              </a:rPr>
              <a:t> </a:t>
            </a:r>
            <a:r>
              <a:rPr lang="en-US" sz="1200" dirty="0" err="1">
                <a:latin typeface="Avenir Next" panose="020B0503020202020204" pitchFamily="34" charset="0"/>
              </a:rPr>
              <a:t>compuerta</a:t>
            </a:r>
            <a:r>
              <a:rPr lang="en-US" sz="1200" dirty="0">
                <a:latin typeface="Avenir Next" panose="020B0503020202020204" pitchFamily="34" charset="0"/>
              </a:rPr>
              <a:t> </a:t>
            </a:r>
            <a:r>
              <a:rPr lang="en-US" sz="1200" dirty="0" err="1">
                <a:latin typeface="Avenir Next" panose="020B0503020202020204" pitchFamily="34" charset="0"/>
              </a:rPr>
              <a:t>paralela</a:t>
            </a:r>
            <a:r>
              <a:rPr lang="en-US" sz="1200" dirty="0">
                <a:latin typeface="Avenir Next" panose="020B0503020202020204" pitchFamily="34" charset="0"/>
              </a:rPr>
              <a:t>: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200" dirty="0">
              <a:latin typeface="Avenir Next" panose="020B0503020202020204" pitchFamily="34" charset="0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600" dirty="0">
              <a:latin typeface="Avenir Next" panose="020B0503020202020204" pitchFamily="34" charset="0"/>
              <a:cs typeface="Avenir Next Regular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600" dirty="0">
              <a:latin typeface="Avenir Next" panose="020B0503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2FFBFD9-D698-4D4A-8E99-E7D6C9A4E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51" y="1346853"/>
            <a:ext cx="746932" cy="255498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F5EB6AA-9E32-DC4D-92DA-165D3064D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161" y="2588517"/>
            <a:ext cx="2609659" cy="182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97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 Placeholder 58"/>
          <p:cNvSpPr>
            <a:spLocks noGrp="1"/>
          </p:cNvSpPr>
          <p:nvPr>
            <p:ph type="body" sz="quarter" idx="18"/>
          </p:nvPr>
        </p:nvSpPr>
        <p:spPr>
          <a:xfrm>
            <a:off x="433508" y="928208"/>
            <a:ext cx="2614634" cy="2023606"/>
          </a:xfrm>
        </p:spPr>
        <p:txBody>
          <a:bodyPr>
            <a:noAutofit/>
          </a:bodyPr>
          <a:lstStyle/>
          <a:p>
            <a:pPr>
              <a:buClr>
                <a:srgbClr val="FF6600"/>
              </a:buClr>
            </a:pPr>
            <a:r>
              <a:rPr lang="es-AR" sz="1400" b="1" dirty="0">
                <a:solidFill>
                  <a:srgbClr val="F36F2F"/>
                </a:solidFill>
                <a:latin typeface="Avenir Next Demi Bold" panose="020B0503020202020204" pitchFamily="34" charset="0"/>
              </a:rPr>
              <a:t>Introducción a BIZUIT</a:t>
            </a:r>
          </a:p>
          <a:p>
            <a:pPr>
              <a:buClr>
                <a:srgbClr val="FF6600"/>
              </a:buClr>
              <a:buFont typeface="Wingdings" pitchFamily="2" charset="2"/>
              <a:buChar char="§"/>
            </a:pPr>
            <a:r>
              <a:rPr lang="es-AR" sz="1100" dirty="0">
                <a:latin typeface="Avenir Next Regular"/>
              </a:rPr>
              <a:t>Conceptos Generales</a:t>
            </a:r>
          </a:p>
          <a:p>
            <a:pPr>
              <a:buClr>
                <a:srgbClr val="FF6600"/>
              </a:buClr>
              <a:buFont typeface="Wingdings" pitchFamily="2" charset="2"/>
              <a:buChar char="§"/>
            </a:pPr>
            <a:r>
              <a:rPr lang="es-AR" sz="1100" dirty="0">
                <a:latin typeface="Avenir Next Regular"/>
              </a:rPr>
              <a:t>Problemáticas resueltas</a:t>
            </a:r>
          </a:p>
          <a:p>
            <a:pPr>
              <a:buClr>
                <a:srgbClr val="FF6600"/>
              </a:buClr>
              <a:buFont typeface="Wingdings" pitchFamily="2" charset="2"/>
              <a:buChar char="§"/>
            </a:pPr>
            <a:r>
              <a:rPr lang="es-AR" sz="1100" dirty="0">
                <a:latin typeface="Avenir Next Regular"/>
              </a:rPr>
              <a:t>Proceso de implementación BIZUIT</a:t>
            </a:r>
          </a:p>
          <a:p>
            <a:pPr>
              <a:buClr>
                <a:srgbClr val="FF6600"/>
              </a:buClr>
              <a:buFont typeface="Wingdings" pitchFamily="2" charset="2"/>
              <a:buChar char="§"/>
            </a:pPr>
            <a:r>
              <a:rPr lang="es-AR" sz="1100" dirty="0">
                <a:latin typeface="Avenir Next Regular"/>
              </a:rPr>
              <a:t>Herramientas que integran BIZUIT</a:t>
            </a:r>
          </a:p>
          <a:p>
            <a:pPr>
              <a:buClr>
                <a:srgbClr val="FF6600"/>
              </a:buClr>
              <a:buFont typeface="Wingdings" pitchFamily="2" charset="2"/>
              <a:buChar char="§"/>
            </a:pPr>
            <a:r>
              <a:rPr lang="es-AR" sz="1100" dirty="0">
                <a:latin typeface="Avenir Next Regular"/>
              </a:rPr>
              <a:t>Resumen de Características</a:t>
            </a:r>
            <a:endParaRPr lang="es-AR" sz="2800" dirty="0">
              <a:latin typeface="Avenir Next Regular"/>
            </a:endParaRPr>
          </a:p>
          <a:p>
            <a:endParaRPr lang="en-US" sz="1200" dirty="0">
              <a:latin typeface="Avenir Next Regular"/>
              <a:cs typeface="Avenir Next Regular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639629" y="1750319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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502798" y="2211026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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360716" y="2773523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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145500" y="4114679"/>
            <a:ext cx="447516" cy="392415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21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</a:t>
            </a:r>
          </a:p>
        </p:txBody>
      </p:sp>
      <p:sp>
        <p:nvSpPr>
          <p:cNvPr id="33" name="Text Placeholder 2"/>
          <p:cNvSpPr txBox="1">
            <a:spLocks/>
          </p:cNvSpPr>
          <p:nvPr/>
        </p:nvSpPr>
        <p:spPr>
          <a:xfrm>
            <a:off x="838209" y="209550"/>
            <a:ext cx="7427119" cy="459424"/>
          </a:xfrm>
          <a:prstGeom prst="rect">
            <a:avLst/>
          </a:prstGeom>
        </p:spPr>
        <p:txBody>
          <a:bodyPr vert="horz" lIns="68567" tIns="34289" rIns="68567" bIns="34289" rtlCol="0">
            <a:noAutofit/>
          </a:bodyPr>
          <a:lstStyle>
            <a:lvl1pPr marL="0" indent="0" algn="ctr" defTabSz="685800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rgbClr val="F36F2F"/>
                </a:solidFill>
                <a:latin typeface="Raleway" panose="020B0003030101060003" pitchFamily="34" charset="0"/>
                <a:ea typeface="Roboto" panose="02000000000000000000" pitchFamily="2" charset="0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err="1">
                <a:latin typeface="Avenir Next Regular"/>
                <a:cs typeface="Avenir Next Regular"/>
              </a:rPr>
              <a:t>Clase</a:t>
            </a:r>
            <a:r>
              <a:rPr lang="en-US" sz="3200" dirty="0">
                <a:latin typeface="Avenir Next Regular"/>
                <a:cs typeface="Avenir Next Regular"/>
              </a:rPr>
              <a:t> 02-Agenda</a:t>
            </a:r>
          </a:p>
        </p:txBody>
      </p:sp>
      <p:sp>
        <p:nvSpPr>
          <p:cNvPr id="34" name="Text Placeholder 3"/>
          <p:cNvSpPr txBox="1">
            <a:spLocks/>
          </p:cNvSpPr>
          <p:nvPr/>
        </p:nvSpPr>
        <p:spPr>
          <a:xfrm>
            <a:off x="1828809" y="742950"/>
            <a:ext cx="5486333" cy="459424"/>
          </a:xfrm>
          <a:prstGeom prst="rect">
            <a:avLst/>
          </a:prstGeom>
        </p:spPr>
        <p:txBody>
          <a:bodyPr vert="horz" lIns="68567" tIns="34289" rIns="68567" bIns="34289" rtlCol="0">
            <a:normAutofit/>
          </a:bodyPr>
          <a:lstStyle>
            <a:lvl1pPr marL="0" indent="0" algn="ctr" defTabSz="685800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44546A">
                  <a:lumMod val="75000"/>
                </a:srgbClr>
              </a:solidFill>
              <a:latin typeface="Avenir Next Regular"/>
              <a:cs typeface="Avenir Next Regular"/>
            </a:endParaRPr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3</a:t>
            </a:fld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5" name="Text Placeholder 58">
            <a:extLst>
              <a:ext uri="{FF2B5EF4-FFF2-40B4-BE49-F238E27FC236}">
                <a16:creationId xmlns:a16="http://schemas.microsoft.com/office/drawing/2014/main" id="{647C973B-2DE6-1040-9528-5DF621A5284D}"/>
              </a:ext>
            </a:extLst>
          </p:cNvPr>
          <p:cNvSpPr txBox="1">
            <a:spLocks/>
          </p:cNvSpPr>
          <p:nvPr/>
        </p:nvSpPr>
        <p:spPr>
          <a:xfrm>
            <a:off x="3429000" y="928208"/>
            <a:ext cx="2891233" cy="2868007"/>
          </a:xfrm>
          <a:prstGeom prst="rect">
            <a:avLst/>
          </a:prstGeom>
        </p:spPr>
        <p:txBody>
          <a:bodyPr vert="horz" lIns="68567" tIns="34289" rIns="68567" bIns="34289" rtlCol="0">
            <a:noAutofit/>
          </a:bodyPr>
          <a:lstStyle>
            <a:lvl1pPr marL="0" indent="0" algn="l" defTabSz="685647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1pPr>
            <a:lvl2pPr marL="34282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647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47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294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527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35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174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00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6600"/>
              </a:buClr>
            </a:pPr>
            <a:r>
              <a:rPr lang="es-AR" sz="1400" b="1" dirty="0">
                <a:solidFill>
                  <a:srgbClr val="F36F2F"/>
                </a:solidFill>
                <a:latin typeface="Avenir Next Demi Bold" panose="020B0503020202020204" pitchFamily="34" charset="0"/>
              </a:rPr>
              <a:t>BIZUIT </a:t>
            </a:r>
            <a:r>
              <a:rPr lang="es-AR" sz="1400" b="1" dirty="0" err="1">
                <a:solidFill>
                  <a:srgbClr val="F36F2F"/>
                </a:solidFill>
                <a:latin typeface="Avenir Next Demi Bold" panose="020B0503020202020204" pitchFamily="34" charset="0"/>
              </a:rPr>
              <a:t>Designer</a:t>
            </a:r>
            <a:endParaRPr lang="es-AR" sz="1100" dirty="0">
              <a:latin typeface="Avenir Next Regular"/>
            </a:endParaRPr>
          </a:p>
          <a:p>
            <a:pPr>
              <a:buClr>
                <a:srgbClr val="FF6600"/>
              </a:buClr>
              <a:buFont typeface="Wingdings" pitchFamily="2" charset="2"/>
              <a:buChar char="§"/>
            </a:pPr>
            <a:r>
              <a:rPr lang="es-AR" sz="1100" dirty="0">
                <a:latin typeface="Avenir Next Regular"/>
              </a:rPr>
              <a:t>Modelado BPMN</a:t>
            </a:r>
          </a:p>
          <a:p>
            <a:pPr>
              <a:buClr>
                <a:srgbClr val="FF6600"/>
              </a:buClr>
              <a:buFont typeface="Wingdings" pitchFamily="2" charset="2"/>
              <a:buChar char="§"/>
            </a:pPr>
            <a:r>
              <a:rPr lang="es-AR" sz="1100" dirty="0">
                <a:latin typeface="Avenir Next Regular"/>
              </a:rPr>
              <a:t>Procesos: Manuales y Automáticos</a:t>
            </a:r>
          </a:p>
          <a:p>
            <a:pPr>
              <a:buClr>
                <a:srgbClr val="FF6600"/>
              </a:buClr>
              <a:buFont typeface="Wingdings" pitchFamily="2" charset="2"/>
              <a:buChar char="§"/>
            </a:pPr>
            <a:r>
              <a:rPr lang="es-AR" sz="1100" dirty="0">
                <a:latin typeface="Avenir Next Regular"/>
              </a:rPr>
              <a:t>Parámetros y Variables</a:t>
            </a:r>
          </a:p>
          <a:p>
            <a:pPr>
              <a:buClr>
                <a:srgbClr val="FF6600"/>
              </a:buClr>
              <a:buFont typeface="Wingdings" pitchFamily="2" charset="2"/>
              <a:buChar char="§"/>
            </a:pPr>
            <a:r>
              <a:rPr lang="es-AR" sz="1100" dirty="0">
                <a:latin typeface="Avenir Next Regular"/>
              </a:rPr>
              <a:t>Prototipado de Pantallas</a:t>
            </a:r>
          </a:p>
          <a:p>
            <a:pPr>
              <a:buClr>
                <a:srgbClr val="FF6600"/>
              </a:buClr>
              <a:buFont typeface="Wingdings" pitchFamily="2" charset="2"/>
              <a:buChar char="§"/>
            </a:pPr>
            <a:r>
              <a:rPr lang="es-AR" sz="1100" dirty="0">
                <a:latin typeface="Avenir Next Regular"/>
              </a:rPr>
              <a:t>Parámetros y Variables Filtrables</a:t>
            </a:r>
          </a:p>
          <a:p>
            <a:pPr>
              <a:buClr>
                <a:srgbClr val="FF6600"/>
              </a:buClr>
              <a:buFont typeface="Wingdings" pitchFamily="2" charset="2"/>
              <a:buChar char="§"/>
            </a:pPr>
            <a:r>
              <a:rPr lang="es-AR" sz="1100" dirty="0">
                <a:latin typeface="Avenir Next Regular"/>
              </a:rPr>
              <a:t>Seguridad de Parámetros y Variables</a:t>
            </a:r>
          </a:p>
          <a:p>
            <a:pPr>
              <a:buClr>
                <a:srgbClr val="FF6600"/>
              </a:buClr>
              <a:buFont typeface="Wingdings" pitchFamily="2" charset="2"/>
              <a:buChar char="§"/>
            </a:pPr>
            <a:r>
              <a:rPr lang="es-AR" sz="1100" dirty="0">
                <a:latin typeface="Avenir Next Regular"/>
              </a:rPr>
              <a:t>Actividades.</a:t>
            </a:r>
          </a:p>
          <a:p>
            <a:pPr marL="514271" lvl="1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s-AR" sz="1100" dirty="0">
                <a:latin typeface="Avenir Next Regular"/>
              </a:rPr>
              <a:t>De Propósito General</a:t>
            </a:r>
          </a:p>
          <a:p>
            <a:pPr marL="514271" lvl="1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s-AR" sz="1100" dirty="0">
                <a:latin typeface="Avenir Next Regular"/>
              </a:rPr>
              <a:t>De Control de Flujo</a:t>
            </a:r>
          </a:p>
          <a:p>
            <a:pPr marL="514271" lvl="1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s-AR" sz="1100" dirty="0">
                <a:latin typeface="Avenir Next Regular"/>
              </a:rPr>
              <a:t>De Excepción</a:t>
            </a:r>
          </a:p>
          <a:p>
            <a:pPr>
              <a:buClr>
                <a:srgbClr val="FF6600"/>
              </a:buClr>
            </a:pPr>
            <a:endParaRPr lang="es-AR" sz="1100" dirty="0">
              <a:latin typeface="Avenir Next Regular"/>
            </a:endParaRPr>
          </a:p>
          <a:p>
            <a:pPr lvl="1">
              <a:buClr>
                <a:srgbClr val="FF6600"/>
              </a:buClr>
              <a:buFont typeface="Wingdings" pitchFamily="2" charset="2"/>
              <a:buChar char="§"/>
            </a:pPr>
            <a:endParaRPr lang="en-US" sz="1100" dirty="0">
              <a:latin typeface="Avenir Next Regular"/>
              <a:cs typeface="Avenir Next Regular"/>
            </a:endParaRPr>
          </a:p>
          <a:p>
            <a:pPr lvl="1">
              <a:buClr>
                <a:srgbClr val="FF6600"/>
              </a:buClr>
              <a:buFont typeface="Wingdings" pitchFamily="2" charset="2"/>
              <a:buChar char="§"/>
            </a:pPr>
            <a:endParaRPr lang="es-AR" sz="1100" dirty="0">
              <a:latin typeface="Avenir Next Regular"/>
            </a:endParaRPr>
          </a:p>
          <a:p>
            <a:endParaRPr lang="en-US" sz="1100" dirty="0">
              <a:latin typeface="Avenir Next Regular"/>
              <a:cs typeface="Avenir Next Regular"/>
            </a:endParaRPr>
          </a:p>
        </p:txBody>
      </p:sp>
      <p:sp>
        <p:nvSpPr>
          <p:cNvPr id="16" name="Rectangle 147">
            <a:extLst>
              <a:ext uri="{FF2B5EF4-FFF2-40B4-BE49-F238E27FC236}">
                <a16:creationId xmlns:a16="http://schemas.microsoft.com/office/drawing/2014/main" id="{F0F7F122-AA8C-4F46-9EA6-D7A714F7796E}"/>
              </a:ext>
            </a:extLst>
          </p:cNvPr>
          <p:cNvSpPr/>
          <p:nvPr/>
        </p:nvSpPr>
        <p:spPr>
          <a:xfrm>
            <a:off x="3234716" y="954681"/>
            <a:ext cx="45719" cy="2605553"/>
          </a:xfrm>
          <a:prstGeom prst="rect">
            <a:avLst/>
          </a:prstGeom>
          <a:solidFill>
            <a:srgbClr val="F36F2F"/>
          </a:solidFill>
          <a:ln>
            <a:solidFill>
              <a:srgbClr val="F3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 dirty="0"/>
          </a:p>
        </p:txBody>
      </p:sp>
      <p:sp>
        <p:nvSpPr>
          <p:cNvPr id="17" name="Rectangle 147">
            <a:extLst>
              <a:ext uri="{FF2B5EF4-FFF2-40B4-BE49-F238E27FC236}">
                <a16:creationId xmlns:a16="http://schemas.microsoft.com/office/drawing/2014/main" id="{EB20FFB1-F7C5-6A42-A389-8CF3B13ACFAC}"/>
              </a:ext>
            </a:extLst>
          </p:cNvPr>
          <p:cNvSpPr/>
          <p:nvPr/>
        </p:nvSpPr>
        <p:spPr>
          <a:xfrm flipH="1">
            <a:off x="6171448" y="954681"/>
            <a:ext cx="45719" cy="2617828"/>
          </a:xfrm>
          <a:prstGeom prst="rect">
            <a:avLst/>
          </a:prstGeom>
          <a:solidFill>
            <a:srgbClr val="F36F2F"/>
          </a:solidFill>
          <a:ln>
            <a:solidFill>
              <a:srgbClr val="F3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417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81001" y="209550"/>
            <a:ext cx="8382000" cy="459424"/>
          </a:xfrm>
        </p:spPr>
        <p:txBody>
          <a:bodyPr/>
          <a:lstStyle/>
          <a:p>
            <a:r>
              <a:rPr lang="en-US" dirty="0">
                <a:latin typeface="Avenir Next Regular"/>
                <a:cs typeface="Avenir Next Regular"/>
              </a:rPr>
              <a:t>BIZUIT Designer: </a:t>
            </a:r>
            <a:r>
              <a:rPr lang="en-US" dirty="0" err="1">
                <a:latin typeface="Avenir Next Regular"/>
                <a:cs typeface="Avenir Next Regular"/>
              </a:rPr>
              <a:t>Subprocesos</a:t>
            </a:r>
            <a:r>
              <a:rPr lang="en-US" dirty="0">
                <a:latin typeface="Avenir Next Regular"/>
                <a:cs typeface="Avenir Next Regular"/>
              </a:rPr>
              <a:t> BPMN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BIZUIT Designer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utilizar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las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tareas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tipo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subprocesos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definidos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BPMN</a:t>
            </a: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8"/>
          </p:nvPr>
        </p:nvSpPr>
        <p:spPr>
          <a:xfrm>
            <a:off x="1143000" y="1310144"/>
            <a:ext cx="7543798" cy="3319006"/>
          </a:xfrm>
        </p:spPr>
        <p:txBody>
          <a:bodyPr>
            <a:normAutofit/>
          </a:bodyPr>
          <a:lstStyle/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" panose="020B0503020202020204" pitchFamily="34" charset="0"/>
              </a:rPr>
              <a:t>Subproceso</a:t>
            </a:r>
            <a:r>
              <a:rPr lang="en-US" sz="1100" dirty="0">
                <a:latin typeface="Avenir Next" panose="020B0503020202020204" pitchFamily="34" charset="0"/>
              </a:rPr>
              <a:t>: </a:t>
            </a:r>
            <a:r>
              <a:rPr lang="en-US" sz="1100" dirty="0" err="1">
                <a:latin typeface="Avenir Next" panose="020B0503020202020204" pitchFamily="34" charset="0"/>
              </a:rPr>
              <a:t>Permite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indicar</a:t>
            </a:r>
            <a:r>
              <a:rPr lang="en-US" sz="1100" dirty="0">
                <a:latin typeface="Avenir Next" panose="020B0503020202020204" pitchFamily="34" charset="0"/>
              </a:rPr>
              <a:t> la </a:t>
            </a:r>
            <a:r>
              <a:rPr lang="en-US" sz="1100" dirty="0" err="1">
                <a:latin typeface="Avenir Next" panose="020B0503020202020204" pitchFamily="34" charset="0"/>
              </a:rPr>
              <a:t>utilización</a:t>
            </a:r>
            <a:r>
              <a:rPr lang="en-US" sz="1100" dirty="0">
                <a:latin typeface="Avenir Next" panose="020B0503020202020204" pitchFamily="34" charset="0"/>
              </a:rPr>
              <a:t> de un </a:t>
            </a:r>
            <a:r>
              <a:rPr lang="en-US" sz="1100" dirty="0" err="1">
                <a:latin typeface="Avenir Next" panose="020B0503020202020204" pitchFamily="34" charset="0"/>
              </a:rPr>
              <a:t>Subproceso</a:t>
            </a:r>
            <a:endParaRPr lang="en-US" sz="1100" dirty="0">
              <a:latin typeface="Avenir Next" panose="020B0503020202020204" pitchFamily="34" charset="0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100" dirty="0">
                <a:latin typeface="Avenir Next" panose="020B0503020202020204" pitchFamily="34" charset="0"/>
              </a:rPr>
              <a:t>Al </a:t>
            </a:r>
            <a:r>
              <a:rPr lang="en-US" sz="1100" dirty="0" err="1">
                <a:latin typeface="Avenir Next" panose="020B0503020202020204" pitchFamily="34" charset="0"/>
              </a:rPr>
              <a:t>seleccionarlo</a:t>
            </a:r>
            <a:r>
              <a:rPr lang="en-US" sz="1100" dirty="0">
                <a:latin typeface="Avenir Next" panose="020B0503020202020204" pitchFamily="34" charset="0"/>
              </a:rPr>
              <a:t> se </a:t>
            </a:r>
            <a:r>
              <a:rPr lang="en-US" sz="1100" dirty="0" err="1">
                <a:latin typeface="Avenir Next" panose="020B0503020202020204" pitchFamily="34" charset="0"/>
              </a:rPr>
              <a:t>presentan</a:t>
            </a:r>
            <a:r>
              <a:rPr lang="en-US" sz="1100" dirty="0">
                <a:latin typeface="Avenir Next" panose="020B0503020202020204" pitchFamily="34" charset="0"/>
              </a:rPr>
              <a:t> las </a:t>
            </a:r>
            <a:r>
              <a:rPr lang="en-US" sz="1100" dirty="0" err="1">
                <a:latin typeface="Avenir Next" panose="020B0503020202020204" pitchFamily="34" charset="0"/>
              </a:rPr>
              <a:t>siguientes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opciones</a:t>
            </a:r>
            <a:r>
              <a:rPr lang="en-US" sz="1100" dirty="0">
                <a:latin typeface="Avenir Next" panose="020B0503020202020204" pitchFamily="34" charset="0"/>
              </a:rPr>
              <a:t> que </a:t>
            </a:r>
            <a:r>
              <a:rPr lang="en-US" sz="1100" dirty="0" err="1">
                <a:latin typeface="Avenir Next" panose="020B0503020202020204" pitchFamily="34" charset="0"/>
              </a:rPr>
              <a:t>permiten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crear</a:t>
            </a:r>
            <a:r>
              <a:rPr lang="en-US" sz="1100" dirty="0">
                <a:latin typeface="Avenir Next" panose="020B0503020202020204" pitchFamily="34" charset="0"/>
              </a:rPr>
              <a:t> a </a:t>
            </a:r>
            <a:r>
              <a:rPr lang="en-US" sz="1100" dirty="0" err="1">
                <a:latin typeface="Avenir Next" panose="020B0503020202020204" pitchFamily="34" charset="0"/>
              </a:rPr>
              <a:t>continuacion</a:t>
            </a:r>
            <a:r>
              <a:rPr lang="en-US" sz="1100" dirty="0">
                <a:latin typeface="Avenir Next" panose="020B0503020202020204" pitchFamily="34" charset="0"/>
              </a:rPr>
              <a:t> un </a:t>
            </a:r>
            <a:r>
              <a:rPr lang="en-US" sz="1100" dirty="0" err="1">
                <a:latin typeface="Avenir Next" panose="020B0503020202020204" pitchFamily="34" charset="0"/>
              </a:rPr>
              <a:t>evento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intermedio</a:t>
            </a:r>
            <a:r>
              <a:rPr lang="en-US" sz="1100" dirty="0">
                <a:latin typeface="Avenir Next" panose="020B0503020202020204" pitchFamily="34" charset="0"/>
              </a:rPr>
              <a:t>, un </a:t>
            </a:r>
            <a:r>
              <a:rPr lang="en-US" sz="1100" dirty="0" err="1">
                <a:latin typeface="Avenir Next" panose="020B0503020202020204" pitchFamily="34" charset="0"/>
              </a:rPr>
              <a:t>evento</a:t>
            </a:r>
            <a:r>
              <a:rPr lang="en-US" sz="1100" dirty="0">
                <a:latin typeface="Avenir Next" panose="020B0503020202020204" pitchFamily="34" charset="0"/>
              </a:rPr>
              <a:t> de fin, </a:t>
            </a:r>
            <a:r>
              <a:rPr lang="en-US" sz="1100" dirty="0" err="1">
                <a:latin typeface="Avenir Next" panose="020B0503020202020204" pitchFamily="34" charset="0"/>
              </a:rPr>
              <a:t>una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compuerta</a:t>
            </a:r>
            <a:r>
              <a:rPr lang="en-US" sz="1100" dirty="0">
                <a:latin typeface="Avenir Next" panose="020B0503020202020204" pitchFamily="34" charset="0"/>
              </a:rPr>
              <a:t>, </a:t>
            </a:r>
            <a:r>
              <a:rPr lang="en-US" sz="1100" dirty="0" err="1">
                <a:latin typeface="Avenir Next" panose="020B0503020202020204" pitchFamily="34" charset="0"/>
              </a:rPr>
              <a:t>una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tarea</a:t>
            </a:r>
            <a:r>
              <a:rPr lang="en-US" sz="1100" dirty="0">
                <a:latin typeface="Avenir Next" panose="020B0503020202020204" pitchFamily="34" charset="0"/>
              </a:rPr>
              <a:t>, </a:t>
            </a:r>
            <a:r>
              <a:rPr lang="en-US" sz="1100" dirty="0" err="1">
                <a:latin typeface="Avenir Next" panose="020B0503020202020204" pitchFamily="34" charset="0"/>
              </a:rPr>
              <a:t>una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anotación</a:t>
            </a:r>
            <a:r>
              <a:rPr lang="en-US" sz="1100" dirty="0">
                <a:latin typeface="Avenir Next" panose="020B0503020202020204" pitchFamily="34" charset="0"/>
              </a:rPr>
              <a:t>, un </a:t>
            </a:r>
            <a:r>
              <a:rPr lang="en-US" sz="1100" dirty="0" err="1">
                <a:latin typeface="Avenir Next" panose="020B0503020202020204" pitchFamily="34" charset="0"/>
              </a:rPr>
              <a:t>objeto</a:t>
            </a:r>
            <a:r>
              <a:rPr lang="en-US" sz="1100" dirty="0">
                <a:latin typeface="Avenir Next" panose="020B0503020202020204" pitchFamily="34" charset="0"/>
              </a:rPr>
              <a:t> de </a:t>
            </a:r>
            <a:r>
              <a:rPr lang="en-US" sz="1100" dirty="0" err="1">
                <a:latin typeface="Avenir Next" panose="020B0503020202020204" pitchFamily="34" charset="0"/>
              </a:rPr>
              <a:t>conexión</a:t>
            </a:r>
            <a:r>
              <a:rPr lang="en-US" sz="1100" dirty="0">
                <a:latin typeface="Avenir Next" panose="020B0503020202020204" pitchFamily="34" charset="0"/>
              </a:rPr>
              <a:t>, </a:t>
            </a:r>
            <a:r>
              <a:rPr lang="en-US" sz="1100" dirty="0" err="1">
                <a:latin typeface="Avenir Next" panose="020B0503020202020204" pitchFamily="34" charset="0"/>
              </a:rPr>
              <a:t>eliminarla</a:t>
            </a:r>
            <a:r>
              <a:rPr lang="en-US" sz="1100" dirty="0">
                <a:latin typeface="Avenir Next" panose="020B0503020202020204" pitchFamily="34" charset="0"/>
              </a:rPr>
              <a:t> o </a:t>
            </a:r>
            <a:r>
              <a:rPr lang="en-US" sz="1100" dirty="0" err="1">
                <a:latin typeface="Avenir Next" panose="020B0503020202020204" pitchFamily="34" charset="0"/>
              </a:rPr>
              <a:t>cambiar</a:t>
            </a:r>
            <a:r>
              <a:rPr lang="en-US" sz="1100" dirty="0">
                <a:latin typeface="Avenir Next" panose="020B0503020202020204" pitchFamily="34" charset="0"/>
              </a:rPr>
              <a:t> el </a:t>
            </a:r>
            <a:r>
              <a:rPr lang="en-US" sz="1100" dirty="0" err="1">
                <a:latin typeface="Avenir Next" panose="020B0503020202020204" pitchFamily="34" charset="0"/>
              </a:rPr>
              <a:t>tipo</a:t>
            </a:r>
            <a:r>
              <a:rPr lang="en-US" sz="1100" dirty="0">
                <a:latin typeface="Avenir Next" panose="020B0503020202020204" pitchFamily="34" charset="0"/>
              </a:rPr>
              <a:t> de </a:t>
            </a:r>
            <a:r>
              <a:rPr lang="en-US" sz="1100" dirty="0" err="1">
                <a:latin typeface="Avenir Next" panose="020B0503020202020204" pitchFamily="34" charset="0"/>
              </a:rPr>
              <a:t>subproceso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transformandol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en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una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tarea</a:t>
            </a:r>
            <a:r>
              <a:rPr lang="en-US" sz="1100" dirty="0">
                <a:latin typeface="Avenir Next" panose="020B0503020202020204" pitchFamily="34" charset="0"/>
              </a:rPr>
              <a:t> de </a:t>
            </a:r>
            <a:r>
              <a:rPr lang="en-US" sz="1100" dirty="0" err="1">
                <a:latin typeface="Avenir Next" panose="020B0503020202020204" pitchFamily="34" charset="0"/>
              </a:rPr>
              <a:t>usuario</a:t>
            </a:r>
            <a:r>
              <a:rPr lang="en-US" sz="1100" dirty="0">
                <a:latin typeface="Avenir Next" panose="020B0503020202020204" pitchFamily="34" charset="0"/>
              </a:rPr>
              <a:t>, manual, de </a:t>
            </a:r>
            <a:r>
              <a:rPr lang="en-US" sz="1100" dirty="0" err="1">
                <a:latin typeface="Avenir Next" panose="020B0503020202020204" pitchFamily="34" charset="0"/>
              </a:rPr>
              <a:t>invocacion</a:t>
            </a:r>
            <a:r>
              <a:rPr lang="en-US" sz="1100" dirty="0">
                <a:latin typeface="Avenir Next" panose="020B0503020202020204" pitchFamily="34" charset="0"/>
              </a:rPr>
              <a:t> a </a:t>
            </a:r>
            <a:r>
              <a:rPr lang="en-US" sz="1100" dirty="0" err="1">
                <a:latin typeface="Avenir Next" panose="020B0503020202020204" pitchFamily="34" charset="0"/>
              </a:rPr>
              <a:t>servicio</a:t>
            </a:r>
            <a:r>
              <a:rPr lang="en-US" sz="1100" dirty="0">
                <a:latin typeface="Avenir Next" panose="020B0503020202020204" pitchFamily="34" charset="0"/>
              </a:rPr>
              <a:t>, de </a:t>
            </a:r>
            <a:r>
              <a:rPr lang="en-US" sz="1100" dirty="0" err="1">
                <a:latin typeface="Avenir Next" panose="020B0503020202020204" pitchFamily="34" charset="0"/>
              </a:rPr>
              <a:t>invocacion</a:t>
            </a:r>
            <a:r>
              <a:rPr lang="en-US" sz="1100" dirty="0">
                <a:latin typeface="Avenir Next" panose="020B0503020202020204" pitchFamily="34" charset="0"/>
              </a:rPr>
              <a:t> a </a:t>
            </a:r>
            <a:r>
              <a:rPr lang="en-US" sz="1100" dirty="0" err="1">
                <a:latin typeface="Avenir Next" panose="020B0503020202020204" pitchFamily="34" charset="0"/>
              </a:rPr>
              <a:t>servicio</a:t>
            </a:r>
            <a:r>
              <a:rPr lang="en-US" sz="1100" dirty="0">
                <a:latin typeface="Avenir Next" panose="020B0503020202020204" pitchFamily="34" charset="0"/>
              </a:rPr>
              <a:t> SQL, de </a:t>
            </a:r>
            <a:r>
              <a:rPr lang="en-US" sz="1100" dirty="0" err="1">
                <a:latin typeface="Avenir Next" panose="020B0503020202020204" pitchFamily="34" charset="0"/>
              </a:rPr>
              <a:t>invocacion</a:t>
            </a:r>
            <a:r>
              <a:rPr lang="en-US" sz="1100" dirty="0">
                <a:latin typeface="Avenir Next" panose="020B0503020202020204" pitchFamily="34" charset="0"/>
              </a:rPr>
              <a:t> a </a:t>
            </a:r>
            <a:r>
              <a:rPr lang="en-US" sz="1100" dirty="0" err="1">
                <a:latin typeface="Avenir Next" panose="020B0503020202020204" pitchFamily="34" charset="0"/>
              </a:rPr>
              <a:t>servicio</a:t>
            </a:r>
            <a:r>
              <a:rPr lang="en-US" sz="1100" dirty="0">
                <a:latin typeface="Avenir Next" panose="020B0503020202020204" pitchFamily="34" charset="0"/>
              </a:rPr>
              <a:t> Web, de </a:t>
            </a:r>
            <a:r>
              <a:rPr lang="en-US" sz="1100" dirty="0" err="1">
                <a:latin typeface="Avenir Next" panose="020B0503020202020204" pitchFamily="34" charset="0"/>
              </a:rPr>
              <a:t>programacíon</a:t>
            </a:r>
            <a:r>
              <a:rPr lang="en-US" sz="1100" dirty="0">
                <a:latin typeface="Avenir Next" panose="020B0503020202020204" pitchFamily="34" charset="0"/>
              </a:rPr>
              <a:t> o de </a:t>
            </a:r>
            <a:r>
              <a:rPr lang="en-US" sz="1100" dirty="0" err="1">
                <a:latin typeface="Avenir Next" panose="020B0503020202020204" pitchFamily="34" charset="0"/>
              </a:rPr>
              <a:t>invocación</a:t>
            </a:r>
            <a:r>
              <a:rPr lang="en-US" sz="1100" dirty="0">
                <a:latin typeface="Avenir Next" panose="020B0503020202020204" pitchFamily="34" charset="0"/>
              </a:rPr>
              <a:t> a </a:t>
            </a:r>
            <a:r>
              <a:rPr lang="en-US" sz="1100" dirty="0" err="1">
                <a:latin typeface="Avenir Next" panose="020B0503020202020204" pitchFamily="34" charset="0"/>
              </a:rPr>
              <a:t>ensamblado</a:t>
            </a:r>
            <a:r>
              <a:rPr lang="en-US" sz="1100" dirty="0">
                <a:latin typeface="Avenir Next" panose="020B0503020202020204" pitchFamily="34" charset="0"/>
              </a:rPr>
              <a:t>. Tambien </a:t>
            </a:r>
            <a:r>
              <a:rPr lang="en-US" sz="1100" dirty="0" err="1">
                <a:latin typeface="Avenir Next" panose="020B0503020202020204" pitchFamily="34" charset="0"/>
              </a:rPr>
              <a:t>es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posible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indicar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si</a:t>
            </a:r>
            <a:r>
              <a:rPr lang="en-US" sz="1100" dirty="0">
                <a:latin typeface="Avenir Next" panose="020B0503020202020204" pitchFamily="34" charset="0"/>
              </a:rPr>
              <a:t> el </a:t>
            </a:r>
            <a:r>
              <a:rPr lang="en-US" sz="1100" dirty="0" err="1">
                <a:latin typeface="Avenir Next" panose="020B0503020202020204" pitchFamily="34" charset="0"/>
              </a:rPr>
              <a:t>proceso</a:t>
            </a:r>
            <a:r>
              <a:rPr lang="en-US" sz="1100" dirty="0">
                <a:latin typeface="Avenir Next" panose="020B0503020202020204" pitchFamily="34" charset="0"/>
              </a:rPr>
              <a:t> se </a:t>
            </a:r>
            <a:r>
              <a:rPr lang="en-US" sz="1100" dirty="0" err="1">
                <a:latin typeface="Avenir Next" panose="020B0503020202020204" pitchFamily="34" charset="0"/>
              </a:rPr>
              <a:t>ejecutara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en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paralelo</a:t>
            </a:r>
            <a:r>
              <a:rPr lang="en-US" sz="1100" dirty="0">
                <a:latin typeface="Avenir Next" panose="020B0503020202020204" pitchFamily="34" charset="0"/>
              </a:rPr>
              <a:t> o </a:t>
            </a:r>
            <a:r>
              <a:rPr lang="en-US" sz="1100" dirty="0" err="1">
                <a:latin typeface="Avenir Next" panose="020B0503020202020204" pitchFamily="34" charset="0"/>
              </a:rPr>
              <a:t>en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bucle</a:t>
            </a:r>
            <a:r>
              <a:rPr lang="en-US" sz="1100" dirty="0">
                <a:latin typeface="Avenir Next" panose="020B0503020202020204" pitchFamily="34" charset="0"/>
              </a:rPr>
              <a:t>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100" dirty="0">
              <a:latin typeface="Avenir Next" panose="020B0503020202020204" pitchFamily="34" charset="0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100" dirty="0">
              <a:latin typeface="Avenir Next" panose="020B0503020202020204" pitchFamily="34" charset="0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400" dirty="0">
              <a:latin typeface="Avenir Next" panose="020B0503020202020204" pitchFamily="34" charset="0"/>
              <a:cs typeface="Avenir Next Regular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400" dirty="0">
              <a:latin typeface="Avenir Next" panose="020B0503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E41EF8F-B79E-4C45-9914-21005F518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86" y="1314417"/>
            <a:ext cx="749628" cy="255498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B69EA7F-0CB5-EE48-9ACB-509AFEEEC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980" y="2543688"/>
            <a:ext cx="2390912" cy="224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315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81001" y="209550"/>
            <a:ext cx="8382000" cy="459424"/>
          </a:xfrm>
        </p:spPr>
        <p:txBody>
          <a:bodyPr/>
          <a:lstStyle/>
          <a:p>
            <a:r>
              <a:rPr lang="en-US" dirty="0">
                <a:latin typeface="Avenir Next Regular"/>
                <a:cs typeface="Avenir Next Regular"/>
              </a:rPr>
              <a:t>BIZUIT Designer: </a:t>
            </a:r>
            <a:r>
              <a:rPr lang="en-US" dirty="0" err="1">
                <a:latin typeface="Avenir Next Regular"/>
                <a:cs typeface="Avenir Next Regular"/>
              </a:rPr>
              <a:t>Objetos</a:t>
            </a:r>
            <a:r>
              <a:rPr lang="en-US" dirty="0">
                <a:latin typeface="Avenir Next Regular"/>
                <a:cs typeface="Avenir Next Regular"/>
              </a:rPr>
              <a:t> BPMN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BIZUIT Designer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utilizar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artefactos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definidos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BPMN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como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Objetos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Datos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,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Repositorios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Datos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y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Anotaciones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.</a:t>
            </a: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8"/>
          </p:nvPr>
        </p:nvSpPr>
        <p:spPr>
          <a:xfrm>
            <a:off x="1143000" y="1310144"/>
            <a:ext cx="7543798" cy="3319006"/>
          </a:xfrm>
        </p:spPr>
        <p:txBody>
          <a:bodyPr>
            <a:normAutofit/>
          </a:bodyPr>
          <a:lstStyle/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" panose="020B0503020202020204" pitchFamily="34" charset="0"/>
              </a:rPr>
              <a:t>Objeto</a:t>
            </a:r>
            <a:r>
              <a:rPr lang="en-US" sz="1100" dirty="0">
                <a:latin typeface="Avenir Next" panose="020B0503020202020204" pitchFamily="34" charset="0"/>
              </a:rPr>
              <a:t> de </a:t>
            </a:r>
            <a:r>
              <a:rPr lang="en-US" sz="1100" dirty="0" err="1">
                <a:latin typeface="Avenir Next" panose="020B0503020202020204" pitchFamily="34" charset="0"/>
              </a:rPr>
              <a:t>Datos</a:t>
            </a:r>
            <a:r>
              <a:rPr lang="en-US" sz="1100" dirty="0">
                <a:latin typeface="Avenir Next" panose="020B0503020202020204" pitchFamily="34" charset="0"/>
              </a:rPr>
              <a:t>: </a:t>
            </a:r>
            <a:r>
              <a:rPr lang="en-US" sz="1100" dirty="0" err="1">
                <a:latin typeface="Avenir Next" panose="020B0503020202020204" pitchFamily="34" charset="0"/>
              </a:rPr>
              <a:t>Permite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indicar</a:t>
            </a:r>
            <a:r>
              <a:rPr lang="en-US" sz="1100" dirty="0">
                <a:latin typeface="Avenir Next" panose="020B0503020202020204" pitchFamily="34" charset="0"/>
              </a:rPr>
              <a:t> la </a:t>
            </a:r>
            <a:r>
              <a:rPr lang="en-US" sz="1100" dirty="0" err="1">
                <a:latin typeface="Avenir Next" panose="020B0503020202020204" pitchFamily="34" charset="0"/>
              </a:rPr>
              <a:t>utilización</a:t>
            </a:r>
            <a:r>
              <a:rPr lang="en-US" sz="1100" dirty="0">
                <a:latin typeface="Avenir Next" panose="020B0503020202020204" pitchFamily="34" charset="0"/>
              </a:rPr>
              <a:t> de un </a:t>
            </a:r>
            <a:r>
              <a:rPr lang="en-US" sz="1100" dirty="0" err="1">
                <a:latin typeface="Avenir Next" panose="020B0503020202020204" pitchFamily="34" charset="0"/>
              </a:rPr>
              <a:t>Objeto</a:t>
            </a:r>
            <a:r>
              <a:rPr lang="en-US" sz="1100" dirty="0">
                <a:latin typeface="Avenir Next" panose="020B0503020202020204" pitchFamily="34" charset="0"/>
              </a:rPr>
              <a:t> de </a:t>
            </a:r>
            <a:r>
              <a:rPr lang="en-US" sz="1100" dirty="0" err="1">
                <a:latin typeface="Avenir Next" panose="020B0503020202020204" pitchFamily="34" charset="0"/>
              </a:rPr>
              <a:t>Datos</a:t>
            </a:r>
            <a:endParaRPr lang="en-US" sz="1100" dirty="0">
              <a:latin typeface="Avenir Next" panose="020B0503020202020204" pitchFamily="34" charset="0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100" dirty="0">
                <a:latin typeface="Avenir Next" panose="020B0503020202020204" pitchFamily="34" charset="0"/>
              </a:rPr>
              <a:t>Al </a:t>
            </a:r>
            <a:r>
              <a:rPr lang="en-US" sz="1100" dirty="0" err="1">
                <a:latin typeface="Avenir Next" panose="020B0503020202020204" pitchFamily="34" charset="0"/>
              </a:rPr>
              <a:t>seleccionarlo</a:t>
            </a:r>
            <a:r>
              <a:rPr lang="en-US" sz="1100" dirty="0">
                <a:latin typeface="Avenir Next" panose="020B0503020202020204" pitchFamily="34" charset="0"/>
              </a:rPr>
              <a:t> se </a:t>
            </a:r>
            <a:r>
              <a:rPr lang="en-US" sz="1100" dirty="0" err="1">
                <a:latin typeface="Avenir Next" panose="020B0503020202020204" pitchFamily="34" charset="0"/>
              </a:rPr>
              <a:t>presentan</a:t>
            </a:r>
            <a:r>
              <a:rPr lang="en-US" sz="1100" dirty="0">
                <a:latin typeface="Avenir Next" panose="020B0503020202020204" pitchFamily="34" charset="0"/>
              </a:rPr>
              <a:t> las </a:t>
            </a:r>
            <a:r>
              <a:rPr lang="en-US" sz="1100" dirty="0" err="1">
                <a:latin typeface="Avenir Next" panose="020B0503020202020204" pitchFamily="34" charset="0"/>
              </a:rPr>
              <a:t>siguientes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opciones</a:t>
            </a:r>
            <a:r>
              <a:rPr lang="en-US" sz="1100" dirty="0">
                <a:latin typeface="Avenir Next" panose="020B0503020202020204" pitchFamily="34" charset="0"/>
              </a:rPr>
              <a:t> que </a:t>
            </a:r>
            <a:r>
              <a:rPr lang="en-US" sz="1100" dirty="0" err="1">
                <a:latin typeface="Avenir Next" panose="020B0503020202020204" pitchFamily="34" charset="0"/>
              </a:rPr>
              <a:t>permiten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crear</a:t>
            </a:r>
            <a:r>
              <a:rPr lang="en-US" sz="1100" dirty="0">
                <a:latin typeface="Avenir Next" panose="020B0503020202020204" pitchFamily="34" charset="0"/>
              </a:rPr>
              <a:t> a </a:t>
            </a:r>
            <a:r>
              <a:rPr lang="en-US" sz="1100" dirty="0" err="1">
                <a:latin typeface="Avenir Next" panose="020B0503020202020204" pitchFamily="34" charset="0"/>
              </a:rPr>
              <a:t>continuacion</a:t>
            </a:r>
            <a:r>
              <a:rPr lang="en-US" sz="1100" dirty="0">
                <a:latin typeface="Avenir Next" panose="020B0503020202020204" pitchFamily="34" charset="0"/>
              </a:rPr>
              <a:t> un </a:t>
            </a:r>
            <a:r>
              <a:rPr lang="en-US" sz="1100" dirty="0" err="1">
                <a:latin typeface="Avenir Next" panose="020B0503020202020204" pitchFamily="34" charset="0"/>
              </a:rPr>
              <a:t>una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anotación</a:t>
            </a:r>
            <a:r>
              <a:rPr lang="en-US" sz="1100" dirty="0">
                <a:latin typeface="Avenir Next" panose="020B0503020202020204" pitchFamily="34" charset="0"/>
              </a:rPr>
              <a:t>, un </a:t>
            </a:r>
            <a:r>
              <a:rPr lang="en-US" sz="1100" dirty="0" err="1">
                <a:latin typeface="Avenir Next" panose="020B0503020202020204" pitchFamily="34" charset="0"/>
              </a:rPr>
              <a:t>objeto</a:t>
            </a:r>
            <a:r>
              <a:rPr lang="en-US" sz="1100" dirty="0">
                <a:latin typeface="Avenir Next" panose="020B0503020202020204" pitchFamily="34" charset="0"/>
              </a:rPr>
              <a:t> de </a:t>
            </a:r>
            <a:r>
              <a:rPr lang="en-US" sz="1100" dirty="0" err="1">
                <a:latin typeface="Avenir Next" panose="020B0503020202020204" pitchFamily="34" charset="0"/>
              </a:rPr>
              <a:t>conexión</a:t>
            </a:r>
            <a:r>
              <a:rPr lang="en-US" sz="1100" dirty="0">
                <a:latin typeface="Avenir Next" panose="020B0503020202020204" pitchFamily="34" charset="0"/>
              </a:rPr>
              <a:t> o </a:t>
            </a:r>
            <a:r>
              <a:rPr lang="en-US" sz="1100" dirty="0" err="1">
                <a:latin typeface="Avenir Next" panose="020B0503020202020204" pitchFamily="34" charset="0"/>
              </a:rPr>
              <a:t>eliminarlo</a:t>
            </a:r>
            <a:r>
              <a:rPr lang="en-US" sz="1100" dirty="0">
                <a:latin typeface="Avenir Next" panose="020B0503020202020204" pitchFamily="34" charset="0"/>
              </a:rPr>
              <a:t>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100" dirty="0">
              <a:latin typeface="Avenir Next" panose="020B0503020202020204" pitchFamily="34" charset="0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100" dirty="0">
              <a:latin typeface="Avenir Next" panose="020B0503020202020204" pitchFamily="34" charset="0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400" dirty="0">
              <a:latin typeface="Avenir Next" panose="020B0503020202020204" pitchFamily="34" charset="0"/>
              <a:cs typeface="Avenir Next Regular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" panose="020B0503020202020204" pitchFamily="34" charset="0"/>
              </a:rPr>
              <a:t>Repositorio</a:t>
            </a:r>
            <a:r>
              <a:rPr lang="en-US" sz="1100" dirty="0">
                <a:latin typeface="Avenir Next" panose="020B0503020202020204" pitchFamily="34" charset="0"/>
              </a:rPr>
              <a:t> de </a:t>
            </a:r>
            <a:r>
              <a:rPr lang="en-US" sz="1100" dirty="0" err="1">
                <a:latin typeface="Avenir Next" panose="020B0503020202020204" pitchFamily="34" charset="0"/>
              </a:rPr>
              <a:t>Datos</a:t>
            </a:r>
            <a:r>
              <a:rPr lang="en-US" sz="1100" dirty="0">
                <a:latin typeface="Avenir Next" panose="020B0503020202020204" pitchFamily="34" charset="0"/>
              </a:rPr>
              <a:t>: </a:t>
            </a:r>
            <a:r>
              <a:rPr lang="en-US" sz="1100" dirty="0" err="1">
                <a:latin typeface="Avenir Next" panose="020B0503020202020204" pitchFamily="34" charset="0"/>
              </a:rPr>
              <a:t>Permite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indicar</a:t>
            </a:r>
            <a:r>
              <a:rPr lang="en-US" sz="1100" dirty="0">
                <a:latin typeface="Avenir Next" panose="020B0503020202020204" pitchFamily="34" charset="0"/>
              </a:rPr>
              <a:t> la </a:t>
            </a:r>
            <a:r>
              <a:rPr lang="en-US" sz="1100" dirty="0" err="1">
                <a:latin typeface="Avenir Next" panose="020B0503020202020204" pitchFamily="34" charset="0"/>
              </a:rPr>
              <a:t>utilización</a:t>
            </a:r>
            <a:r>
              <a:rPr lang="en-US" sz="1100" dirty="0">
                <a:latin typeface="Avenir Next" panose="020B0503020202020204" pitchFamily="34" charset="0"/>
              </a:rPr>
              <a:t> de un </a:t>
            </a:r>
            <a:r>
              <a:rPr lang="en-US" sz="1100" dirty="0" err="1">
                <a:latin typeface="Avenir Next" panose="020B0503020202020204" pitchFamily="34" charset="0"/>
              </a:rPr>
              <a:t>Repositiorio</a:t>
            </a:r>
            <a:r>
              <a:rPr lang="en-US" sz="1100" dirty="0">
                <a:latin typeface="Avenir Next" panose="020B0503020202020204" pitchFamily="34" charset="0"/>
              </a:rPr>
              <a:t> de </a:t>
            </a:r>
            <a:r>
              <a:rPr lang="en-US" sz="1100" dirty="0" err="1">
                <a:latin typeface="Avenir Next" panose="020B0503020202020204" pitchFamily="34" charset="0"/>
              </a:rPr>
              <a:t>Datos</a:t>
            </a:r>
            <a:endParaRPr lang="en-US" sz="1100" dirty="0">
              <a:latin typeface="Avenir Next" panose="020B0503020202020204" pitchFamily="34" charset="0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100" dirty="0">
                <a:latin typeface="Avenir Next" panose="020B0503020202020204" pitchFamily="34" charset="0"/>
              </a:rPr>
              <a:t>Al </a:t>
            </a:r>
            <a:r>
              <a:rPr lang="en-US" sz="1100" dirty="0" err="1">
                <a:latin typeface="Avenir Next" panose="020B0503020202020204" pitchFamily="34" charset="0"/>
              </a:rPr>
              <a:t>seleccionarlo</a:t>
            </a:r>
            <a:r>
              <a:rPr lang="en-US" sz="1100" dirty="0">
                <a:latin typeface="Avenir Next" panose="020B0503020202020204" pitchFamily="34" charset="0"/>
              </a:rPr>
              <a:t> se </a:t>
            </a:r>
            <a:r>
              <a:rPr lang="en-US" sz="1100" dirty="0" err="1">
                <a:latin typeface="Avenir Next" panose="020B0503020202020204" pitchFamily="34" charset="0"/>
              </a:rPr>
              <a:t>presentan</a:t>
            </a:r>
            <a:r>
              <a:rPr lang="en-US" sz="1100" dirty="0">
                <a:latin typeface="Avenir Next" panose="020B0503020202020204" pitchFamily="34" charset="0"/>
              </a:rPr>
              <a:t> las </a:t>
            </a:r>
            <a:r>
              <a:rPr lang="en-US" sz="1100" dirty="0" err="1">
                <a:latin typeface="Avenir Next" panose="020B0503020202020204" pitchFamily="34" charset="0"/>
              </a:rPr>
              <a:t>siguientes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opciones</a:t>
            </a:r>
            <a:r>
              <a:rPr lang="en-US" sz="1100" dirty="0">
                <a:latin typeface="Avenir Next" panose="020B0503020202020204" pitchFamily="34" charset="0"/>
              </a:rPr>
              <a:t> que </a:t>
            </a:r>
            <a:r>
              <a:rPr lang="en-US" sz="1100" dirty="0" err="1">
                <a:latin typeface="Avenir Next" panose="020B0503020202020204" pitchFamily="34" charset="0"/>
              </a:rPr>
              <a:t>permiten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crear</a:t>
            </a:r>
            <a:r>
              <a:rPr lang="en-US" sz="1100" dirty="0">
                <a:latin typeface="Avenir Next" panose="020B0503020202020204" pitchFamily="34" charset="0"/>
              </a:rPr>
              <a:t> a </a:t>
            </a:r>
            <a:r>
              <a:rPr lang="en-US" sz="1100" dirty="0" err="1">
                <a:latin typeface="Avenir Next" panose="020B0503020202020204" pitchFamily="34" charset="0"/>
              </a:rPr>
              <a:t>continuacion</a:t>
            </a:r>
            <a:r>
              <a:rPr lang="en-US" sz="1100" dirty="0">
                <a:latin typeface="Avenir Next" panose="020B0503020202020204" pitchFamily="34" charset="0"/>
              </a:rPr>
              <a:t> un </a:t>
            </a:r>
            <a:r>
              <a:rPr lang="en-US" sz="1100" dirty="0" err="1">
                <a:latin typeface="Avenir Next" panose="020B0503020202020204" pitchFamily="34" charset="0"/>
              </a:rPr>
              <a:t>una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anotación</a:t>
            </a:r>
            <a:r>
              <a:rPr lang="en-US" sz="1100" dirty="0">
                <a:latin typeface="Avenir Next" panose="020B0503020202020204" pitchFamily="34" charset="0"/>
              </a:rPr>
              <a:t>, un </a:t>
            </a:r>
            <a:r>
              <a:rPr lang="en-US" sz="1100" dirty="0" err="1">
                <a:latin typeface="Avenir Next" panose="020B0503020202020204" pitchFamily="34" charset="0"/>
              </a:rPr>
              <a:t>objeto</a:t>
            </a:r>
            <a:r>
              <a:rPr lang="en-US" sz="1100" dirty="0">
                <a:latin typeface="Avenir Next" panose="020B0503020202020204" pitchFamily="34" charset="0"/>
              </a:rPr>
              <a:t> de </a:t>
            </a:r>
            <a:r>
              <a:rPr lang="en-US" sz="1100" dirty="0" err="1">
                <a:latin typeface="Avenir Next" panose="020B0503020202020204" pitchFamily="34" charset="0"/>
              </a:rPr>
              <a:t>conexión</a:t>
            </a:r>
            <a:r>
              <a:rPr lang="en-US" sz="1100" dirty="0">
                <a:latin typeface="Avenir Next" panose="020B0503020202020204" pitchFamily="34" charset="0"/>
              </a:rPr>
              <a:t> o </a:t>
            </a:r>
            <a:r>
              <a:rPr lang="en-US" sz="1100" dirty="0" err="1">
                <a:latin typeface="Avenir Next" panose="020B0503020202020204" pitchFamily="34" charset="0"/>
              </a:rPr>
              <a:t>eliminarlo</a:t>
            </a:r>
            <a:r>
              <a:rPr lang="en-US" sz="1100" dirty="0">
                <a:latin typeface="Avenir Next" panose="020B0503020202020204" pitchFamily="34" charset="0"/>
              </a:rPr>
              <a:t>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400" dirty="0">
              <a:latin typeface="Avenir Next" panose="020B0503020202020204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F2A36F4-26DC-C74B-8E5E-57DD74967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77" y="1276350"/>
            <a:ext cx="677190" cy="16764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C0FD66A-CA18-1F48-89A1-9097B99AE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338" y="2061868"/>
            <a:ext cx="965149" cy="92654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79FFFEF-2126-7341-894A-A0DC6BE99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977" y="3044428"/>
            <a:ext cx="528395" cy="172283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52A44A68-C1B1-C846-8C91-7904DB0AB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7015" y="3899936"/>
            <a:ext cx="1096074" cy="86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009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81001" y="209550"/>
            <a:ext cx="8382000" cy="459424"/>
          </a:xfrm>
        </p:spPr>
        <p:txBody>
          <a:bodyPr/>
          <a:lstStyle/>
          <a:p>
            <a:r>
              <a:rPr lang="en-US" dirty="0">
                <a:latin typeface="Avenir Next Regular"/>
                <a:cs typeface="Avenir Next Regular"/>
              </a:rPr>
              <a:t>BIZUIT Designer: </a:t>
            </a:r>
            <a:r>
              <a:rPr lang="en-US" dirty="0" err="1">
                <a:latin typeface="Avenir Next Regular"/>
                <a:cs typeface="Avenir Next Regular"/>
              </a:rPr>
              <a:t>Carriles</a:t>
            </a:r>
            <a:r>
              <a:rPr lang="en-US" dirty="0">
                <a:latin typeface="Avenir Next Regular"/>
                <a:cs typeface="Avenir Next Regular"/>
              </a:rPr>
              <a:t> de </a:t>
            </a:r>
            <a:r>
              <a:rPr lang="en-US" dirty="0" err="1">
                <a:latin typeface="Avenir Next Regular"/>
                <a:cs typeface="Avenir Next Regular"/>
              </a:rPr>
              <a:t>Nado</a:t>
            </a:r>
            <a:r>
              <a:rPr lang="en-US" dirty="0">
                <a:latin typeface="Avenir Next Regular"/>
                <a:cs typeface="Avenir Next Regular"/>
              </a:rPr>
              <a:t> BPMN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BIZUIT Designer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utilizar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los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carriles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nado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definidos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BPMN</a:t>
            </a: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8"/>
          </p:nvPr>
        </p:nvSpPr>
        <p:spPr>
          <a:xfrm>
            <a:off x="1143000" y="1310144"/>
            <a:ext cx="7543798" cy="3319006"/>
          </a:xfrm>
        </p:spPr>
        <p:txBody>
          <a:bodyPr>
            <a:normAutofit/>
          </a:bodyPr>
          <a:lstStyle/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100" dirty="0">
                <a:latin typeface="Avenir Next" panose="020B0503020202020204" pitchFamily="34" charset="0"/>
              </a:rPr>
              <a:t>Al </a:t>
            </a:r>
            <a:r>
              <a:rPr lang="en-US" sz="1100" dirty="0" err="1">
                <a:latin typeface="Avenir Next" panose="020B0503020202020204" pitchFamily="34" charset="0"/>
              </a:rPr>
              <a:t>seleccionar</a:t>
            </a:r>
            <a:r>
              <a:rPr lang="en-US" sz="1100" dirty="0">
                <a:latin typeface="Avenir Next" panose="020B0503020202020204" pitchFamily="34" charset="0"/>
              </a:rPr>
              <a:t> un </a:t>
            </a:r>
            <a:r>
              <a:rPr lang="en-US" sz="1100" dirty="0" err="1">
                <a:latin typeface="Avenir Next" panose="020B0503020202020204" pitchFamily="34" charset="0"/>
              </a:rPr>
              <a:t>carril</a:t>
            </a:r>
            <a:r>
              <a:rPr lang="en-US" sz="1100" dirty="0">
                <a:latin typeface="Avenir Next" panose="020B0503020202020204" pitchFamily="34" charset="0"/>
              </a:rPr>
              <a:t> de </a:t>
            </a:r>
            <a:r>
              <a:rPr lang="en-US" sz="1100" dirty="0" err="1">
                <a:latin typeface="Avenir Next" panose="020B0503020202020204" pitchFamily="34" charset="0"/>
              </a:rPr>
              <a:t>nado</a:t>
            </a:r>
            <a:r>
              <a:rPr lang="en-US" sz="1100" dirty="0">
                <a:latin typeface="Avenir Next" panose="020B0503020202020204" pitchFamily="34" charset="0"/>
              </a:rPr>
              <a:t> se </a:t>
            </a:r>
            <a:r>
              <a:rPr lang="en-US" sz="1100" dirty="0" err="1">
                <a:latin typeface="Avenir Next" panose="020B0503020202020204" pitchFamily="34" charset="0"/>
              </a:rPr>
              <a:t>presentan</a:t>
            </a:r>
            <a:r>
              <a:rPr lang="en-US" sz="1100" dirty="0">
                <a:latin typeface="Avenir Next" panose="020B0503020202020204" pitchFamily="34" charset="0"/>
              </a:rPr>
              <a:t> las </a:t>
            </a:r>
            <a:r>
              <a:rPr lang="en-US" sz="1100" dirty="0" err="1">
                <a:latin typeface="Avenir Next" panose="020B0503020202020204" pitchFamily="34" charset="0"/>
              </a:rPr>
              <a:t>siguientes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opciones</a:t>
            </a:r>
            <a:r>
              <a:rPr lang="en-US" sz="1100" dirty="0">
                <a:latin typeface="Avenir Next" panose="020B0503020202020204" pitchFamily="34" charset="0"/>
              </a:rPr>
              <a:t> que </a:t>
            </a:r>
            <a:r>
              <a:rPr lang="en-US" sz="1100" dirty="0" err="1">
                <a:latin typeface="Avenir Next" panose="020B0503020202020204" pitchFamily="34" charset="0"/>
              </a:rPr>
              <a:t>permiten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crear</a:t>
            </a:r>
            <a:r>
              <a:rPr lang="en-US" sz="1100" dirty="0">
                <a:latin typeface="Avenir Next" panose="020B0503020202020204" pitchFamily="34" charset="0"/>
              </a:rPr>
              <a:t> un </a:t>
            </a:r>
            <a:r>
              <a:rPr lang="en-US" sz="1100" dirty="0" err="1">
                <a:latin typeface="Avenir Next" panose="020B0503020202020204" pitchFamily="34" charset="0"/>
              </a:rPr>
              <a:t>carril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arriba</a:t>
            </a:r>
            <a:r>
              <a:rPr lang="en-US" sz="1100" dirty="0">
                <a:latin typeface="Avenir Next" panose="020B0503020202020204" pitchFamily="34" charset="0"/>
              </a:rPr>
              <a:t>, </a:t>
            </a:r>
            <a:r>
              <a:rPr lang="en-US" sz="1100" dirty="0" err="1">
                <a:latin typeface="Avenir Next" panose="020B0503020202020204" pitchFamily="34" charset="0"/>
              </a:rPr>
              <a:t>abajo</a:t>
            </a:r>
            <a:r>
              <a:rPr lang="en-US" sz="1100" dirty="0">
                <a:latin typeface="Avenir Next" panose="020B0503020202020204" pitchFamily="34" charset="0"/>
              </a:rPr>
              <a:t> o </a:t>
            </a:r>
            <a:r>
              <a:rPr lang="en-US" sz="1100" dirty="0" err="1">
                <a:latin typeface="Avenir Next" panose="020B0503020202020204" pitchFamily="34" charset="0"/>
              </a:rPr>
              <a:t>en</a:t>
            </a:r>
            <a:r>
              <a:rPr lang="en-US" sz="1100" dirty="0">
                <a:latin typeface="Avenir Next" panose="020B0503020202020204" pitchFamily="34" charset="0"/>
              </a:rPr>
              <a:t> el medio de un panel, </a:t>
            </a:r>
            <a:r>
              <a:rPr lang="en-US" sz="1100" dirty="0" err="1">
                <a:latin typeface="Avenir Next" panose="020B0503020202020204" pitchFamily="34" charset="0"/>
              </a:rPr>
              <a:t>crear</a:t>
            </a:r>
            <a:r>
              <a:rPr lang="en-US" sz="1100" dirty="0">
                <a:latin typeface="Avenir Next" panose="020B0503020202020204" pitchFamily="34" charset="0"/>
              </a:rPr>
              <a:t> a </a:t>
            </a:r>
            <a:r>
              <a:rPr lang="en-US" sz="1100" dirty="0" err="1">
                <a:latin typeface="Avenir Next" panose="020B0503020202020204" pitchFamily="34" charset="0"/>
              </a:rPr>
              <a:t>contiuacion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una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anotación</a:t>
            </a:r>
            <a:r>
              <a:rPr lang="en-US" sz="1100" dirty="0">
                <a:latin typeface="Avenir Next" panose="020B0503020202020204" pitchFamily="34" charset="0"/>
              </a:rPr>
              <a:t>, un </a:t>
            </a:r>
            <a:r>
              <a:rPr lang="en-US" sz="1100" dirty="0" err="1">
                <a:latin typeface="Avenir Next" panose="020B0503020202020204" pitchFamily="34" charset="0"/>
              </a:rPr>
              <a:t>objeto</a:t>
            </a:r>
            <a:r>
              <a:rPr lang="en-US" sz="1100" dirty="0">
                <a:latin typeface="Avenir Next" panose="020B0503020202020204" pitchFamily="34" charset="0"/>
              </a:rPr>
              <a:t> de </a:t>
            </a:r>
            <a:r>
              <a:rPr lang="en-US" sz="1100" dirty="0" err="1">
                <a:latin typeface="Avenir Next" panose="020B0503020202020204" pitchFamily="34" charset="0"/>
              </a:rPr>
              <a:t>conexión</a:t>
            </a:r>
            <a:r>
              <a:rPr lang="en-US" sz="1100" dirty="0">
                <a:latin typeface="Avenir Next" panose="020B0503020202020204" pitchFamily="34" charset="0"/>
              </a:rPr>
              <a:t> o </a:t>
            </a:r>
            <a:r>
              <a:rPr lang="en-US" sz="1100" dirty="0" err="1">
                <a:latin typeface="Avenir Next" panose="020B0503020202020204" pitchFamily="34" charset="0"/>
              </a:rPr>
              <a:t>eliminarlo</a:t>
            </a:r>
            <a:r>
              <a:rPr lang="en-US" sz="1100" dirty="0">
                <a:latin typeface="Avenir Next" panose="020B0503020202020204" pitchFamily="34" charset="0"/>
              </a:rPr>
              <a:t>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" panose="020B0503020202020204" pitchFamily="34" charset="0"/>
              </a:rPr>
              <a:t>Deseleccionando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inicialmente</a:t>
            </a:r>
            <a:r>
              <a:rPr lang="en-US" sz="1100" dirty="0">
                <a:latin typeface="Avenir Next" panose="020B0503020202020204" pitchFamily="34" charset="0"/>
              </a:rPr>
              <a:t>  la </a:t>
            </a:r>
            <a:r>
              <a:rPr lang="en-US" sz="1100" dirty="0" err="1">
                <a:latin typeface="Avenir Next" panose="020B0503020202020204" pitchFamily="34" charset="0"/>
              </a:rPr>
              <a:t>opción</a:t>
            </a:r>
            <a:r>
              <a:rPr lang="en-US" sz="1100" dirty="0">
                <a:latin typeface="Avenir Next" panose="020B0503020202020204" pitchFamily="34" charset="0"/>
              </a:rPr>
              <a:t> ”</a:t>
            </a:r>
            <a:r>
              <a:rPr lang="en-US" sz="1100" dirty="0" err="1">
                <a:latin typeface="Avenir Next" panose="020B0503020202020204" pitchFamily="34" charset="0"/>
              </a:rPr>
              <a:t>Carriles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Horizontales</a:t>
            </a:r>
            <a:r>
              <a:rPr lang="en-US" sz="1100" dirty="0">
                <a:latin typeface="Avenir Next" panose="020B0503020202020204" pitchFamily="34" charset="0"/>
              </a:rPr>
              <a:t>" </a:t>
            </a:r>
            <a:r>
              <a:rPr lang="en-US" sz="1100" dirty="0" err="1">
                <a:latin typeface="Avenir Next" panose="020B0503020202020204" pitchFamily="34" charset="0"/>
              </a:rPr>
              <a:t>es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posible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visualizar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contenedor</a:t>
            </a:r>
            <a:r>
              <a:rPr lang="en-US" sz="1100" dirty="0">
                <a:latin typeface="Avenir Next" panose="020B0503020202020204" pitchFamily="34" charset="0"/>
              </a:rPr>
              <a:t> y </a:t>
            </a:r>
            <a:r>
              <a:rPr lang="en-US" sz="1100" dirty="0" err="1">
                <a:latin typeface="Avenir Next" panose="020B0503020202020204" pitchFamily="34" charset="0"/>
              </a:rPr>
              <a:t>carriles</a:t>
            </a:r>
            <a:r>
              <a:rPr lang="en-US" sz="1100" dirty="0">
                <a:latin typeface="Avenir Next" panose="020B0503020202020204" pitchFamily="34" charset="0"/>
              </a:rPr>
              <a:t> Lanes </a:t>
            </a:r>
            <a:r>
              <a:rPr lang="en-US" sz="1100" dirty="0" err="1">
                <a:latin typeface="Avenir Next" panose="020B0503020202020204" pitchFamily="34" charset="0"/>
              </a:rPr>
              <a:t>en</a:t>
            </a:r>
            <a:r>
              <a:rPr lang="en-US" sz="1100" dirty="0">
                <a:latin typeface="Avenir Next" panose="020B0503020202020204" pitchFamily="34" charset="0"/>
              </a:rPr>
              <a:t> forma vertical 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100" dirty="0">
              <a:latin typeface="Avenir Next" panose="020B0503020202020204" pitchFamily="34" charset="0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100" dirty="0">
              <a:latin typeface="Avenir Next" panose="020B0503020202020204" pitchFamily="34" charset="0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400" dirty="0">
              <a:latin typeface="Avenir Next" panose="020B0503020202020204" pitchFamily="34" charset="0"/>
              <a:cs typeface="Avenir Next Regular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400" dirty="0">
              <a:latin typeface="Avenir Next" panose="020B0503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67AA1A2-CB25-2845-AD20-82457B584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31" y="1310144"/>
            <a:ext cx="758987" cy="249555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5B71BBE-B716-C645-94BC-49AECDC1C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528" y="2109917"/>
            <a:ext cx="2699942" cy="258829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22A2DF3-5360-A743-B0BD-B6BEB472A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430" y="2268025"/>
            <a:ext cx="3886200" cy="189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0869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838209" y="209550"/>
            <a:ext cx="7427119" cy="459424"/>
          </a:xfrm>
        </p:spPr>
        <p:txBody>
          <a:bodyPr/>
          <a:lstStyle/>
          <a:p>
            <a:r>
              <a:rPr lang="en-US" dirty="0">
                <a:latin typeface="Avenir Next Regular"/>
                <a:cs typeface="Avenir Next Regular"/>
              </a:rPr>
              <a:t>BIZUIT Designer: </a:t>
            </a:r>
            <a:r>
              <a:rPr lang="en-US" dirty="0" err="1">
                <a:latin typeface="Avenir Next Regular"/>
                <a:cs typeface="Avenir Next Regular"/>
              </a:rPr>
              <a:t>Parámetros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Los 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procesos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pueden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recibir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información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como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entrada y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devolver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información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como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resultado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la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ejecución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del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mismo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.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Estas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entradas y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salidas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son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representadas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mediante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parámetros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,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los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cuales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 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pueden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ser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 entrada, de 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salida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 u 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opcionales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.</a:t>
            </a: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8"/>
          </p:nvPr>
        </p:nvSpPr>
        <p:spPr>
          <a:xfrm>
            <a:off x="457199" y="1310144"/>
            <a:ext cx="8153401" cy="3319006"/>
          </a:xfrm>
        </p:spPr>
        <p:txBody>
          <a:bodyPr>
            <a:normAutofit lnSpcReduction="10000"/>
          </a:bodyPr>
          <a:lstStyle/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Dirección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los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parámetros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:</a:t>
            </a:r>
          </a:p>
          <a:p>
            <a:pPr marL="514271" lvl="1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In: La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información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 entrada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requerida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como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obligatoria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por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una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 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reacción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 se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representa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mediante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parámetros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 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configurados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 con la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dirección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IN,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requiriendo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el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envío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datos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los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mismos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al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momento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 la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ejecución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del 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evento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.</a:t>
            </a:r>
          </a:p>
          <a:p>
            <a:pPr marL="514271" lvl="1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Optional: La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información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 entrada no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requerida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como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obligatoria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por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una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 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reacción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 se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representa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mediante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parámetros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 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configurados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 con la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dirección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OPTIONAL,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pudiendo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obviar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el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envío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datos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los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mismos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al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momento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 la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ejecución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del 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evento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.</a:t>
            </a:r>
          </a:p>
          <a:p>
            <a:pPr marL="514271" lvl="1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Out: La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información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salida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una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 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reacción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 se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representa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mediante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parámetros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 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configurados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 con la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dirección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OUT,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devolviendo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dichos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datos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al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momento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 la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finalización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 la 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reacción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600" dirty="0">
              <a:latin typeface="Avenir Next" panose="020B0503020202020204" pitchFamily="34" charset="0"/>
              <a:cs typeface="Avenir Next Regular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600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0345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838209" y="209550"/>
            <a:ext cx="7427119" cy="459424"/>
          </a:xfrm>
        </p:spPr>
        <p:txBody>
          <a:bodyPr/>
          <a:lstStyle/>
          <a:p>
            <a:r>
              <a:rPr lang="en-US" dirty="0">
                <a:latin typeface="Avenir Next Regular"/>
                <a:cs typeface="Avenir Next Regular"/>
              </a:rPr>
              <a:t>BIZUIT Designer: </a:t>
            </a:r>
            <a:r>
              <a:rPr lang="en-US" dirty="0" err="1">
                <a:latin typeface="Avenir Next Regular"/>
                <a:cs typeface="Avenir Next Regular"/>
              </a:rPr>
              <a:t>Parámetros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Los 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procesos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pueden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recibir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información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como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entrada y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devolver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información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como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resultado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la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ejecución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del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mismo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.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Estas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entradas y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salidas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pueden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ser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datos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simples o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complejos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.</a:t>
            </a:r>
          </a:p>
          <a:p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Avenir Next Regular"/>
              <a:cs typeface="Avenir Next Regular"/>
            </a:endParaRPr>
          </a:p>
          <a:p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Avenir Next Regular"/>
              <a:cs typeface="Avenir Next Regular"/>
            </a:endParaRPr>
          </a:p>
          <a:p>
            <a:r>
              <a:rPr lang="en-US" sz="1100" dirty="0">
                <a:latin typeface="Avenir Next Regular"/>
                <a:cs typeface="Avenir Next Regular"/>
              </a:rPr>
              <a:t>.</a:t>
            </a: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8"/>
          </p:nvPr>
        </p:nvSpPr>
        <p:spPr>
          <a:xfrm>
            <a:off x="457199" y="1310144"/>
            <a:ext cx="8229599" cy="3319006"/>
          </a:xfrm>
        </p:spPr>
        <p:txBody>
          <a:bodyPr>
            <a:normAutofit fontScale="77500" lnSpcReduction="20000"/>
          </a:bodyPr>
          <a:lstStyle/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>
                <a:latin typeface="Avenir Next" panose="020B0503020202020204" pitchFamily="34" charset="0"/>
              </a:rPr>
              <a:t>A </a:t>
            </a:r>
            <a:r>
              <a:rPr lang="en-US" sz="1600" dirty="0" err="1">
                <a:latin typeface="Avenir Next" panose="020B0503020202020204" pitchFamily="34" charset="0"/>
              </a:rPr>
              <a:t>su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vez</a:t>
            </a:r>
            <a:r>
              <a:rPr lang="en-US" sz="1600" dirty="0">
                <a:latin typeface="Avenir Next" panose="020B0503020202020204" pitchFamily="34" charset="0"/>
              </a:rPr>
              <a:t>, </a:t>
            </a:r>
            <a:r>
              <a:rPr lang="en-US" sz="1600" dirty="0" err="1">
                <a:latin typeface="Avenir Next" panose="020B0503020202020204" pitchFamily="34" charset="0"/>
              </a:rPr>
              <a:t>cada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parámetro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puede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ser</a:t>
            </a:r>
            <a:r>
              <a:rPr lang="en-US" sz="1600" dirty="0">
                <a:latin typeface="Avenir Next" panose="020B0503020202020204" pitchFamily="34" charset="0"/>
              </a:rPr>
              <a:t> de </a:t>
            </a:r>
            <a:r>
              <a:rPr lang="en-US" sz="1600" dirty="0" err="1">
                <a:latin typeface="Avenir Next" panose="020B0503020202020204" pitchFamily="34" charset="0"/>
              </a:rPr>
              <a:t>tipo</a:t>
            </a:r>
            <a:r>
              <a:rPr lang="en-US" sz="1600" dirty="0">
                <a:latin typeface="Avenir Next" panose="020B0503020202020204" pitchFamily="34" charset="0"/>
              </a:rPr>
              <a:t> Single Value, que </a:t>
            </a:r>
            <a:r>
              <a:rPr lang="en-US" sz="1600" dirty="0" err="1">
                <a:latin typeface="Avenir Next" panose="020B0503020202020204" pitchFamily="34" charset="0"/>
              </a:rPr>
              <a:t>representa</a:t>
            </a:r>
            <a:r>
              <a:rPr lang="en-US" sz="1600" dirty="0">
                <a:latin typeface="Avenir Next" panose="020B0503020202020204" pitchFamily="34" charset="0"/>
              </a:rPr>
              <a:t> un </a:t>
            </a:r>
            <a:r>
              <a:rPr lang="en-US" sz="1600" dirty="0" err="1">
                <a:latin typeface="Avenir Next" panose="020B0503020202020204" pitchFamily="34" charset="0"/>
              </a:rPr>
              <a:t>dato</a:t>
            </a:r>
            <a:r>
              <a:rPr lang="en-US" sz="1600" dirty="0">
                <a:latin typeface="Avenir Next" panose="020B0503020202020204" pitchFamily="34" charset="0"/>
              </a:rPr>
              <a:t> simple(</a:t>
            </a:r>
            <a:r>
              <a:rPr lang="en-US" sz="1600" dirty="0" err="1">
                <a:latin typeface="Avenir Next" panose="020B0503020202020204" pitchFamily="34" charset="0"/>
              </a:rPr>
              <a:t>Fecha</a:t>
            </a:r>
            <a:r>
              <a:rPr lang="en-US" sz="1600" dirty="0">
                <a:latin typeface="Avenir Next" panose="020B0503020202020204" pitchFamily="34" charset="0"/>
              </a:rPr>
              <a:t>, </a:t>
            </a:r>
            <a:r>
              <a:rPr lang="en-US" sz="1600" dirty="0" err="1">
                <a:latin typeface="Avenir Next" panose="020B0503020202020204" pitchFamily="34" charset="0"/>
              </a:rPr>
              <a:t>nombre</a:t>
            </a:r>
            <a:r>
              <a:rPr lang="en-US" sz="1600" dirty="0">
                <a:latin typeface="Avenir Next" panose="020B0503020202020204" pitchFamily="34" charset="0"/>
              </a:rPr>
              <a:t>, </a:t>
            </a:r>
            <a:r>
              <a:rPr lang="en-US" sz="1600" dirty="0" err="1">
                <a:latin typeface="Avenir Next" panose="020B0503020202020204" pitchFamily="34" charset="0"/>
              </a:rPr>
              <a:t>monto</a:t>
            </a:r>
            <a:r>
              <a:rPr lang="en-US" sz="1600" dirty="0">
                <a:latin typeface="Avenir Next" panose="020B0503020202020204" pitchFamily="34" charset="0"/>
              </a:rPr>
              <a:t>, etc.), o de </a:t>
            </a:r>
            <a:r>
              <a:rPr lang="en-US" sz="1600" dirty="0" err="1">
                <a:latin typeface="Avenir Next" panose="020B0503020202020204" pitchFamily="34" charset="0"/>
              </a:rPr>
              <a:t>tipo</a:t>
            </a:r>
            <a:r>
              <a:rPr lang="en-US" sz="1600" dirty="0">
                <a:latin typeface="Avenir Next" panose="020B0503020202020204" pitchFamily="34" charset="0"/>
              </a:rPr>
              <a:t> XML, </a:t>
            </a:r>
            <a:r>
              <a:rPr lang="en-US" sz="1600" dirty="0" err="1">
                <a:latin typeface="Avenir Next" panose="020B0503020202020204" pitchFamily="34" charset="0"/>
              </a:rPr>
              <a:t>representando</a:t>
            </a:r>
            <a:r>
              <a:rPr lang="en-US" sz="1600" dirty="0">
                <a:latin typeface="Avenir Next" panose="020B0503020202020204" pitchFamily="34" charset="0"/>
              </a:rPr>
              <a:t> un conjunto de </a:t>
            </a:r>
            <a:r>
              <a:rPr lang="en-US" sz="1600" dirty="0" err="1">
                <a:latin typeface="Avenir Next" panose="020B0503020202020204" pitchFamily="34" charset="0"/>
              </a:rPr>
              <a:t>datos</a:t>
            </a:r>
            <a:r>
              <a:rPr lang="en-US" sz="1600" dirty="0">
                <a:latin typeface="Avenir Next" panose="020B0503020202020204" pitchFamily="34" charset="0"/>
              </a:rPr>
              <a:t> (Factura, Orden de </a:t>
            </a:r>
            <a:r>
              <a:rPr lang="en-US" sz="1600" dirty="0" err="1">
                <a:latin typeface="Avenir Next" panose="020B0503020202020204" pitchFamily="34" charset="0"/>
              </a:rPr>
              <a:t>Compra</a:t>
            </a:r>
            <a:r>
              <a:rPr lang="en-US" sz="1600" dirty="0">
                <a:latin typeface="Avenir Next" panose="020B0503020202020204" pitchFamily="34" charset="0"/>
              </a:rPr>
              <a:t>, etc.).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 err="1">
                <a:latin typeface="Avenir Next" panose="020B0503020202020204" pitchFamily="34" charset="0"/>
              </a:rPr>
              <a:t>Tipos</a:t>
            </a:r>
            <a:r>
              <a:rPr lang="en-US" sz="1600" dirty="0">
                <a:latin typeface="Avenir Next" panose="020B0503020202020204" pitchFamily="34" charset="0"/>
              </a:rPr>
              <a:t> de </a:t>
            </a:r>
            <a:r>
              <a:rPr lang="en-US" sz="1600" dirty="0" err="1">
                <a:latin typeface="Avenir Next" panose="020B0503020202020204" pitchFamily="34" charset="0"/>
              </a:rPr>
              <a:t>Parámetros</a:t>
            </a:r>
            <a:r>
              <a:rPr lang="en-US" sz="1600" dirty="0">
                <a:latin typeface="Avenir Next" panose="020B0503020202020204" pitchFamily="34" charset="0"/>
              </a:rPr>
              <a:t>:</a:t>
            </a:r>
          </a:p>
          <a:p>
            <a:pPr marL="514271" lvl="1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 err="1">
                <a:latin typeface="Avenir Next" panose="020B0503020202020204" pitchFamily="34" charset="0"/>
              </a:rPr>
              <a:t>SingleValue</a:t>
            </a:r>
            <a:r>
              <a:rPr lang="en-US" sz="1600" dirty="0">
                <a:latin typeface="Avenir Next" panose="020B0503020202020204" pitchFamily="34" charset="0"/>
              </a:rPr>
              <a:t>: La </a:t>
            </a:r>
            <a:r>
              <a:rPr lang="en-US" sz="1600" dirty="0" err="1">
                <a:latin typeface="Avenir Next" panose="020B0503020202020204" pitchFamily="34" charset="0"/>
              </a:rPr>
              <a:t>información</a:t>
            </a:r>
            <a:r>
              <a:rPr lang="en-US" sz="1600" dirty="0">
                <a:latin typeface="Avenir Next" panose="020B0503020202020204" pitchFamily="34" charset="0"/>
              </a:rPr>
              <a:t> que </a:t>
            </a:r>
            <a:r>
              <a:rPr lang="en-US" sz="1600" dirty="0" err="1">
                <a:latin typeface="Avenir Next" panose="020B0503020202020204" pitchFamily="34" charset="0"/>
              </a:rPr>
              <a:t>contenga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una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estructura</a:t>
            </a:r>
            <a:r>
              <a:rPr lang="en-US" sz="1600" dirty="0">
                <a:latin typeface="Avenir Next" panose="020B0503020202020204" pitchFamily="34" charset="0"/>
              </a:rPr>
              <a:t> simple (</a:t>
            </a:r>
            <a:r>
              <a:rPr lang="en-US" sz="1600" dirty="0" err="1">
                <a:latin typeface="Avenir Next" panose="020B0503020202020204" pitchFamily="34" charset="0"/>
              </a:rPr>
              <a:t>monto</a:t>
            </a:r>
            <a:r>
              <a:rPr lang="en-US" sz="1600" dirty="0">
                <a:latin typeface="Avenir Next" panose="020B0503020202020204" pitchFamily="34" charset="0"/>
              </a:rPr>
              <a:t>, </a:t>
            </a:r>
            <a:r>
              <a:rPr lang="en-US" sz="1600" dirty="0" err="1">
                <a:latin typeface="Avenir Next" panose="020B0503020202020204" pitchFamily="34" charset="0"/>
              </a:rPr>
              <a:t>fecha</a:t>
            </a:r>
            <a:r>
              <a:rPr lang="en-US" sz="1600" dirty="0">
                <a:latin typeface="Avenir Next" panose="020B0503020202020204" pitchFamily="34" charset="0"/>
              </a:rPr>
              <a:t>, </a:t>
            </a:r>
            <a:r>
              <a:rPr lang="en-US" sz="1600" dirty="0" err="1">
                <a:latin typeface="Avenir Next" panose="020B0503020202020204" pitchFamily="34" charset="0"/>
              </a:rPr>
              <a:t>nombre</a:t>
            </a:r>
            <a:r>
              <a:rPr lang="en-US" sz="1600" dirty="0">
                <a:latin typeface="Avenir Next" panose="020B0503020202020204" pitchFamily="34" charset="0"/>
              </a:rPr>
              <a:t>) se </a:t>
            </a:r>
            <a:r>
              <a:rPr lang="en-US" sz="1600" dirty="0" err="1">
                <a:latin typeface="Avenir Next" panose="020B0503020202020204" pitchFamily="34" charset="0"/>
              </a:rPr>
              <a:t>representa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mediante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parámetros</a:t>
            </a:r>
            <a:r>
              <a:rPr lang="en-US" sz="1600" dirty="0">
                <a:latin typeface="Avenir Next" panose="020B0503020202020204" pitchFamily="34" charset="0"/>
              </a:rPr>
              <a:t> </a:t>
            </a:r>
            <a:r>
              <a:rPr lang="en-US" sz="1600" dirty="0" err="1">
                <a:latin typeface="Avenir Next" panose="020B0503020202020204" pitchFamily="34" charset="0"/>
              </a:rPr>
              <a:t>configurados</a:t>
            </a:r>
            <a:r>
              <a:rPr lang="en-US" sz="1600" dirty="0">
                <a:latin typeface="Avenir Next" panose="020B0503020202020204" pitchFamily="34" charset="0"/>
              </a:rPr>
              <a:t> on el </a:t>
            </a:r>
            <a:r>
              <a:rPr lang="en-US" sz="1600" dirty="0" err="1">
                <a:latin typeface="Avenir Next" panose="020B0503020202020204" pitchFamily="34" charset="0"/>
              </a:rPr>
              <a:t>tipo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SingleValue</a:t>
            </a:r>
            <a:r>
              <a:rPr lang="en-US" sz="1600" dirty="0">
                <a:latin typeface="Avenir Next" panose="020B0503020202020204" pitchFamily="34" charset="0"/>
              </a:rPr>
              <a:t>, </a:t>
            </a:r>
            <a:r>
              <a:rPr lang="en-US" sz="1600" dirty="0" err="1">
                <a:latin typeface="Avenir Next" panose="020B0503020202020204" pitchFamily="34" charset="0"/>
              </a:rPr>
              <a:t>en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cuyo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caso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es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necesario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además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indicar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su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tipo</a:t>
            </a:r>
            <a:r>
              <a:rPr lang="en-US" sz="1600" dirty="0">
                <a:latin typeface="Avenir Next" panose="020B0503020202020204" pitchFamily="34" charset="0"/>
              </a:rPr>
              <a:t> de </a:t>
            </a:r>
            <a:r>
              <a:rPr lang="en-US" sz="1600" dirty="0" err="1">
                <a:latin typeface="Avenir Next" panose="020B0503020202020204" pitchFamily="34" charset="0"/>
              </a:rPr>
              <a:t>datos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específico</a:t>
            </a:r>
            <a:r>
              <a:rPr lang="en-US" sz="1600" dirty="0">
                <a:latin typeface="Avenir Next" panose="020B0503020202020204" pitchFamily="34" charset="0"/>
              </a:rPr>
              <a:t>, </a:t>
            </a:r>
            <a:r>
              <a:rPr lang="en-US" sz="1600" dirty="0" err="1">
                <a:latin typeface="Avenir Next" panose="020B0503020202020204" pitchFamily="34" charset="0"/>
              </a:rPr>
              <a:t>pudiendo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optar</a:t>
            </a:r>
            <a:r>
              <a:rPr lang="en-US" sz="1600" dirty="0">
                <a:latin typeface="Avenir Next" panose="020B0503020202020204" pitchFamily="34" charset="0"/>
              </a:rPr>
              <a:t> entre:</a:t>
            </a:r>
          </a:p>
          <a:p>
            <a:pPr marL="857097" lvl="2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 err="1">
                <a:latin typeface="Avenir Next" panose="020B0503020202020204" pitchFamily="34" charset="0"/>
              </a:rPr>
              <a:t>String:Cadena</a:t>
            </a:r>
            <a:r>
              <a:rPr lang="en-US" sz="1600" dirty="0">
                <a:latin typeface="Avenir Next" panose="020B0503020202020204" pitchFamily="34" charset="0"/>
              </a:rPr>
              <a:t> de </a:t>
            </a:r>
            <a:r>
              <a:rPr lang="en-US" sz="1600" dirty="0" err="1">
                <a:latin typeface="Avenir Next" panose="020B0503020202020204" pitchFamily="34" charset="0"/>
              </a:rPr>
              <a:t>caracteres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alfanuméricos</a:t>
            </a:r>
            <a:endParaRPr lang="en-US" sz="1600" dirty="0">
              <a:latin typeface="Avenir Next" panose="020B0503020202020204" pitchFamily="34" charset="0"/>
            </a:endParaRPr>
          </a:p>
          <a:p>
            <a:pPr marL="857097" lvl="2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 err="1">
                <a:latin typeface="Avenir Next" panose="020B0503020202020204" pitchFamily="34" charset="0"/>
              </a:rPr>
              <a:t>Int:Valor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numérico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entero</a:t>
            </a:r>
            <a:endParaRPr lang="en-US" sz="1600" dirty="0">
              <a:latin typeface="Avenir Next" panose="020B0503020202020204" pitchFamily="34" charset="0"/>
            </a:endParaRPr>
          </a:p>
          <a:p>
            <a:pPr marL="857097" lvl="2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 err="1">
                <a:latin typeface="Avenir Next" panose="020B0503020202020204" pitchFamily="34" charset="0"/>
              </a:rPr>
              <a:t>Double:Valor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numérico</a:t>
            </a:r>
            <a:r>
              <a:rPr lang="en-US" sz="1600" dirty="0">
                <a:latin typeface="Avenir Next" panose="020B0503020202020204" pitchFamily="34" charset="0"/>
              </a:rPr>
              <a:t> con </a:t>
            </a:r>
            <a:r>
              <a:rPr lang="en-US" sz="1600" dirty="0" err="1">
                <a:latin typeface="Avenir Next" panose="020B0503020202020204" pitchFamily="34" charset="0"/>
              </a:rPr>
              <a:t>decimales</a:t>
            </a:r>
            <a:endParaRPr lang="en-US" sz="1600" dirty="0">
              <a:latin typeface="Avenir Next" panose="020B0503020202020204" pitchFamily="34" charset="0"/>
            </a:endParaRPr>
          </a:p>
          <a:p>
            <a:pPr marL="857097" lvl="2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 err="1">
                <a:latin typeface="Avenir Next" panose="020B0503020202020204" pitchFamily="34" charset="0"/>
              </a:rPr>
              <a:t>Date:Valor</a:t>
            </a:r>
            <a:r>
              <a:rPr lang="en-US" sz="1600" dirty="0">
                <a:latin typeface="Avenir Next" panose="020B0503020202020204" pitchFamily="34" charset="0"/>
              </a:rPr>
              <a:t> de </a:t>
            </a:r>
            <a:r>
              <a:rPr lang="en-US" sz="1600" dirty="0" err="1">
                <a:latin typeface="Avenir Next" panose="020B0503020202020204" pitchFamily="34" charset="0"/>
              </a:rPr>
              <a:t>Fecha</a:t>
            </a:r>
            <a:r>
              <a:rPr lang="en-US" sz="1600" dirty="0">
                <a:latin typeface="Avenir Next" panose="020B0503020202020204" pitchFamily="34" charset="0"/>
              </a:rPr>
              <a:t>/Hora</a:t>
            </a:r>
          </a:p>
          <a:p>
            <a:pPr marL="514271" lvl="1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>
                <a:latin typeface="Avenir Next" panose="020B0503020202020204" pitchFamily="34" charset="0"/>
              </a:rPr>
              <a:t>Xml: La </a:t>
            </a:r>
            <a:r>
              <a:rPr lang="en-US" sz="1600" dirty="0" err="1">
                <a:latin typeface="Avenir Next" panose="020B0503020202020204" pitchFamily="34" charset="0"/>
              </a:rPr>
              <a:t>información</a:t>
            </a:r>
            <a:r>
              <a:rPr lang="en-US" sz="1600" dirty="0">
                <a:latin typeface="Avenir Next" panose="020B0503020202020204" pitchFamily="34" charset="0"/>
              </a:rPr>
              <a:t> que </a:t>
            </a:r>
            <a:r>
              <a:rPr lang="en-US" sz="1600" dirty="0" err="1">
                <a:latin typeface="Avenir Next" panose="020B0503020202020204" pitchFamily="34" charset="0"/>
              </a:rPr>
              <a:t>contenga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una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estructura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compleja</a:t>
            </a:r>
            <a:r>
              <a:rPr lang="en-US" sz="1600" dirty="0">
                <a:latin typeface="Avenir Next" panose="020B0503020202020204" pitchFamily="34" charset="0"/>
              </a:rPr>
              <a:t> (Factura, Orden de </a:t>
            </a:r>
            <a:r>
              <a:rPr lang="en-US" sz="1600" dirty="0" err="1">
                <a:latin typeface="Avenir Next" panose="020B0503020202020204" pitchFamily="34" charset="0"/>
              </a:rPr>
              <a:t>Compra</a:t>
            </a:r>
            <a:r>
              <a:rPr lang="en-US" sz="1600" dirty="0">
                <a:latin typeface="Avenir Next" panose="020B0503020202020204" pitchFamily="34" charset="0"/>
              </a:rPr>
              <a:t>, </a:t>
            </a:r>
            <a:r>
              <a:rPr lang="en-US" sz="1600" dirty="0" err="1">
                <a:latin typeface="Avenir Next" panose="020B0503020202020204" pitchFamily="34" charset="0"/>
              </a:rPr>
              <a:t>etc</a:t>
            </a:r>
            <a:r>
              <a:rPr lang="en-US" sz="1600" dirty="0">
                <a:latin typeface="Avenir Next" panose="020B0503020202020204" pitchFamily="34" charset="0"/>
              </a:rPr>
              <a:t>) se </a:t>
            </a:r>
            <a:r>
              <a:rPr lang="en-US" sz="1600" dirty="0" err="1">
                <a:latin typeface="Avenir Next" panose="020B0503020202020204" pitchFamily="34" charset="0"/>
              </a:rPr>
              <a:t>representa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mediante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parámetros</a:t>
            </a:r>
            <a:r>
              <a:rPr lang="en-US" sz="1600" dirty="0">
                <a:latin typeface="Avenir Next" panose="020B0503020202020204" pitchFamily="34" charset="0"/>
              </a:rPr>
              <a:t> </a:t>
            </a:r>
            <a:r>
              <a:rPr lang="en-US" sz="1600" dirty="0" err="1">
                <a:latin typeface="Avenir Next" panose="020B0503020202020204" pitchFamily="34" charset="0"/>
              </a:rPr>
              <a:t>configurados</a:t>
            </a:r>
            <a:r>
              <a:rPr lang="en-US" sz="1600" dirty="0">
                <a:latin typeface="Avenir Next" panose="020B0503020202020204" pitchFamily="34" charset="0"/>
              </a:rPr>
              <a:t> con el </a:t>
            </a:r>
            <a:r>
              <a:rPr lang="en-US" sz="1600" dirty="0" err="1">
                <a:latin typeface="Avenir Next" panose="020B0503020202020204" pitchFamily="34" charset="0"/>
              </a:rPr>
              <a:t>tipo</a:t>
            </a:r>
            <a:r>
              <a:rPr lang="en-US" sz="1600" dirty="0">
                <a:latin typeface="Avenir Next" panose="020B0503020202020204" pitchFamily="34" charset="0"/>
              </a:rPr>
              <a:t> Xml, </a:t>
            </a:r>
            <a:r>
              <a:rPr lang="en-US" sz="1600" dirty="0" err="1">
                <a:latin typeface="Avenir Next" panose="020B0503020202020204" pitchFamily="34" charset="0"/>
              </a:rPr>
              <a:t>en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cuyo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caso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es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necesario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especificar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dicha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estructura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mediante</a:t>
            </a:r>
            <a:r>
              <a:rPr lang="en-US" sz="1600" dirty="0">
                <a:latin typeface="Avenir Next" panose="020B0503020202020204" pitchFamily="34" charset="0"/>
              </a:rPr>
              <a:t> la </a:t>
            </a:r>
            <a:r>
              <a:rPr lang="en-US" sz="1600" dirty="0" err="1">
                <a:latin typeface="Avenir Next" panose="020B0503020202020204" pitchFamily="34" charset="0"/>
              </a:rPr>
              <a:t>selección</a:t>
            </a:r>
            <a:r>
              <a:rPr lang="en-US" sz="1600" dirty="0">
                <a:latin typeface="Avenir Next" panose="020B0503020202020204" pitchFamily="34" charset="0"/>
              </a:rPr>
              <a:t> o </a:t>
            </a:r>
            <a:r>
              <a:rPr lang="en-US" sz="1600" dirty="0" err="1">
                <a:latin typeface="Avenir Next" panose="020B0503020202020204" pitchFamily="34" charset="0"/>
              </a:rPr>
              <a:t>creación</a:t>
            </a:r>
            <a:r>
              <a:rPr lang="en-US" sz="1600" dirty="0">
                <a:latin typeface="Avenir Next" panose="020B0503020202020204" pitchFamily="34" charset="0"/>
              </a:rPr>
              <a:t> de un </a:t>
            </a:r>
            <a:r>
              <a:rPr lang="en-US" sz="1600" dirty="0" err="1">
                <a:latin typeface="Avenir Next" panose="020B0503020202020204" pitchFamily="34" charset="0"/>
              </a:rPr>
              <a:t>esquema</a:t>
            </a:r>
            <a:r>
              <a:rPr lang="en-US" sz="1600" dirty="0">
                <a:latin typeface="Avenir Next" panose="020B0503020202020204" pitchFamily="34" charset="0"/>
              </a:rPr>
              <a:t> XSD.</a:t>
            </a:r>
            <a:br>
              <a:rPr lang="en-US" sz="1600" dirty="0">
                <a:latin typeface="Avenir Next" panose="020B0503020202020204" pitchFamily="34" charset="0"/>
              </a:rPr>
            </a:br>
            <a:endParaRPr lang="en-US" sz="1600" dirty="0">
              <a:latin typeface="Avenir Next" panose="020B0503020202020204" pitchFamily="34" charset="0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600" dirty="0">
              <a:latin typeface="Avenir Next" panose="020B0503020202020204" pitchFamily="34" charset="0"/>
              <a:cs typeface="Avenir Next Regular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600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9202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838209" y="209550"/>
            <a:ext cx="7427119" cy="459424"/>
          </a:xfrm>
        </p:spPr>
        <p:txBody>
          <a:bodyPr/>
          <a:lstStyle/>
          <a:p>
            <a:r>
              <a:rPr lang="en-US" dirty="0">
                <a:latin typeface="Avenir Next Regular"/>
                <a:cs typeface="Avenir Next Regular"/>
              </a:rPr>
              <a:t>BIZUIT Designer: </a:t>
            </a:r>
            <a:r>
              <a:rPr lang="en-US" dirty="0" err="1">
                <a:latin typeface="Avenir Next Regular"/>
                <a:cs typeface="Avenir Next Regular"/>
              </a:rPr>
              <a:t>Parámetros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Los 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procesos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pueden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recibir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información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como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entrada y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devolver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información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como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resultado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la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ejecución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del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mismo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.</a:t>
            </a:r>
          </a:p>
          <a:p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Avenir Next Regular"/>
              <a:cs typeface="Avenir Next Regular"/>
            </a:endParaRPr>
          </a:p>
          <a:p>
            <a:r>
              <a:rPr lang="en-US" sz="1100" dirty="0">
                <a:latin typeface="Avenir Next Regular"/>
                <a:cs typeface="Avenir Next Regular"/>
              </a:rPr>
              <a:t>.</a:t>
            </a: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8"/>
          </p:nvPr>
        </p:nvSpPr>
        <p:spPr>
          <a:xfrm>
            <a:off x="457199" y="1310144"/>
            <a:ext cx="8229599" cy="3319006"/>
          </a:xfrm>
        </p:spPr>
        <p:txBody>
          <a:bodyPr>
            <a:normAutofit/>
          </a:bodyPr>
          <a:lstStyle/>
          <a:p>
            <a:pPr>
              <a:buClr>
                <a:srgbClr val="F36F2F"/>
              </a:buClr>
            </a:pPr>
            <a:br>
              <a:rPr lang="en-US" sz="1600" dirty="0">
                <a:latin typeface="Avenir Next" panose="020B0503020202020204" pitchFamily="34" charset="0"/>
              </a:rPr>
            </a:br>
            <a:endParaRPr lang="en-US" sz="1600" dirty="0">
              <a:latin typeface="Avenir Next" panose="020B0503020202020204" pitchFamily="34" charset="0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600" dirty="0">
              <a:latin typeface="Avenir Next" panose="020B0503020202020204" pitchFamily="34" charset="0"/>
              <a:cs typeface="Avenir Next Regular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600" dirty="0">
              <a:latin typeface="Avenir Next" panose="020B05030202020202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62C7D3FD-3FBF-0B4D-8A0C-EBF77B442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96866" y="1107206"/>
            <a:ext cx="3239675" cy="3521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92224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838209" y="209550"/>
            <a:ext cx="7427119" cy="459424"/>
          </a:xfrm>
        </p:spPr>
        <p:txBody>
          <a:bodyPr/>
          <a:lstStyle/>
          <a:p>
            <a:r>
              <a:rPr lang="en-US" dirty="0">
                <a:latin typeface="Avenir Next Regular"/>
                <a:cs typeface="Avenir Next Regular"/>
              </a:rPr>
              <a:t>BIZUIT Designer: Variables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Las variables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representan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información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que se genera y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almacena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dentro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un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proceso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, no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pudiendo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utilizarse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para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representar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información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entrada o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salida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del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mismo</a:t>
            </a:r>
            <a:endParaRPr lang="en-US" sz="1100" dirty="0">
              <a:latin typeface="Avenir Next Regular"/>
              <a:cs typeface="Avenir Next Regular"/>
            </a:endParaRP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8"/>
          </p:nvPr>
        </p:nvSpPr>
        <p:spPr>
          <a:xfrm>
            <a:off x="457200" y="895350"/>
            <a:ext cx="4893522" cy="3733800"/>
          </a:xfrm>
        </p:spPr>
        <p:txBody>
          <a:bodyPr>
            <a:normAutofit/>
          </a:bodyPr>
          <a:lstStyle/>
          <a:p>
            <a:pPr>
              <a:buClr>
                <a:srgbClr val="F36F2F"/>
              </a:buClr>
            </a:pPr>
            <a:endParaRPr lang="en-US" sz="1600" dirty="0">
              <a:latin typeface="Avenir Next" panose="020B0503020202020204" pitchFamily="34" charset="0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>
                <a:latin typeface="Avenir Next" panose="020B0503020202020204" pitchFamily="34" charset="0"/>
              </a:rPr>
              <a:t>Al </a:t>
            </a:r>
            <a:r>
              <a:rPr lang="en-US" sz="1600" dirty="0" err="1">
                <a:latin typeface="Avenir Next" panose="020B0503020202020204" pitchFamily="34" charset="0"/>
              </a:rPr>
              <a:t>igual</a:t>
            </a:r>
            <a:r>
              <a:rPr lang="en-US" sz="1600" dirty="0">
                <a:latin typeface="Avenir Next" panose="020B0503020202020204" pitchFamily="34" charset="0"/>
              </a:rPr>
              <a:t> que </a:t>
            </a:r>
            <a:r>
              <a:rPr lang="en-US" sz="1600" dirty="0" err="1">
                <a:latin typeface="Avenir Next" panose="020B0503020202020204" pitchFamily="34" charset="0"/>
              </a:rPr>
              <a:t>los</a:t>
            </a:r>
            <a:r>
              <a:rPr lang="en-US" sz="1600" dirty="0">
                <a:latin typeface="Avenir Next" panose="020B0503020202020204" pitchFamily="34" charset="0"/>
              </a:rPr>
              <a:t> </a:t>
            </a:r>
            <a:r>
              <a:rPr lang="en-US" sz="1600" dirty="0" err="1">
                <a:latin typeface="Avenir Next" panose="020B0503020202020204" pitchFamily="34" charset="0"/>
              </a:rPr>
              <a:t>parámetros</a:t>
            </a:r>
            <a:r>
              <a:rPr lang="en-US" sz="1600" dirty="0">
                <a:latin typeface="Avenir Next" panose="020B0503020202020204" pitchFamily="34" charset="0"/>
              </a:rPr>
              <a:t>, las variables </a:t>
            </a:r>
            <a:r>
              <a:rPr lang="en-US" sz="1600" dirty="0" err="1">
                <a:latin typeface="Avenir Next" panose="020B0503020202020204" pitchFamily="34" charset="0"/>
              </a:rPr>
              <a:t>pueden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ser</a:t>
            </a:r>
            <a:r>
              <a:rPr lang="en-US" sz="1600" dirty="0">
                <a:latin typeface="Avenir Next" panose="020B0503020202020204" pitchFamily="34" charset="0"/>
              </a:rPr>
              <a:t> de dos </a:t>
            </a:r>
            <a:r>
              <a:rPr lang="en-US" sz="1600" dirty="0" err="1">
                <a:latin typeface="Avenir Next" panose="020B0503020202020204" pitchFamily="34" charset="0"/>
              </a:rPr>
              <a:t>tipos</a:t>
            </a:r>
            <a:r>
              <a:rPr lang="en-US" sz="1600" dirty="0">
                <a:latin typeface="Avenir Next" panose="020B0503020202020204" pitchFamily="34" charset="0"/>
              </a:rPr>
              <a:t>: Single Value, que </a:t>
            </a:r>
            <a:r>
              <a:rPr lang="en-US" sz="1600" dirty="0" err="1">
                <a:latin typeface="Avenir Next" panose="020B0503020202020204" pitchFamily="34" charset="0"/>
              </a:rPr>
              <a:t>representa</a:t>
            </a:r>
            <a:r>
              <a:rPr lang="en-US" sz="1600" dirty="0">
                <a:latin typeface="Avenir Next" panose="020B0503020202020204" pitchFamily="34" charset="0"/>
              </a:rPr>
              <a:t> un </a:t>
            </a:r>
            <a:r>
              <a:rPr lang="en-US" sz="1600" dirty="0" err="1">
                <a:latin typeface="Avenir Next" panose="020B0503020202020204" pitchFamily="34" charset="0"/>
              </a:rPr>
              <a:t>dato</a:t>
            </a:r>
            <a:r>
              <a:rPr lang="en-US" sz="1600" dirty="0">
                <a:latin typeface="Avenir Next" panose="020B0503020202020204" pitchFamily="34" charset="0"/>
              </a:rPr>
              <a:t> simple(</a:t>
            </a:r>
            <a:r>
              <a:rPr lang="en-US" sz="1600" dirty="0" err="1">
                <a:latin typeface="Avenir Next" panose="020B0503020202020204" pitchFamily="34" charset="0"/>
              </a:rPr>
              <a:t>Fecha</a:t>
            </a:r>
            <a:r>
              <a:rPr lang="en-US" sz="1600" dirty="0">
                <a:latin typeface="Avenir Next" panose="020B0503020202020204" pitchFamily="34" charset="0"/>
              </a:rPr>
              <a:t>, </a:t>
            </a:r>
            <a:r>
              <a:rPr lang="en-US" sz="1600" dirty="0" err="1">
                <a:latin typeface="Avenir Next" panose="020B0503020202020204" pitchFamily="34" charset="0"/>
              </a:rPr>
              <a:t>nombre</a:t>
            </a:r>
            <a:r>
              <a:rPr lang="en-US" sz="1600" dirty="0">
                <a:latin typeface="Avenir Next" panose="020B0503020202020204" pitchFamily="34" charset="0"/>
              </a:rPr>
              <a:t>, </a:t>
            </a:r>
            <a:r>
              <a:rPr lang="en-US" sz="1600" dirty="0" err="1">
                <a:latin typeface="Avenir Next" panose="020B0503020202020204" pitchFamily="34" charset="0"/>
              </a:rPr>
              <a:t>monto</a:t>
            </a:r>
            <a:r>
              <a:rPr lang="en-US" sz="1600" dirty="0">
                <a:latin typeface="Avenir Next" panose="020B0503020202020204" pitchFamily="34" charset="0"/>
              </a:rPr>
              <a:t>, etc.), o  XML, que </a:t>
            </a:r>
            <a:r>
              <a:rPr lang="en-US" sz="1600" dirty="0" err="1">
                <a:latin typeface="Avenir Next" panose="020B0503020202020204" pitchFamily="34" charset="0"/>
              </a:rPr>
              <a:t>representa</a:t>
            </a:r>
            <a:r>
              <a:rPr lang="en-US" sz="1600" dirty="0">
                <a:latin typeface="Avenir Next" panose="020B0503020202020204" pitchFamily="34" charset="0"/>
              </a:rPr>
              <a:t> un conjunto de </a:t>
            </a:r>
            <a:r>
              <a:rPr lang="en-US" sz="1600" dirty="0" err="1">
                <a:latin typeface="Avenir Next" panose="020B0503020202020204" pitchFamily="34" charset="0"/>
              </a:rPr>
              <a:t>datos</a:t>
            </a:r>
            <a:r>
              <a:rPr lang="en-US" sz="1600" dirty="0">
                <a:latin typeface="Avenir Next" panose="020B0503020202020204" pitchFamily="34" charset="0"/>
              </a:rPr>
              <a:t> (Factura, Orden de </a:t>
            </a:r>
            <a:r>
              <a:rPr lang="en-US" sz="1600" dirty="0" err="1">
                <a:latin typeface="Avenir Next" panose="020B0503020202020204" pitchFamily="34" charset="0"/>
              </a:rPr>
              <a:t>Compra</a:t>
            </a:r>
            <a:r>
              <a:rPr lang="en-US" sz="1600" dirty="0">
                <a:latin typeface="Avenir Next" panose="020B0503020202020204" pitchFamily="34" charset="0"/>
              </a:rPr>
              <a:t>, etc.).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>
                <a:latin typeface="Avenir Next" panose="020B0503020202020204" pitchFamily="34" charset="0"/>
              </a:rPr>
              <a:t>A </a:t>
            </a:r>
            <a:r>
              <a:rPr lang="en-US" sz="1600" dirty="0" err="1">
                <a:latin typeface="Avenir Next" panose="020B0503020202020204" pitchFamily="34" charset="0"/>
              </a:rPr>
              <a:t>diferencia</a:t>
            </a:r>
            <a:r>
              <a:rPr lang="en-US" sz="1600" dirty="0">
                <a:latin typeface="Avenir Next" panose="020B0503020202020204" pitchFamily="34" charset="0"/>
              </a:rPr>
              <a:t> de </a:t>
            </a:r>
            <a:r>
              <a:rPr lang="en-US" sz="1600" dirty="0" err="1">
                <a:latin typeface="Avenir Next" panose="020B0503020202020204" pitchFamily="34" charset="0"/>
              </a:rPr>
              <a:t>los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parámetros</a:t>
            </a:r>
            <a:r>
              <a:rPr lang="en-US" sz="1600" dirty="0">
                <a:latin typeface="Avenir Next" panose="020B0503020202020204" pitchFamily="34" charset="0"/>
              </a:rPr>
              <a:t>, las variables </a:t>
            </a:r>
            <a:r>
              <a:rPr lang="en-US" sz="1600" dirty="0" err="1">
                <a:latin typeface="Avenir Next" panose="020B0503020202020204" pitchFamily="34" charset="0"/>
              </a:rPr>
              <a:t>pueden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ser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configuradas</a:t>
            </a:r>
            <a:r>
              <a:rPr lang="en-US" sz="1600" dirty="0">
                <a:latin typeface="Avenir Next" panose="020B0503020202020204" pitchFamily="34" charset="0"/>
              </a:rPr>
              <a:t> para que </a:t>
            </a:r>
            <a:r>
              <a:rPr lang="en-US" sz="1600" dirty="0" err="1">
                <a:latin typeface="Avenir Next" panose="020B0503020202020204" pitchFamily="34" charset="0"/>
              </a:rPr>
              <a:t>contengan</a:t>
            </a:r>
            <a:r>
              <a:rPr lang="en-US" sz="1600" dirty="0">
                <a:latin typeface="Avenir Next" panose="020B0503020202020204" pitchFamily="34" charset="0"/>
              </a:rPr>
              <a:t> un valor </a:t>
            </a:r>
            <a:r>
              <a:rPr lang="en-US" sz="1600" dirty="0" err="1">
                <a:latin typeface="Avenir Next" panose="020B0503020202020204" pitchFamily="34" charset="0"/>
              </a:rPr>
              <a:t>por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defecto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obtenido</a:t>
            </a:r>
            <a:r>
              <a:rPr lang="en-US" sz="1600" dirty="0">
                <a:latin typeface="Avenir Next" panose="020B0503020202020204" pitchFamily="34" charset="0"/>
              </a:rPr>
              <a:t> del </a:t>
            </a:r>
            <a:r>
              <a:rPr lang="en-US" sz="1600" dirty="0" err="1">
                <a:latin typeface="Avenir Next" panose="020B0503020202020204" pitchFamily="34" charset="0"/>
              </a:rPr>
              <a:t>archivo</a:t>
            </a:r>
            <a:r>
              <a:rPr lang="en-US" sz="1600" dirty="0">
                <a:latin typeface="Avenir Next" panose="020B0503020202020204" pitchFamily="34" charset="0"/>
              </a:rPr>
              <a:t> de </a:t>
            </a:r>
            <a:r>
              <a:rPr lang="en-US" sz="1600" dirty="0" err="1">
                <a:latin typeface="Avenir Next" panose="020B0503020202020204" pitchFamily="34" charset="0"/>
              </a:rPr>
              <a:t>configuración</a:t>
            </a:r>
            <a:r>
              <a:rPr lang="en-US" sz="1600" dirty="0">
                <a:latin typeface="Avenir Next" panose="020B0503020202020204" pitchFamily="34" charset="0"/>
              </a:rPr>
              <a:t> de BIZUIT.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600" dirty="0">
              <a:latin typeface="Avenir Next" panose="020B0503020202020204" pitchFamily="34" charset="0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600" dirty="0">
              <a:latin typeface="Avenir Next" panose="020B0503020202020204" pitchFamily="34" charset="0"/>
              <a:cs typeface="Avenir Next Regular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600" dirty="0">
              <a:latin typeface="Avenir Next" panose="020B05030202020202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55F5EAF-4ADE-A64B-B4AD-92B21A3C6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94659" y="1387390"/>
            <a:ext cx="2827089" cy="3230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514115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838209" y="209550"/>
            <a:ext cx="7427119" cy="459424"/>
          </a:xfrm>
        </p:spPr>
        <p:txBody>
          <a:bodyPr/>
          <a:lstStyle/>
          <a:p>
            <a:r>
              <a:rPr lang="en-US" dirty="0">
                <a:latin typeface="Avenir Next Regular"/>
                <a:cs typeface="Avenir Next Regular"/>
              </a:rPr>
              <a:t>BIZUIT Designer: </a:t>
            </a:r>
            <a:r>
              <a:rPr lang="en-US" dirty="0" err="1">
                <a:latin typeface="Avenir Next Regular"/>
                <a:cs typeface="Avenir Next Regular"/>
              </a:rPr>
              <a:t>Prototipado</a:t>
            </a:r>
            <a:r>
              <a:rPr lang="en-US" dirty="0">
                <a:latin typeface="Avenir Next Regular"/>
                <a:cs typeface="Avenir Next Regular"/>
              </a:rPr>
              <a:t> de </a:t>
            </a:r>
            <a:r>
              <a:rPr lang="en-US" dirty="0" err="1">
                <a:latin typeface="Avenir Next Regular"/>
                <a:cs typeface="Avenir Next Regular"/>
              </a:rPr>
              <a:t>Pantallas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</a:rPr>
              <a:t>Disminuye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</a:rPr>
              <a:t> el gap entre la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</a:rPr>
              <a:t>documentación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</a:rPr>
              <a:t> y el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</a:rPr>
              <a:t>ejecutable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</a:rPr>
              <a:t>.</a:t>
            </a: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8"/>
          </p:nvPr>
        </p:nvSpPr>
        <p:spPr>
          <a:xfrm>
            <a:off x="457200" y="1047750"/>
            <a:ext cx="8305800" cy="3581400"/>
          </a:xfrm>
        </p:spPr>
        <p:txBody>
          <a:bodyPr>
            <a:normAutofit/>
          </a:bodyPr>
          <a:lstStyle/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100" dirty="0">
                <a:latin typeface="Avenir Next" panose="020B0503020202020204" pitchFamily="34" charset="0"/>
              </a:rPr>
              <a:t>El </a:t>
            </a:r>
            <a:r>
              <a:rPr lang="en-US" sz="1100" dirty="0" err="1">
                <a:latin typeface="Avenir Next" panose="020B0503020202020204" pitchFamily="34" charset="0"/>
              </a:rPr>
              <a:t>diseñador</a:t>
            </a:r>
            <a:r>
              <a:rPr lang="en-US" sz="1100" dirty="0">
                <a:latin typeface="Avenir Next" panose="020B0503020202020204" pitchFamily="34" charset="0"/>
              </a:rPr>
              <a:t> de BPMN </a:t>
            </a:r>
            <a:r>
              <a:rPr lang="en-US" sz="1100" dirty="0" err="1">
                <a:latin typeface="Avenir Next" panose="020B0503020202020204" pitchFamily="34" charset="0"/>
              </a:rPr>
              <a:t>permite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realizar</a:t>
            </a:r>
            <a:r>
              <a:rPr lang="en-US" sz="1100" dirty="0">
                <a:latin typeface="Avenir Next" panose="020B0503020202020204" pitchFamily="34" charset="0"/>
              </a:rPr>
              <a:t> el </a:t>
            </a:r>
            <a:r>
              <a:rPr lang="en-US" sz="1100" dirty="0" err="1">
                <a:latin typeface="Avenir Next" panose="020B0503020202020204" pitchFamily="34" charset="0"/>
              </a:rPr>
              <a:t>prototipo</a:t>
            </a:r>
            <a:r>
              <a:rPr lang="en-US" sz="1100" dirty="0">
                <a:latin typeface="Avenir Next" panose="020B0503020202020204" pitchFamily="34" charset="0"/>
              </a:rPr>
              <a:t> de las </a:t>
            </a:r>
            <a:r>
              <a:rPr lang="en-US" sz="1100" dirty="0" err="1">
                <a:latin typeface="Avenir Next" panose="020B0503020202020204" pitchFamily="34" charset="0"/>
              </a:rPr>
              <a:t>pantallas</a:t>
            </a:r>
            <a:r>
              <a:rPr lang="en-US" sz="1100" dirty="0">
                <a:latin typeface="Avenir Next" panose="020B0503020202020204" pitchFamily="34" charset="0"/>
              </a:rPr>
              <a:t> del </a:t>
            </a:r>
            <a:r>
              <a:rPr lang="en-US" sz="1100" dirty="0" err="1">
                <a:latin typeface="Avenir Next" panose="020B0503020202020204" pitchFamily="34" charset="0"/>
              </a:rPr>
              <a:t>proceso</a:t>
            </a:r>
            <a:r>
              <a:rPr lang="en-US" sz="1100" dirty="0">
                <a:latin typeface="Avenir Next" panose="020B0503020202020204" pitchFamily="34" charset="0"/>
              </a:rPr>
              <a:t>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" panose="020B0503020202020204" pitchFamily="34" charset="0"/>
              </a:rPr>
              <a:t>En</a:t>
            </a:r>
            <a:r>
              <a:rPr lang="en-US" sz="1100" dirty="0">
                <a:latin typeface="Avenir Next" panose="020B0503020202020204" pitchFamily="34" charset="0"/>
              </a:rPr>
              <a:t> las </a:t>
            </a:r>
            <a:r>
              <a:rPr lang="en-US" sz="1100" dirty="0" err="1">
                <a:latin typeface="Avenir Next" panose="020B0503020202020204" pitchFamily="34" charset="0"/>
              </a:rPr>
              <a:t>actividades</a:t>
            </a:r>
            <a:r>
              <a:rPr lang="en-US" sz="1100" dirty="0">
                <a:latin typeface="Avenir Next" panose="020B0503020202020204" pitchFamily="34" charset="0"/>
              </a:rPr>
              <a:t> de </a:t>
            </a:r>
            <a:r>
              <a:rPr lang="en-US" sz="1100" dirty="0" err="1">
                <a:latin typeface="Avenir Next" panose="020B0503020202020204" pitchFamily="34" charset="0"/>
              </a:rPr>
              <a:t>tipo</a:t>
            </a:r>
            <a:r>
              <a:rPr lang="en-US" sz="1100" dirty="0">
                <a:latin typeface="Avenir Next" panose="020B0503020202020204" pitchFamily="34" charset="0"/>
              </a:rPr>
              <a:t> User y </a:t>
            </a:r>
            <a:r>
              <a:rPr lang="en-US" sz="1100" dirty="0" err="1">
                <a:latin typeface="Avenir Next" panose="020B0503020202020204" pitchFamily="34" charset="0"/>
              </a:rPr>
              <a:t>en</a:t>
            </a:r>
            <a:r>
              <a:rPr lang="en-US" sz="1100" dirty="0">
                <a:latin typeface="Avenir Next" panose="020B0503020202020204" pitchFamily="34" charset="0"/>
              </a:rPr>
              <a:t> los </a:t>
            </a:r>
            <a:r>
              <a:rPr lang="en-US" sz="1100" dirty="0" err="1">
                <a:latin typeface="Avenir Next" panose="020B0503020202020204" pitchFamily="34" charset="0"/>
              </a:rPr>
              <a:t>Eventos</a:t>
            </a:r>
            <a:r>
              <a:rPr lang="en-US" sz="1100" dirty="0">
                <a:latin typeface="Avenir Next" panose="020B0503020202020204" pitchFamily="34" charset="0"/>
              </a:rPr>
              <a:t> de </a:t>
            </a:r>
            <a:r>
              <a:rPr lang="en-US" sz="1100" dirty="0" err="1">
                <a:latin typeface="Avenir Next" panose="020B0503020202020204" pitchFamily="34" charset="0"/>
              </a:rPr>
              <a:t>Inicio</a:t>
            </a:r>
            <a:r>
              <a:rPr lang="en-US" sz="1100" dirty="0">
                <a:latin typeface="Avenir Next" panose="020B0503020202020204" pitchFamily="34" charset="0"/>
              </a:rPr>
              <a:t> de </a:t>
            </a:r>
            <a:r>
              <a:rPr lang="en-US" sz="1100" dirty="0" err="1">
                <a:latin typeface="Avenir Next" panose="020B0503020202020204" pitchFamily="34" charset="0"/>
              </a:rPr>
              <a:t>tipo</a:t>
            </a:r>
            <a:r>
              <a:rPr lang="en-US" sz="1100" dirty="0">
                <a:latin typeface="Avenir Next" panose="020B0503020202020204" pitchFamily="34" charset="0"/>
              </a:rPr>
              <a:t> Form, se </a:t>
            </a:r>
            <a:r>
              <a:rPr lang="en-US" sz="1100" dirty="0" err="1">
                <a:latin typeface="Avenir Next" panose="020B0503020202020204" pitchFamily="34" charset="0"/>
              </a:rPr>
              <a:t>presenta</a:t>
            </a:r>
            <a:r>
              <a:rPr lang="en-US" sz="1100" dirty="0">
                <a:latin typeface="Avenir Next" panose="020B0503020202020204" pitchFamily="34" charset="0"/>
              </a:rPr>
              <a:t> un </a:t>
            </a:r>
            <a:r>
              <a:rPr lang="en-US" sz="1100" dirty="0" err="1">
                <a:latin typeface="Avenir Next" panose="020B0503020202020204" pitchFamily="34" charset="0"/>
              </a:rPr>
              <a:t>ícono</a:t>
            </a:r>
            <a:r>
              <a:rPr lang="en-US" sz="1100" dirty="0">
                <a:latin typeface="Avenir Next" panose="020B0503020202020204" pitchFamily="34" charset="0"/>
              </a:rPr>
              <a:t> que </a:t>
            </a:r>
            <a:r>
              <a:rPr lang="en-US" sz="1100" dirty="0" err="1">
                <a:latin typeface="Avenir Next" panose="020B0503020202020204" pitchFamily="34" charset="0"/>
              </a:rPr>
              <a:t>permite</a:t>
            </a:r>
            <a:r>
              <a:rPr lang="en-US" sz="1100" dirty="0">
                <a:latin typeface="Avenir Next" panose="020B0503020202020204" pitchFamily="34" charset="0"/>
              </a:rPr>
              <a:t> acceder al </a:t>
            </a:r>
            <a:r>
              <a:rPr lang="en-US" sz="1100" dirty="0" err="1">
                <a:latin typeface="Avenir Next" panose="020B0503020202020204" pitchFamily="34" charset="0"/>
              </a:rPr>
              <a:t>diseñador</a:t>
            </a:r>
            <a:r>
              <a:rPr lang="en-US" sz="1100" dirty="0">
                <a:latin typeface="Avenir Next" panose="020B0503020202020204" pitchFamily="34" charset="0"/>
              </a:rPr>
              <a:t> de </a:t>
            </a:r>
            <a:r>
              <a:rPr lang="en-US" sz="1100" dirty="0" err="1">
                <a:latin typeface="Avenir Next" panose="020B0503020202020204" pitchFamily="34" charset="0"/>
              </a:rPr>
              <a:t>formularios</a:t>
            </a:r>
            <a:r>
              <a:rPr lang="en-US" sz="1100" dirty="0">
                <a:latin typeface="Avenir Next" panose="020B0503020202020204" pitchFamily="34" charset="0"/>
              </a:rPr>
              <a:t>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100" dirty="0">
                <a:latin typeface="Avenir Next" panose="020B0503020202020204" pitchFamily="34" charset="0"/>
              </a:rPr>
              <a:t>De </a:t>
            </a:r>
            <a:r>
              <a:rPr lang="en-US" sz="1100" dirty="0" err="1">
                <a:latin typeface="Avenir Next" panose="020B0503020202020204" pitchFamily="34" charset="0"/>
              </a:rPr>
              <a:t>esta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manera</a:t>
            </a:r>
            <a:r>
              <a:rPr lang="en-US" sz="1100" dirty="0">
                <a:latin typeface="Avenir Next" panose="020B0503020202020204" pitchFamily="34" charset="0"/>
              </a:rPr>
              <a:t> el </a:t>
            </a:r>
            <a:r>
              <a:rPr lang="en-US" sz="1100" dirty="0" err="1">
                <a:latin typeface="Avenir Next" panose="020B0503020202020204" pitchFamily="34" charset="0"/>
              </a:rPr>
              <a:t>analista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puede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enviar</a:t>
            </a:r>
            <a:r>
              <a:rPr lang="en-US" sz="1100" dirty="0">
                <a:latin typeface="Avenir Next" panose="020B0503020202020204" pitchFamily="34" charset="0"/>
              </a:rPr>
              <a:t> al </a:t>
            </a:r>
            <a:r>
              <a:rPr lang="en-US" sz="1100" dirty="0" err="1">
                <a:latin typeface="Avenir Next" panose="020B0503020202020204" pitchFamily="34" charset="0"/>
              </a:rPr>
              <a:t>implementador</a:t>
            </a:r>
            <a:r>
              <a:rPr lang="en-US" sz="1100" dirty="0">
                <a:latin typeface="Avenir Next" panose="020B0503020202020204" pitchFamily="34" charset="0"/>
              </a:rPr>
              <a:t> mayor </a:t>
            </a:r>
            <a:r>
              <a:rPr lang="en-US" sz="1100" dirty="0" err="1">
                <a:latin typeface="Avenir Next" panose="020B0503020202020204" pitchFamily="34" charset="0"/>
              </a:rPr>
              <a:t>detalle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en</a:t>
            </a:r>
            <a:r>
              <a:rPr lang="en-US" sz="1100" dirty="0">
                <a:latin typeface="Avenir Next" panose="020B0503020202020204" pitchFamily="34" charset="0"/>
              </a:rPr>
              <a:t> un </a:t>
            </a:r>
            <a:r>
              <a:rPr lang="en-US" sz="1100" dirty="0" err="1">
                <a:latin typeface="Avenir Next" panose="020B0503020202020204" pitchFamily="34" charset="0"/>
              </a:rPr>
              <a:t>formato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en</a:t>
            </a:r>
            <a:r>
              <a:rPr lang="en-US" sz="1100" dirty="0">
                <a:latin typeface="Avenir Next" panose="020B0503020202020204" pitchFamily="34" charset="0"/>
              </a:rPr>
              <a:t> el </a:t>
            </a:r>
            <a:r>
              <a:rPr lang="en-US" sz="1100" dirty="0" err="1">
                <a:latin typeface="Avenir Next" panose="020B0503020202020204" pitchFamily="34" charset="0"/>
              </a:rPr>
              <a:t>cual</a:t>
            </a:r>
            <a:r>
              <a:rPr lang="en-US" sz="1100" dirty="0">
                <a:latin typeface="Avenir Next" panose="020B0503020202020204" pitchFamily="34" charset="0"/>
              </a:rPr>
              <a:t> el </a:t>
            </a:r>
            <a:r>
              <a:rPr lang="en-US" sz="1100" dirty="0" err="1">
                <a:latin typeface="Avenir Next" panose="020B0503020202020204" pitchFamily="34" charset="0"/>
              </a:rPr>
              <a:t>implementador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puede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continuar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trabajando</a:t>
            </a:r>
            <a:r>
              <a:rPr lang="en-US" sz="1100" dirty="0">
                <a:latin typeface="Avenir Next" panose="020B0503020202020204" pitchFamily="34" charset="0"/>
              </a:rPr>
              <a:t>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600" dirty="0">
              <a:latin typeface="Avenir Next" panose="020B0503020202020204" pitchFamily="34" charset="0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600" dirty="0">
              <a:latin typeface="Avenir Next" panose="020B0503020202020204" pitchFamily="34" charset="0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600" dirty="0">
              <a:latin typeface="Avenir Next" panose="020B0503020202020204" pitchFamily="34" charset="0"/>
              <a:cs typeface="Avenir Next Regular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600" dirty="0">
              <a:latin typeface="Avenir Next" panose="020B0503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3FDDF07-87B3-9342-BFB7-1F9B0BF7E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994" y="2806700"/>
            <a:ext cx="1191986" cy="9271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082CBE7-E320-6846-9869-D8BD17D82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21" y="2724150"/>
            <a:ext cx="645391" cy="10922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ADC3ACA-0793-8840-AA9C-AA19325B0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980" y="2236373"/>
            <a:ext cx="4267199" cy="253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965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838209" y="209550"/>
            <a:ext cx="7427119" cy="459424"/>
          </a:xfrm>
        </p:spPr>
        <p:txBody>
          <a:bodyPr/>
          <a:lstStyle/>
          <a:p>
            <a:r>
              <a:rPr lang="en-US" dirty="0" err="1">
                <a:latin typeface="Avenir Next Regular"/>
                <a:cs typeface="Avenir Next Regular"/>
              </a:rPr>
              <a:t>Parámetros</a:t>
            </a:r>
            <a:r>
              <a:rPr lang="en-US" dirty="0">
                <a:latin typeface="Avenir Next Regular"/>
                <a:cs typeface="Avenir Next Regular"/>
              </a:rPr>
              <a:t> y Variables </a:t>
            </a:r>
            <a:r>
              <a:rPr lang="en-US" dirty="0" err="1">
                <a:latin typeface="Avenir Next Regular"/>
                <a:cs typeface="Avenir Next Regular"/>
              </a:rPr>
              <a:t>Filtrables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Permiten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realizar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búsquedas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eficientes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sobre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el conjunto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instancias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del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proceso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.</a:t>
            </a:r>
            <a:endParaRPr lang="en-US" sz="1100" dirty="0">
              <a:latin typeface="Avenir Next Regular"/>
              <a:cs typeface="Avenir Next Regular"/>
            </a:endParaRP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8"/>
          </p:nvPr>
        </p:nvSpPr>
        <p:spPr>
          <a:xfrm>
            <a:off x="457199" y="1047750"/>
            <a:ext cx="4267201" cy="3581400"/>
          </a:xfrm>
        </p:spPr>
        <p:txBody>
          <a:bodyPr>
            <a:normAutofit fontScale="77500" lnSpcReduction="20000"/>
          </a:bodyPr>
          <a:lstStyle/>
          <a:p>
            <a:pPr marL="285750" indent="-2857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>
                <a:latin typeface="Avenir Next Regular"/>
                <a:cs typeface="Avenir Next Regular"/>
              </a:rPr>
              <a:t>El valor de los </a:t>
            </a:r>
            <a:r>
              <a:rPr lang="en-US" sz="1600" dirty="0" err="1">
                <a:latin typeface="Avenir Next Regular"/>
                <a:cs typeface="Avenir Next Regular"/>
              </a:rPr>
              <a:t>parámetros</a:t>
            </a:r>
            <a:r>
              <a:rPr lang="en-US" sz="1600" dirty="0">
                <a:latin typeface="Avenir Next Regular"/>
                <a:cs typeface="Avenir Next Regular"/>
              </a:rPr>
              <a:t> y variables de una </a:t>
            </a:r>
            <a:r>
              <a:rPr lang="en-US" sz="1600" dirty="0" err="1">
                <a:latin typeface="Avenir Next Regular"/>
                <a:cs typeface="Avenir Next Regular"/>
              </a:rPr>
              <a:t>instancia</a:t>
            </a:r>
            <a:r>
              <a:rPr lang="en-US" sz="1600" dirty="0">
                <a:latin typeface="Avenir Next Regular"/>
                <a:cs typeface="Avenir Next Regular"/>
              </a:rPr>
              <a:t> de un </a:t>
            </a:r>
            <a:r>
              <a:rPr lang="en-US" sz="1600" dirty="0" err="1">
                <a:latin typeface="Avenir Next Regular"/>
                <a:cs typeface="Avenir Next Regular"/>
              </a:rPr>
              <a:t>proceso</a:t>
            </a:r>
            <a:r>
              <a:rPr lang="en-US" sz="1600" dirty="0">
                <a:latin typeface="Avenir Next Regular"/>
                <a:cs typeface="Avenir Next Regular"/>
              </a:rPr>
              <a:t> son </a:t>
            </a:r>
            <a:r>
              <a:rPr lang="en-US" sz="1600" dirty="0" err="1">
                <a:latin typeface="Avenir Next Regular"/>
                <a:cs typeface="Avenir Next Regular"/>
              </a:rPr>
              <a:t>almacenados</a:t>
            </a:r>
            <a:r>
              <a:rPr lang="en-US" sz="1600" dirty="0">
                <a:latin typeface="Avenir Next Regular"/>
                <a:cs typeface="Avenir Next Regular"/>
              </a:rPr>
              <a:t> </a:t>
            </a:r>
            <a:r>
              <a:rPr lang="en-US" sz="1600" dirty="0" err="1">
                <a:latin typeface="Avenir Next Regular"/>
                <a:cs typeface="Avenir Next Regular"/>
              </a:rPr>
              <a:t>en</a:t>
            </a:r>
            <a:r>
              <a:rPr lang="en-US" sz="1600" dirty="0">
                <a:latin typeface="Avenir Next Regular"/>
                <a:cs typeface="Avenir Next Regular"/>
              </a:rPr>
              <a:t> una </a:t>
            </a:r>
            <a:r>
              <a:rPr lang="en-US" sz="1600" dirty="0" err="1">
                <a:latin typeface="Avenir Next Regular"/>
                <a:cs typeface="Avenir Next Regular"/>
              </a:rPr>
              <a:t>estructura</a:t>
            </a:r>
            <a:r>
              <a:rPr lang="en-US" sz="1600" dirty="0">
                <a:latin typeface="Avenir Next Regular"/>
                <a:cs typeface="Avenir Next Regular"/>
              </a:rPr>
              <a:t> </a:t>
            </a:r>
            <a:r>
              <a:rPr lang="en-US" sz="1600" dirty="0" err="1">
                <a:latin typeface="Avenir Next Regular"/>
                <a:cs typeface="Avenir Next Regular"/>
              </a:rPr>
              <a:t>interna</a:t>
            </a:r>
            <a:r>
              <a:rPr lang="en-US" sz="1600" dirty="0">
                <a:latin typeface="Avenir Next Regular"/>
                <a:cs typeface="Avenir Next Regular"/>
              </a:rPr>
              <a:t> de BIZUIT.</a:t>
            </a:r>
          </a:p>
          <a:p>
            <a:pPr marL="285750" indent="-2857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>
                <a:latin typeface="Avenir Next Regular"/>
                <a:cs typeface="Avenir Next Regular"/>
              </a:rPr>
              <a:t>Si se </a:t>
            </a:r>
            <a:r>
              <a:rPr lang="en-US" sz="1600" dirty="0" err="1">
                <a:latin typeface="Avenir Next Regular"/>
                <a:cs typeface="Avenir Next Regular"/>
              </a:rPr>
              <a:t>desea</a:t>
            </a:r>
            <a:r>
              <a:rPr lang="en-US" sz="1600" dirty="0">
                <a:latin typeface="Avenir Next Regular"/>
                <a:cs typeface="Avenir Next Regular"/>
              </a:rPr>
              <a:t> </a:t>
            </a:r>
            <a:r>
              <a:rPr lang="en-US" sz="1600" dirty="0" err="1">
                <a:latin typeface="Avenir Next Regular"/>
                <a:cs typeface="Avenir Next Regular"/>
              </a:rPr>
              <a:t>realizar</a:t>
            </a:r>
            <a:r>
              <a:rPr lang="en-US" sz="1600" dirty="0">
                <a:latin typeface="Avenir Next Regular"/>
                <a:cs typeface="Avenir Next Regular"/>
              </a:rPr>
              <a:t> </a:t>
            </a:r>
            <a:r>
              <a:rPr lang="en-US" sz="1600" dirty="0" err="1">
                <a:latin typeface="Avenir Next Regular"/>
                <a:cs typeface="Avenir Next Regular"/>
              </a:rPr>
              <a:t>búsquedas</a:t>
            </a:r>
            <a:r>
              <a:rPr lang="en-US" sz="1600" dirty="0">
                <a:latin typeface="Avenir Next Regular"/>
                <a:cs typeface="Avenir Next Regular"/>
              </a:rPr>
              <a:t> de </a:t>
            </a:r>
            <a:r>
              <a:rPr lang="en-US" sz="1600" dirty="0" err="1">
                <a:latin typeface="Avenir Next Regular"/>
                <a:cs typeface="Avenir Next Regular"/>
              </a:rPr>
              <a:t>instancias</a:t>
            </a:r>
            <a:r>
              <a:rPr lang="en-US" sz="1600" dirty="0">
                <a:latin typeface="Avenir Next Regular"/>
                <a:cs typeface="Avenir Next Regular"/>
              </a:rPr>
              <a:t> que </a:t>
            </a:r>
            <a:r>
              <a:rPr lang="en-US" sz="1600" dirty="0" err="1">
                <a:latin typeface="Avenir Next Regular"/>
                <a:cs typeface="Avenir Next Regular"/>
              </a:rPr>
              <a:t>contengan</a:t>
            </a:r>
            <a:r>
              <a:rPr lang="en-US" sz="1600" dirty="0">
                <a:latin typeface="Avenir Next Regular"/>
                <a:cs typeface="Avenir Next Regular"/>
              </a:rPr>
              <a:t> </a:t>
            </a:r>
            <a:r>
              <a:rPr lang="en-US" sz="1600" dirty="0" err="1">
                <a:latin typeface="Avenir Next Regular"/>
                <a:cs typeface="Avenir Next Regular"/>
              </a:rPr>
              <a:t>condiciones</a:t>
            </a:r>
            <a:r>
              <a:rPr lang="en-US" sz="1600" dirty="0">
                <a:latin typeface="Avenir Next Regular"/>
                <a:cs typeface="Avenir Next Regular"/>
              </a:rPr>
              <a:t> </a:t>
            </a:r>
            <a:r>
              <a:rPr lang="en-US" sz="1600" dirty="0" err="1">
                <a:latin typeface="Avenir Next Regular"/>
                <a:cs typeface="Avenir Next Regular"/>
              </a:rPr>
              <a:t>como</a:t>
            </a:r>
            <a:r>
              <a:rPr lang="en-US" sz="1600" dirty="0">
                <a:latin typeface="Avenir Next Regular"/>
                <a:cs typeface="Avenir Next Regular"/>
              </a:rPr>
              <a:t> “</a:t>
            </a:r>
            <a:r>
              <a:rPr lang="en-US" sz="1600" dirty="0" err="1">
                <a:latin typeface="Avenir Next Regular"/>
                <a:cs typeface="Avenir Next Regular"/>
              </a:rPr>
              <a:t>mostrar</a:t>
            </a:r>
            <a:r>
              <a:rPr lang="en-US" sz="1600" dirty="0">
                <a:latin typeface="Avenir Next Regular"/>
                <a:cs typeface="Avenir Next Regular"/>
              </a:rPr>
              <a:t> </a:t>
            </a:r>
            <a:r>
              <a:rPr lang="en-US" sz="1600" dirty="0" err="1">
                <a:latin typeface="Avenir Next Regular"/>
                <a:cs typeface="Avenir Next Regular"/>
              </a:rPr>
              <a:t>aquellas</a:t>
            </a:r>
            <a:r>
              <a:rPr lang="en-US" sz="1600" dirty="0">
                <a:latin typeface="Avenir Next Regular"/>
                <a:cs typeface="Avenir Next Regular"/>
              </a:rPr>
              <a:t> </a:t>
            </a:r>
            <a:r>
              <a:rPr lang="en-US" sz="1600" dirty="0" err="1">
                <a:latin typeface="Avenir Next Regular"/>
                <a:cs typeface="Avenir Next Regular"/>
              </a:rPr>
              <a:t>instancias</a:t>
            </a:r>
            <a:r>
              <a:rPr lang="en-US" sz="1600" dirty="0">
                <a:latin typeface="Avenir Next Regular"/>
                <a:cs typeface="Avenir Next Regular"/>
              </a:rPr>
              <a:t> del </a:t>
            </a:r>
            <a:r>
              <a:rPr lang="en-US" sz="1600" dirty="0" err="1">
                <a:latin typeface="Avenir Next Regular"/>
                <a:cs typeface="Avenir Next Regular"/>
              </a:rPr>
              <a:t>proceso</a:t>
            </a:r>
            <a:r>
              <a:rPr lang="en-US" sz="1600" dirty="0">
                <a:latin typeface="Avenir Next Regular"/>
                <a:cs typeface="Avenir Next Regular"/>
              </a:rPr>
              <a:t> P1 </a:t>
            </a:r>
            <a:r>
              <a:rPr lang="en-US" sz="1600" dirty="0" err="1">
                <a:latin typeface="Avenir Next Regular"/>
                <a:cs typeface="Avenir Next Regular"/>
              </a:rPr>
              <a:t>cuyo</a:t>
            </a:r>
            <a:r>
              <a:rPr lang="en-US" sz="1600" dirty="0">
                <a:latin typeface="Avenir Next Regular"/>
                <a:cs typeface="Avenir Next Regular"/>
              </a:rPr>
              <a:t> </a:t>
            </a:r>
            <a:r>
              <a:rPr lang="en-US" sz="1600" dirty="0" err="1">
                <a:latin typeface="Avenir Next Regular"/>
                <a:cs typeface="Avenir Next Regular"/>
              </a:rPr>
              <a:t>parámetro</a:t>
            </a:r>
            <a:r>
              <a:rPr lang="en-US" sz="1600" dirty="0">
                <a:latin typeface="Avenir Next Regular"/>
                <a:cs typeface="Avenir Next Regular"/>
              </a:rPr>
              <a:t> o variable </a:t>
            </a:r>
            <a:r>
              <a:rPr lang="en-US" sz="1600" dirty="0" err="1">
                <a:latin typeface="Avenir Next Regular"/>
                <a:cs typeface="Avenir Next Regular"/>
              </a:rPr>
              <a:t>Cliente</a:t>
            </a:r>
            <a:r>
              <a:rPr lang="en-US" sz="1600" dirty="0">
                <a:latin typeface="Avenir Next Regular"/>
                <a:cs typeface="Avenir Next Regular"/>
              </a:rPr>
              <a:t> sea </a:t>
            </a:r>
            <a:r>
              <a:rPr lang="en-US" sz="1600" dirty="0" err="1">
                <a:latin typeface="Avenir Next Regular"/>
                <a:cs typeface="Avenir Next Regular"/>
              </a:rPr>
              <a:t>igual</a:t>
            </a:r>
            <a:r>
              <a:rPr lang="en-US" sz="1600" dirty="0">
                <a:latin typeface="Avenir Next Regular"/>
                <a:cs typeface="Avenir Next Regular"/>
              </a:rPr>
              <a:t> a ACME” es </a:t>
            </a:r>
            <a:r>
              <a:rPr lang="en-US" sz="1600" dirty="0" err="1">
                <a:latin typeface="Avenir Next Regular"/>
                <a:cs typeface="Avenir Next Regular"/>
              </a:rPr>
              <a:t>necesario</a:t>
            </a:r>
            <a:r>
              <a:rPr lang="en-US" sz="1600" dirty="0">
                <a:latin typeface="Avenir Next Regular"/>
                <a:cs typeface="Avenir Next Regular"/>
              </a:rPr>
              <a:t> </a:t>
            </a:r>
            <a:r>
              <a:rPr lang="en-US" sz="1600" dirty="0" err="1">
                <a:latin typeface="Avenir Next Regular"/>
                <a:cs typeface="Avenir Next Regular"/>
              </a:rPr>
              <a:t>marcar</a:t>
            </a:r>
            <a:r>
              <a:rPr lang="en-US" sz="1600" dirty="0">
                <a:latin typeface="Avenir Next Regular"/>
                <a:cs typeface="Avenir Next Regular"/>
              </a:rPr>
              <a:t> ese </a:t>
            </a:r>
            <a:r>
              <a:rPr lang="en-US" sz="1600" dirty="0" err="1">
                <a:latin typeface="Avenir Next Regular"/>
                <a:cs typeface="Avenir Next Regular"/>
              </a:rPr>
              <a:t>parámetro</a:t>
            </a:r>
            <a:r>
              <a:rPr lang="en-US" sz="1600" dirty="0">
                <a:latin typeface="Avenir Next Regular"/>
                <a:cs typeface="Avenir Next Regular"/>
              </a:rPr>
              <a:t> o variable </a:t>
            </a:r>
            <a:r>
              <a:rPr lang="en-US" sz="1600" dirty="0" err="1">
                <a:latin typeface="Avenir Next Regular"/>
                <a:cs typeface="Avenir Next Regular"/>
              </a:rPr>
              <a:t>como</a:t>
            </a:r>
            <a:r>
              <a:rPr lang="en-US" sz="1600" dirty="0">
                <a:latin typeface="Avenir Next Regular"/>
                <a:cs typeface="Avenir Next Regular"/>
              </a:rPr>
              <a:t> </a:t>
            </a:r>
            <a:r>
              <a:rPr lang="en-US" sz="1600" b="1" dirty="0">
                <a:latin typeface="Avenir Next Regular"/>
                <a:cs typeface="Avenir Next Regular"/>
              </a:rPr>
              <a:t>Filtrable</a:t>
            </a:r>
            <a:r>
              <a:rPr lang="en-US" sz="1600" dirty="0">
                <a:latin typeface="Avenir Next Regular"/>
                <a:cs typeface="Avenir Next Regular"/>
              </a:rPr>
              <a:t>, de </a:t>
            </a:r>
            <a:r>
              <a:rPr lang="en-US" sz="1600" dirty="0" err="1">
                <a:latin typeface="Avenir Next Regular"/>
                <a:cs typeface="Avenir Next Regular"/>
              </a:rPr>
              <a:t>esa</a:t>
            </a:r>
            <a:r>
              <a:rPr lang="en-US" sz="1600" dirty="0">
                <a:latin typeface="Avenir Next Regular"/>
                <a:cs typeface="Avenir Next Regular"/>
              </a:rPr>
              <a:t> </a:t>
            </a:r>
            <a:r>
              <a:rPr lang="en-US" sz="1600" dirty="0" err="1">
                <a:latin typeface="Avenir Next Regular"/>
                <a:cs typeface="Avenir Next Regular"/>
              </a:rPr>
              <a:t>manera</a:t>
            </a:r>
            <a:r>
              <a:rPr lang="en-US" sz="1600" dirty="0">
                <a:latin typeface="Avenir Next Regular"/>
                <a:cs typeface="Avenir Next Regular"/>
              </a:rPr>
              <a:t> BIZUIT </a:t>
            </a:r>
            <a:r>
              <a:rPr lang="en-US" sz="1600" dirty="0" err="1">
                <a:latin typeface="Avenir Next Regular"/>
                <a:cs typeface="Avenir Next Regular"/>
              </a:rPr>
              <a:t>puede</a:t>
            </a:r>
            <a:r>
              <a:rPr lang="en-US" sz="1600" dirty="0">
                <a:latin typeface="Avenir Next Regular"/>
                <a:cs typeface="Avenir Next Regular"/>
              </a:rPr>
              <a:t> </a:t>
            </a:r>
            <a:r>
              <a:rPr lang="en-US" sz="1600" dirty="0" err="1">
                <a:latin typeface="Avenir Next Regular"/>
                <a:cs typeface="Avenir Next Regular"/>
              </a:rPr>
              <a:t>optimizar</a:t>
            </a:r>
            <a:r>
              <a:rPr lang="en-US" sz="1600" dirty="0">
                <a:latin typeface="Avenir Next Regular"/>
                <a:cs typeface="Avenir Next Regular"/>
              </a:rPr>
              <a:t> las </a:t>
            </a:r>
            <a:r>
              <a:rPr lang="en-US" sz="1600" dirty="0" err="1">
                <a:latin typeface="Avenir Next Regular"/>
                <a:cs typeface="Avenir Next Regular"/>
              </a:rPr>
              <a:t>búsquedas</a:t>
            </a:r>
            <a:r>
              <a:rPr lang="en-US" sz="1600" dirty="0">
                <a:latin typeface="Avenir Next Regular"/>
                <a:cs typeface="Avenir Next Regular"/>
              </a:rPr>
              <a:t>.</a:t>
            </a:r>
          </a:p>
          <a:p>
            <a:pPr marL="285750" indent="-2857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 err="1">
                <a:latin typeface="Avenir Next Regular"/>
                <a:cs typeface="Avenir Next Regular"/>
              </a:rPr>
              <a:t>Aquellos</a:t>
            </a:r>
            <a:r>
              <a:rPr lang="en-US" sz="1600" dirty="0">
                <a:latin typeface="Avenir Next Regular"/>
                <a:cs typeface="Avenir Next Regular"/>
              </a:rPr>
              <a:t> </a:t>
            </a:r>
            <a:r>
              <a:rPr lang="en-US" sz="1600" dirty="0" err="1">
                <a:latin typeface="Avenir Next Regular"/>
                <a:cs typeface="Avenir Next Regular"/>
              </a:rPr>
              <a:t>parámetros</a:t>
            </a:r>
            <a:r>
              <a:rPr lang="en-US" sz="1600" dirty="0">
                <a:latin typeface="Avenir Next Regular"/>
                <a:cs typeface="Avenir Next Regular"/>
              </a:rPr>
              <a:t> o variables que </a:t>
            </a:r>
            <a:r>
              <a:rPr lang="en-US" sz="1600" dirty="0" err="1">
                <a:latin typeface="Avenir Next Regular"/>
                <a:cs typeface="Avenir Next Regular"/>
              </a:rPr>
              <a:t>requieran</a:t>
            </a:r>
            <a:r>
              <a:rPr lang="en-US" sz="1600" dirty="0">
                <a:latin typeface="Avenir Next Regular"/>
                <a:cs typeface="Avenir Next Regular"/>
              </a:rPr>
              <a:t> ser </a:t>
            </a:r>
            <a:r>
              <a:rPr lang="en-US" sz="1600" dirty="0" err="1">
                <a:latin typeface="Avenir Next Regular"/>
                <a:cs typeface="Avenir Next Regular"/>
              </a:rPr>
              <a:t>presentados</a:t>
            </a:r>
            <a:r>
              <a:rPr lang="en-US" sz="1600" dirty="0">
                <a:latin typeface="Avenir Next Regular"/>
                <a:cs typeface="Avenir Next Regular"/>
              </a:rPr>
              <a:t> </a:t>
            </a:r>
            <a:r>
              <a:rPr lang="en-US" sz="1600" dirty="0" err="1">
                <a:latin typeface="Avenir Next Regular"/>
                <a:cs typeface="Avenir Next Regular"/>
              </a:rPr>
              <a:t>como</a:t>
            </a:r>
            <a:r>
              <a:rPr lang="en-US" sz="1600" dirty="0">
                <a:latin typeface="Avenir Next Regular"/>
                <a:cs typeface="Avenir Next Regular"/>
              </a:rPr>
              <a:t> una </a:t>
            </a:r>
            <a:r>
              <a:rPr lang="en-US" sz="1600" dirty="0" err="1">
                <a:latin typeface="Avenir Next Regular"/>
                <a:cs typeface="Avenir Next Regular"/>
              </a:rPr>
              <a:t>columna</a:t>
            </a:r>
            <a:r>
              <a:rPr lang="en-US" sz="1600" dirty="0">
                <a:latin typeface="Avenir Next Regular"/>
                <a:cs typeface="Avenir Next Regular"/>
              </a:rPr>
              <a:t> </a:t>
            </a:r>
            <a:r>
              <a:rPr lang="en-US" sz="1600" dirty="0" err="1">
                <a:latin typeface="Avenir Next Regular"/>
                <a:cs typeface="Avenir Next Regular"/>
              </a:rPr>
              <a:t>más</a:t>
            </a:r>
            <a:r>
              <a:rPr lang="en-US" sz="1600" dirty="0">
                <a:latin typeface="Avenir Next Regular"/>
                <a:cs typeface="Avenir Next Regular"/>
              </a:rPr>
              <a:t> de la </a:t>
            </a:r>
            <a:r>
              <a:rPr lang="en-US" sz="1600" dirty="0" err="1">
                <a:latin typeface="Avenir Next Regular"/>
                <a:cs typeface="Avenir Next Regular"/>
              </a:rPr>
              <a:t>bandeja</a:t>
            </a:r>
            <a:r>
              <a:rPr lang="en-US" sz="1600" dirty="0">
                <a:latin typeface="Avenir Next Regular"/>
                <a:cs typeface="Avenir Next Regular"/>
              </a:rPr>
              <a:t> de </a:t>
            </a:r>
            <a:r>
              <a:rPr lang="en-US" sz="1600" dirty="0" err="1">
                <a:latin typeface="Avenir Next Regular"/>
                <a:cs typeface="Avenir Next Regular"/>
              </a:rPr>
              <a:t>tareas</a:t>
            </a:r>
            <a:r>
              <a:rPr lang="en-US" sz="1600" dirty="0">
                <a:latin typeface="Avenir Next Regular"/>
                <a:cs typeface="Avenir Next Regular"/>
              </a:rPr>
              <a:t> </a:t>
            </a:r>
            <a:r>
              <a:rPr lang="en-US" sz="1600" dirty="0" err="1">
                <a:latin typeface="Avenir Next Regular"/>
                <a:cs typeface="Avenir Next Regular"/>
              </a:rPr>
              <a:t>deben</a:t>
            </a:r>
            <a:r>
              <a:rPr lang="en-US" sz="1600" dirty="0">
                <a:latin typeface="Avenir Next Regular"/>
                <a:cs typeface="Avenir Next Regular"/>
              </a:rPr>
              <a:t> ser </a:t>
            </a:r>
            <a:r>
              <a:rPr lang="en-US" sz="1600" dirty="0" err="1">
                <a:latin typeface="Avenir Next Regular"/>
                <a:cs typeface="Avenir Next Regular"/>
              </a:rPr>
              <a:t>marcados</a:t>
            </a:r>
            <a:r>
              <a:rPr lang="en-US" sz="1600" dirty="0">
                <a:latin typeface="Avenir Next Regular"/>
                <a:cs typeface="Avenir Next Regular"/>
              </a:rPr>
              <a:t> </a:t>
            </a:r>
            <a:r>
              <a:rPr lang="en-US" sz="1600" dirty="0" err="1">
                <a:latin typeface="Avenir Next Regular"/>
                <a:cs typeface="Avenir Next Regular"/>
              </a:rPr>
              <a:t>como</a:t>
            </a:r>
            <a:r>
              <a:rPr lang="en-US" sz="1600" dirty="0">
                <a:latin typeface="Avenir Next Regular"/>
                <a:cs typeface="Avenir Next Regular"/>
              </a:rPr>
              <a:t> </a:t>
            </a:r>
            <a:r>
              <a:rPr lang="en-US" sz="1600" dirty="0" err="1">
                <a:latin typeface="Avenir Next Regular"/>
                <a:cs typeface="Avenir Next Regular"/>
              </a:rPr>
              <a:t>Filtrables</a:t>
            </a:r>
            <a:r>
              <a:rPr lang="en-US" sz="1600" dirty="0">
                <a:latin typeface="Avenir Next Regular"/>
                <a:cs typeface="Avenir Next Regular"/>
              </a:rPr>
              <a:t>.</a:t>
            </a:r>
          </a:p>
          <a:p>
            <a:pPr marL="285750" indent="-2857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>
                <a:latin typeface="Avenir Next Regular"/>
                <a:cs typeface="Avenir Next Regular"/>
              </a:rPr>
              <a:t>Si un </a:t>
            </a:r>
            <a:r>
              <a:rPr lang="en-US" sz="1600" dirty="0" err="1">
                <a:latin typeface="Avenir Next Regular"/>
                <a:cs typeface="Avenir Next Regular"/>
              </a:rPr>
              <a:t>parámetro</a:t>
            </a:r>
            <a:r>
              <a:rPr lang="en-US" sz="1600" dirty="0">
                <a:latin typeface="Avenir Next Regular"/>
                <a:cs typeface="Avenir Next Regular"/>
              </a:rPr>
              <a:t> o variable de </a:t>
            </a:r>
            <a:r>
              <a:rPr lang="en-US" sz="1600" dirty="0" err="1">
                <a:latin typeface="Avenir Next Regular"/>
                <a:cs typeface="Avenir Next Regular"/>
              </a:rPr>
              <a:t>tipo</a:t>
            </a:r>
            <a:r>
              <a:rPr lang="en-US" sz="1600" dirty="0">
                <a:latin typeface="Avenir Next Regular"/>
                <a:cs typeface="Avenir Next Regular"/>
              </a:rPr>
              <a:t> XML es </a:t>
            </a:r>
            <a:r>
              <a:rPr lang="en-US" sz="1600" dirty="0" err="1">
                <a:latin typeface="Avenir Next Regular"/>
                <a:cs typeface="Avenir Next Regular"/>
              </a:rPr>
              <a:t>marcado</a:t>
            </a:r>
            <a:r>
              <a:rPr lang="en-US" sz="1600" dirty="0">
                <a:latin typeface="Avenir Next Regular"/>
                <a:cs typeface="Avenir Next Regular"/>
              </a:rPr>
              <a:t> </a:t>
            </a:r>
            <a:r>
              <a:rPr lang="en-US" sz="1600" dirty="0" err="1">
                <a:latin typeface="Avenir Next Regular"/>
                <a:cs typeface="Avenir Next Regular"/>
              </a:rPr>
              <a:t>como</a:t>
            </a:r>
            <a:r>
              <a:rPr lang="en-US" sz="1600" dirty="0">
                <a:latin typeface="Avenir Next Regular"/>
                <a:cs typeface="Avenir Next Regular"/>
              </a:rPr>
              <a:t> filtrable es </a:t>
            </a:r>
            <a:r>
              <a:rPr lang="en-US" sz="1600" dirty="0" err="1">
                <a:latin typeface="Avenir Next Regular"/>
                <a:cs typeface="Avenir Next Regular"/>
              </a:rPr>
              <a:t>posible</a:t>
            </a:r>
            <a:r>
              <a:rPr lang="en-US" sz="1600" dirty="0">
                <a:latin typeface="Avenir Next Regular"/>
                <a:cs typeface="Avenir Next Regular"/>
              </a:rPr>
              <a:t> </a:t>
            </a:r>
            <a:r>
              <a:rPr lang="en-US" sz="1600" dirty="0" err="1">
                <a:latin typeface="Avenir Next Regular"/>
                <a:cs typeface="Avenir Next Regular"/>
              </a:rPr>
              <a:t>indicar</a:t>
            </a:r>
            <a:r>
              <a:rPr lang="en-US" sz="1600" dirty="0">
                <a:latin typeface="Avenir Next Regular"/>
                <a:cs typeface="Avenir Next Regular"/>
              </a:rPr>
              <a:t> </a:t>
            </a:r>
            <a:r>
              <a:rPr lang="en-US" sz="1600" dirty="0" err="1">
                <a:latin typeface="Avenir Next Regular"/>
                <a:cs typeface="Avenir Next Regular"/>
              </a:rPr>
              <a:t>cuáles</a:t>
            </a:r>
            <a:r>
              <a:rPr lang="en-US" sz="1600" dirty="0">
                <a:latin typeface="Avenir Next Regular"/>
                <a:cs typeface="Avenir Next Regular"/>
              </a:rPr>
              <a:t> de sus </a:t>
            </a:r>
            <a:r>
              <a:rPr lang="en-US" sz="1600" dirty="0" err="1">
                <a:latin typeface="Avenir Next Regular"/>
                <a:cs typeface="Avenir Next Regular"/>
              </a:rPr>
              <a:t>nodos</a:t>
            </a:r>
            <a:r>
              <a:rPr lang="en-US" sz="1600" dirty="0">
                <a:latin typeface="Avenir Next Regular"/>
                <a:cs typeface="Avenir Next Regular"/>
              </a:rPr>
              <a:t> </a:t>
            </a:r>
            <a:r>
              <a:rPr lang="en-US" sz="1600" dirty="0" err="1">
                <a:latin typeface="Avenir Next Regular"/>
                <a:cs typeface="Avenir Next Regular"/>
              </a:rPr>
              <a:t>serán</a:t>
            </a:r>
            <a:r>
              <a:rPr lang="en-US" sz="1600" dirty="0">
                <a:latin typeface="Avenir Next Regular"/>
                <a:cs typeface="Avenir Next Regular"/>
              </a:rPr>
              <a:t> </a:t>
            </a:r>
            <a:r>
              <a:rPr lang="en-US" sz="1600" dirty="0" err="1">
                <a:latin typeface="Avenir Next Regular"/>
                <a:cs typeface="Avenir Next Regular"/>
              </a:rPr>
              <a:t>filtrables</a:t>
            </a:r>
            <a:r>
              <a:rPr lang="en-US" sz="1600" dirty="0">
                <a:latin typeface="Avenir Next Regular"/>
                <a:cs typeface="Avenir Next Regular"/>
              </a:rPr>
              <a:t>.</a:t>
            </a:r>
          </a:p>
          <a:p>
            <a:pPr>
              <a:buClr>
                <a:srgbClr val="F36F2F"/>
              </a:buClr>
            </a:pPr>
            <a:endParaRPr lang="en-US" sz="1600" b="1" dirty="0">
              <a:latin typeface="Avenir Next Regular"/>
              <a:cs typeface="Avenir Next Regular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7AB8157-A616-9443-8CC0-3C1DEC793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340488"/>
            <a:ext cx="3953161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849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838209" y="209550"/>
            <a:ext cx="7427119" cy="459424"/>
          </a:xfrm>
        </p:spPr>
        <p:txBody>
          <a:bodyPr/>
          <a:lstStyle/>
          <a:p>
            <a:r>
              <a:rPr lang="en-US" dirty="0" err="1">
                <a:latin typeface="Avenir Next Regular"/>
                <a:cs typeface="Avenir Next Regular"/>
              </a:rPr>
              <a:t>Seguridad</a:t>
            </a:r>
            <a:r>
              <a:rPr lang="en-US" dirty="0">
                <a:latin typeface="Avenir Next Regular"/>
                <a:cs typeface="Avenir Next Regular"/>
              </a:rPr>
              <a:t> de </a:t>
            </a:r>
            <a:r>
              <a:rPr lang="en-US" dirty="0" err="1">
                <a:latin typeface="Avenir Next Regular"/>
                <a:cs typeface="Avenir Next Regular"/>
              </a:rPr>
              <a:t>Parámetros</a:t>
            </a:r>
            <a:r>
              <a:rPr lang="en-US" dirty="0">
                <a:latin typeface="Avenir Next Regular"/>
                <a:cs typeface="Avenir Next Regular"/>
              </a:rPr>
              <a:t> y Variables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El valor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puede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almacenarse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manera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encriptada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y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estar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disponible solo para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ciertos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usuarios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.</a:t>
            </a:r>
            <a:endParaRPr lang="en-US" sz="1100" dirty="0">
              <a:latin typeface="Avenir Next Regular"/>
              <a:cs typeface="Avenir Next Regular"/>
            </a:endParaRP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8"/>
          </p:nvPr>
        </p:nvSpPr>
        <p:spPr>
          <a:xfrm>
            <a:off x="457199" y="1047750"/>
            <a:ext cx="4267201" cy="3581400"/>
          </a:xfrm>
        </p:spPr>
        <p:txBody>
          <a:bodyPr>
            <a:normAutofit fontScale="77500" lnSpcReduction="20000"/>
          </a:bodyPr>
          <a:lstStyle/>
          <a:p>
            <a:pPr marL="285750" indent="-2857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>
                <a:latin typeface="Avenir Next Regular"/>
                <a:cs typeface="Avenir Next Regular"/>
              </a:rPr>
              <a:t>El valor de los </a:t>
            </a:r>
            <a:r>
              <a:rPr lang="en-US" sz="1600" dirty="0" err="1">
                <a:latin typeface="Avenir Next Regular"/>
                <a:cs typeface="Avenir Next Regular"/>
              </a:rPr>
              <a:t>parámetros</a:t>
            </a:r>
            <a:r>
              <a:rPr lang="en-US" sz="1600" dirty="0">
                <a:latin typeface="Avenir Next Regular"/>
                <a:cs typeface="Avenir Next Regular"/>
              </a:rPr>
              <a:t> y variables de una </a:t>
            </a:r>
            <a:r>
              <a:rPr lang="en-US" sz="1600" dirty="0" err="1">
                <a:latin typeface="Avenir Next Regular"/>
                <a:cs typeface="Avenir Next Regular"/>
              </a:rPr>
              <a:t>instancia</a:t>
            </a:r>
            <a:r>
              <a:rPr lang="en-US" sz="1600" dirty="0">
                <a:latin typeface="Avenir Next Regular"/>
                <a:cs typeface="Avenir Next Regular"/>
              </a:rPr>
              <a:t> de un </a:t>
            </a:r>
            <a:r>
              <a:rPr lang="en-US" sz="1600" dirty="0" err="1">
                <a:latin typeface="Avenir Next Regular"/>
                <a:cs typeface="Avenir Next Regular"/>
              </a:rPr>
              <a:t>proceso</a:t>
            </a:r>
            <a:r>
              <a:rPr lang="en-US" sz="1600" dirty="0">
                <a:latin typeface="Avenir Next Regular"/>
                <a:cs typeface="Avenir Next Regular"/>
              </a:rPr>
              <a:t> son </a:t>
            </a:r>
            <a:r>
              <a:rPr lang="en-US" sz="1600" dirty="0" err="1">
                <a:latin typeface="Avenir Next Regular"/>
                <a:cs typeface="Avenir Next Regular"/>
              </a:rPr>
              <a:t>almacenados</a:t>
            </a:r>
            <a:r>
              <a:rPr lang="en-US" sz="1600" dirty="0">
                <a:latin typeface="Avenir Next Regular"/>
                <a:cs typeface="Avenir Next Regular"/>
              </a:rPr>
              <a:t> </a:t>
            </a:r>
            <a:r>
              <a:rPr lang="en-US" sz="1600" dirty="0" err="1">
                <a:latin typeface="Avenir Next Regular"/>
                <a:cs typeface="Avenir Next Regular"/>
              </a:rPr>
              <a:t>en</a:t>
            </a:r>
            <a:r>
              <a:rPr lang="en-US" sz="1600" dirty="0">
                <a:latin typeface="Avenir Next Regular"/>
                <a:cs typeface="Avenir Next Regular"/>
              </a:rPr>
              <a:t> una </a:t>
            </a:r>
            <a:r>
              <a:rPr lang="en-US" sz="1600" dirty="0" err="1">
                <a:latin typeface="Avenir Next Regular"/>
                <a:cs typeface="Avenir Next Regular"/>
              </a:rPr>
              <a:t>estructura</a:t>
            </a:r>
            <a:r>
              <a:rPr lang="en-US" sz="1600" dirty="0">
                <a:latin typeface="Avenir Next Regular"/>
                <a:cs typeface="Avenir Next Regular"/>
              </a:rPr>
              <a:t> </a:t>
            </a:r>
            <a:r>
              <a:rPr lang="en-US" sz="1600" dirty="0" err="1">
                <a:latin typeface="Avenir Next Regular"/>
                <a:cs typeface="Avenir Next Regular"/>
              </a:rPr>
              <a:t>interna</a:t>
            </a:r>
            <a:r>
              <a:rPr lang="en-US" sz="1600" dirty="0">
                <a:latin typeface="Avenir Next Regular"/>
                <a:cs typeface="Avenir Next Regular"/>
              </a:rPr>
              <a:t> de BIZUIT.</a:t>
            </a:r>
          </a:p>
          <a:p>
            <a:pPr marL="285750" indent="-2857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>
                <a:latin typeface="Avenir Next Regular"/>
                <a:cs typeface="Avenir Next Regular"/>
              </a:rPr>
              <a:t>Al </a:t>
            </a:r>
            <a:r>
              <a:rPr lang="en-US" sz="1600" dirty="0" err="1">
                <a:latin typeface="Avenir Next Regular"/>
                <a:cs typeface="Avenir Next Regular"/>
              </a:rPr>
              <a:t>marcar</a:t>
            </a:r>
            <a:r>
              <a:rPr lang="en-US" sz="1600" dirty="0">
                <a:latin typeface="Avenir Next Regular"/>
                <a:cs typeface="Avenir Next Regular"/>
              </a:rPr>
              <a:t> un </a:t>
            </a:r>
            <a:r>
              <a:rPr lang="en-US" sz="1600" dirty="0" err="1">
                <a:latin typeface="Avenir Next Regular"/>
                <a:cs typeface="Avenir Next Regular"/>
              </a:rPr>
              <a:t>parámetro</a:t>
            </a:r>
            <a:r>
              <a:rPr lang="en-US" sz="1600" dirty="0">
                <a:latin typeface="Avenir Next Regular"/>
                <a:cs typeface="Avenir Next Regular"/>
              </a:rPr>
              <a:t> o variable </a:t>
            </a:r>
            <a:r>
              <a:rPr lang="en-US" sz="1600" dirty="0" err="1">
                <a:latin typeface="Avenir Next Regular"/>
                <a:cs typeface="Avenir Next Regular"/>
              </a:rPr>
              <a:t>como</a:t>
            </a:r>
            <a:r>
              <a:rPr lang="en-US" sz="1600" dirty="0">
                <a:latin typeface="Avenir Next Regular"/>
                <a:cs typeface="Avenir Next Regular"/>
              </a:rPr>
              <a:t> “Seguro/a”, </a:t>
            </a:r>
            <a:r>
              <a:rPr lang="en-US" sz="1600" dirty="0" err="1">
                <a:latin typeface="Avenir Next Regular"/>
                <a:cs typeface="Avenir Next Regular"/>
              </a:rPr>
              <a:t>su</a:t>
            </a:r>
            <a:r>
              <a:rPr lang="en-US" sz="1600" dirty="0">
                <a:latin typeface="Avenir Next Regular"/>
                <a:cs typeface="Avenir Next Regular"/>
              </a:rPr>
              <a:t> valor es </a:t>
            </a:r>
            <a:r>
              <a:rPr lang="en-US" sz="1600" dirty="0" err="1">
                <a:latin typeface="Avenir Next Regular"/>
                <a:cs typeface="Avenir Next Regular"/>
              </a:rPr>
              <a:t>almacenado</a:t>
            </a:r>
            <a:r>
              <a:rPr lang="en-US" sz="1600" dirty="0">
                <a:latin typeface="Avenir Next Regular"/>
                <a:cs typeface="Avenir Next Regular"/>
              </a:rPr>
              <a:t> </a:t>
            </a:r>
            <a:r>
              <a:rPr lang="en-US" sz="1600" dirty="0" err="1">
                <a:latin typeface="Avenir Next Regular"/>
                <a:cs typeface="Avenir Next Regular"/>
              </a:rPr>
              <a:t>internamente</a:t>
            </a:r>
            <a:r>
              <a:rPr lang="en-US" sz="1600" dirty="0">
                <a:latin typeface="Avenir Next Regular"/>
                <a:cs typeface="Avenir Next Regular"/>
              </a:rPr>
              <a:t> de </a:t>
            </a:r>
            <a:r>
              <a:rPr lang="en-US" sz="1600" dirty="0" err="1">
                <a:latin typeface="Avenir Next Regular"/>
                <a:cs typeface="Avenir Next Regular"/>
              </a:rPr>
              <a:t>manera</a:t>
            </a:r>
            <a:r>
              <a:rPr lang="en-US" sz="1600" dirty="0">
                <a:latin typeface="Avenir Next Regular"/>
                <a:cs typeface="Avenir Next Regular"/>
              </a:rPr>
              <a:t> </a:t>
            </a:r>
            <a:r>
              <a:rPr lang="en-US" sz="1600" dirty="0" err="1">
                <a:latin typeface="Avenir Next Regular"/>
                <a:cs typeface="Avenir Next Regular"/>
              </a:rPr>
              <a:t>encriptada</a:t>
            </a:r>
            <a:r>
              <a:rPr lang="en-US" sz="1600" dirty="0">
                <a:latin typeface="Avenir Next Regular"/>
                <a:cs typeface="Avenir Next Regular"/>
              </a:rPr>
              <a:t> </a:t>
            </a:r>
            <a:r>
              <a:rPr lang="en-US" sz="1600" dirty="0" err="1">
                <a:latin typeface="Avenir Next Regular"/>
                <a:cs typeface="Avenir Next Regular"/>
              </a:rPr>
              <a:t>utilizando</a:t>
            </a:r>
            <a:r>
              <a:rPr lang="en-US" sz="1600" dirty="0">
                <a:latin typeface="Avenir Next Regular"/>
                <a:cs typeface="Avenir Next Regular"/>
              </a:rPr>
              <a:t> un </a:t>
            </a:r>
            <a:r>
              <a:rPr lang="en-US" sz="1600" dirty="0" err="1">
                <a:latin typeface="Avenir Next Regular"/>
                <a:cs typeface="Avenir Next Regular"/>
              </a:rPr>
              <a:t>algoritmo</a:t>
            </a:r>
            <a:r>
              <a:rPr lang="en-US" sz="1600" dirty="0">
                <a:latin typeface="Avenir Next Regular"/>
                <a:cs typeface="Avenir Next Regular"/>
              </a:rPr>
              <a:t> </a:t>
            </a:r>
            <a:r>
              <a:rPr lang="en-US" sz="1600" dirty="0" err="1">
                <a:latin typeface="Avenir Next Regular"/>
                <a:cs typeface="Avenir Next Regular"/>
              </a:rPr>
              <a:t>asimétrico</a:t>
            </a:r>
            <a:r>
              <a:rPr lang="en-US" sz="1600" dirty="0">
                <a:latin typeface="Avenir Next Regular"/>
                <a:cs typeface="Avenir Next Regular"/>
              </a:rPr>
              <a:t>.</a:t>
            </a:r>
          </a:p>
          <a:p>
            <a:pPr marL="285750" indent="-2857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>
                <a:latin typeface="Avenir Next Regular"/>
                <a:cs typeface="Avenir Next Regular"/>
              </a:rPr>
              <a:t>De </a:t>
            </a:r>
            <a:r>
              <a:rPr lang="en-US" sz="1600" dirty="0" err="1">
                <a:latin typeface="Avenir Next Regular"/>
                <a:cs typeface="Avenir Next Regular"/>
              </a:rPr>
              <a:t>esta</a:t>
            </a:r>
            <a:r>
              <a:rPr lang="en-US" sz="1600" dirty="0">
                <a:latin typeface="Avenir Next Regular"/>
                <a:cs typeface="Avenir Next Regular"/>
              </a:rPr>
              <a:t> </a:t>
            </a:r>
            <a:r>
              <a:rPr lang="en-US" sz="1600" dirty="0" err="1">
                <a:latin typeface="Avenir Next Regular"/>
                <a:cs typeface="Avenir Next Regular"/>
              </a:rPr>
              <a:t>manera</a:t>
            </a:r>
            <a:r>
              <a:rPr lang="en-US" sz="1600" dirty="0">
                <a:latin typeface="Avenir Next Regular"/>
                <a:cs typeface="Avenir Next Regular"/>
              </a:rPr>
              <a:t> es </a:t>
            </a:r>
            <a:r>
              <a:rPr lang="en-US" sz="1600" dirty="0" err="1">
                <a:latin typeface="Avenir Next Regular"/>
                <a:cs typeface="Avenir Next Regular"/>
              </a:rPr>
              <a:t>posible</a:t>
            </a:r>
            <a:r>
              <a:rPr lang="en-US" sz="1600" dirty="0">
                <a:latin typeface="Avenir Next Regular"/>
                <a:cs typeface="Avenir Next Regular"/>
              </a:rPr>
              <a:t> </a:t>
            </a:r>
            <a:r>
              <a:rPr lang="en-US" sz="1600" dirty="0" err="1">
                <a:latin typeface="Avenir Next Regular"/>
                <a:cs typeface="Avenir Next Regular"/>
              </a:rPr>
              <a:t>almacenar</a:t>
            </a:r>
            <a:r>
              <a:rPr lang="en-US" sz="1600" dirty="0">
                <a:latin typeface="Avenir Next Regular"/>
                <a:cs typeface="Avenir Next Regular"/>
              </a:rPr>
              <a:t> </a:t>
            </a:r>
            <a:r>
              <a:rPr lang="en-US" sz="1600" dirty="0" err="1">
                <a:latin typeface="Avenir Next Regular"/>
                <a:cs typeface="Avenir Next Regular"/>
              </a:rPr>
              <a:t>información</a:t>
            </a:r>
            <a:r>
              <a:rPr lang="en-US" sz="1600" dirty="0">
                <a:latin typeface="Avenir Next Regular"/>
                <a:cs typeface="Avenir Next Regular"/>
              </a:rPr>
              <a:t> sensible de una </a:t>
            </a:r>
            <a:r>
              <a:rPr lang="en-US" sz="1600" dirty="0" err="1">
                <a:latin typeface="Avenir Next Regular"/>
                <a:cs typeface="Avenir Next Regular"/>
              </a:rPr>
              <a:t>manera</a:t>
            </a:r>
            <a:r>
              <a:rPr lang="en-US" sz="1600" dirty="0">
                <a:latin typeface="Avenir Next Regular"/>
                <a:cs typeface="Avenir Next Regular"/>
              </a:rPr>
              <a:t> </a:t>
            </a:r>
            <a:r>
              <a:rPr lang="en-US" sz="1600" dirty="0" err="1">
                <a:latin typeface="Avenir Next Regular"/>
                <a:cs typeface="Avenir Next Regular"/>
              </a:rPr>
              <a:t>segura</a:t>
            </a:r>
            <a:r>
              <a:rPr lang="en-US" sz="1600" dirty="0">
                <a:latin typeface="Avenir Next Regular"/>
                <a:cs typeface="Avenir Next Regular"/>
              </a:rPr>
              <a:t> dentro de la </a:t>
            </a:r>
            <a:r>
              <a:rPr lang="en-US" sz="1600" dirty="0" err="1">
                <a:latin typeface="Avenir Next Regular"/>
                <a:cs typeface="Avenir Next Regular"/>
              </a:rPr>
              <a:t>estructura</a:t>
            </a:r>
            <a:r>
              <a:rPr lang="en-US" sz="1600" dirty="0">
                <a:latin typeface="Avenir Next Regular"/>
                <a:cs typeface="Avenir Next Regular"/>
              </a:rPr>
              <a:t> de BIZUIT.</a:t>
            </a:r>
          </a:p>
          <a:p>
            <a:pPr marL="285750" indent="-2857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 err="1">
                <a:latin typeface="Avenir Next Regular"/>
                <a:cs typeface="Avenir Next Regular"/>
              </a:rPr>
              <a:t>Cuando</a:t>
            </a:r>
            <a:r>
              <a:rPr lang="en-US" sz="1600" dirty="0">
                <a:latin typeface="Avenir Next Regular"/>
                <a:cs typeface="Avenir Next Regular"/>
              </a:rPr>
              <a:t> un </a:t>
            </a:r>
            <a:r>
              <a:rPr lang="en-US" sz="1600" dirty="0" err="1">
                <a:latin typeface="Avenir Next Regular"/>
                <a:cs typeface="Avenir Next Regular"/>
              </a:rPr>
              <a:t>parámetro</a:t>
            </a:r>
            <a:r>
              <a:rPr lang="en-US" sz="1600" dirty="0">
                <a:latin typeface="Avenir Next Regular"/>
                <a:cs typeface="Avenir Next Regular"/>
              </a:rPr>
              <a:t> o variable es </a:t>
            </a:r>
            <a:r>
              <a:rPr lang="en-US" sz="1600" dirty="0" err="1">
                <a:latin typeface="Avenir Next Regular"/>
                <a:cs typeface="Avenir Next Regular"/>
              </a:rPr>
              <a:t>marcado</a:t>
            </a:r>
            <a:r>
              <a:rPr lang="en-US" sz="1600" dirty="0">
                <a:latin typeface="Avenir Next Regular"/>
                <a:cs typeface="Avenir Next Regular"/>
              </a:rPr>
              <a:t> </a:t>
            </a:r>
            <a:r>
              <a:rPr lang="en-US" sz="1600" dirty="0" err="1">
                <a:latin typeface="Avenir Next Regular"/>
                <a:cs typeface="Avenir Next Regular"/>
              </a:rPr>
              <a:t>como</a:t>
            </a:r>
            <a:r>
              <a:rPr lang="en-US" sz="1600" dirty="0">
                <a:latin typeface="Avenir Next Regular"/>
                <a:cs typeface="Avenir Next Regular"/>
              </a:rPr>
              <a:t> “Seguro/a” se debe </a:t>
            </a:r>
            <a:r>
              <a:rPr lang="en-US" sz="1600" dirty="0" err="1">
                <a:latin typeface="Avenir Next Regular"/>
                <a:cs typeface="Avenir Next Regular"/>
              </a:rPr>
              <a:t>indicar</a:t>
            </a:r>
            <a:r>
              <a:rPr lang="en-US" sz="1600" dirty="0">
                <a:latin typeface="Avenir Next Regular"/>
                <a:cs typeface="Avenir Next Regular"/>
              </a:rPr>
              <a:t> los roles y/o </a:t>
            </a:r>
            <a:r>
              <a:rPr lang="en-US" sz="1600" dirty="0" err="1">
                <a:latin typeface="Avenir Next Regular"/>
                <a:cs typeface="Avenir Next Regular"/>
              </a:rPr>
              <a:t>usuarios</a:t>
            </a:r>
            <a:r>
              <a:rPr lang="en-US" sz="1600" dirty="0">
                <a:latin typeface="Avenir Next Regular"/>
                <a:cs typeface="Avenir Next Regular"/>
              </a:rPr>
              <a:t> que </a:t>
            </a:r>
            <a:r>
              <a:rPr lang="en-US" sz="1600" dirty="0" err="1">
                <a:latin typeface="Avenir Next Regular"/>
                <a:cs typeface="Avenir Next Regular"/>
              </a:rPr>
              <a:t>podrán</a:t>
            </a:r>
            <a:r>
              <a:rPr lang="en-US" sz="1600" dirty="0">
                <a:latin typeface="Avenir Next Regular"/>
                <a:cs typeface="Avenir Next Regular"/>
              </a:rPr>
              <a:t> acceder al valor de </a:t>
            </a:r>
            <a:r>
              <a:rPr lang="en-US" sz="1600" dirty="0" err="1">
                <a:latin typeface="Avenir Next Regular"/>
                <a:cs typeface="Avenir Next Regular"/>
              </a:rPr>
              <a:t>dicho</a:t>
            </a:r>
            <a:r>
              <a:rPr lang="en-US" sz="1600" dirty="0">
                <a:latin typeface="Avenir Next Regular"/>
                <a:cs typeface="Avenir Next Regular"/>
              </a:rPr>
              <a:t> </a:t>
            </a:r>
            <a:r>
              <a:rPr lang="en-US" sz="1600" dirty="0" err="1">
                <a:latin typeface="Avenir Next Regular"/>
                <a:cs typeface="Avenir Next Regular"/>
              </a:rPr>
              <a:t>parámetro</a:t>
            </a:r>
            <a:r>
              <a:rPr lang="en-US" sz="1600" dirty="0">
                <a:latin typeface="Avenir Next Regular"/>
                <a:cs typeface="Avenir Next Regular"/>
              </a:rPr>
              <a:t> o variable. </a:t>
            </a:r>
          </a:p>
          <a:p>
            <a:pPr marL="285750" indent="-2857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 err="1">
                <a:latin typeface="Avenir Next Regular"/>
                <a:cs typeface="Avenir Next Regular"/>
              </a:rPr>
              <a:t>Aquellos</a:t>
            </a:r>
            <a:r>
              <a:rPr lang="en-US" sz="1600" dirty="0">
                <a:latin typeface="Avenir Next Regular"/>
                <a:cs typeface="Avenir Next Regular"/>
              </a:rPr>
              <a:t> </a:t>
            </a:r>
            <a:r>
              <a:rPr lang="en-US" sz="1600" dirty="0" err="1">
                <a:latin typeface="Avenir Next Regular"/>
                <a:cs typeface="Avenir Next Regular"/>
              </a:rPr>
              <a:t>parámetros</a:t>
            </a:r>
            <a:r>
              <a:rPr lang="en-US" sz="1600" dirty="0">
                <a:latin typeface="Avenir Next Regular"/>
                <a:cs typeface="Avenir Next Regular"/>
              </a:rPr>
              <a:t> o variables </a:t>
            </a:r>
            <a:r>
              <a:rPr lang="en-US" sz="1600" dirty="0" err="1">
                <a:latin typeface="Avenir Next Regular"/>
                <a:cs typeface="Avenir Next Regular"/>
              </a:rPr>
              <a:t>marcados</a:t>
            </a:r>
            <a:r>
              <a:rPr lang="en-US" sz="1600" dirty="0">
                <a:latin typeface="Avenir Next Regular"/>
                <a:cs typeface="Avenir Next Regular"/>
              </a:rPr>
              <a:t> </a:t>
            </a:r>
            <a:r>
              <a:rPr lang="en-US" sz="1600" dirty="0" err="1">
                <a:latin typeface="Avenir Next Regular"/>
                <a:cs typeface="Avenir Next Regular"/>
              </a:rPr>
              <a:t>como</a:t>
            </a:r>
            <a:r>
              <a:rPr lang="en-US" sz="1600" dirty="0">
                <a:latin typeface="Avenir Next Regular"/>
                <a:cs typeface="Avenir Next Regular"/>
              </a:rPr>
              <a:t> </a:t>
            </a:r>
            <a:r>
              <a:rPr lang="en-US" sz="1600" b="1" dirty="0" err="1">
                <a:latin typeface="Avenir Next Regular"/>
                <a:cs typeface="Avenir Next Regular"/>
              </a:rPr>
              <a:t>filtrables</a:t>
            </a:r>
            <a:r>
              <a:rPr lang="en-US" sz="1600" dirty="0">
                <a:latin typeface="Avenir Next Regular"/>
                <a:cs typeface="Avenir Next Regular"/>
              </a:rPr>
              <a:t> no </a:t>
            </a:r>
            <a:r>
              <a:rPr lang="en-US" sz="1600" dirty="0" err="1">
                <a:latin typeface="Avenir Next Regular"/>
                <a:cs typeface="Avenir Next Regular"/>
              </a:rPr>
              <a:t>pueden</a:t>
            </a:r>
            <a:r>
              <a:rPr lang="en-US" sz="1600" dirty="0">
                <a:latin typeface="Avenir Next Regular"/>
                <a:cs typeface="Avenir Next Regular"/>
              </a:rPr>
              <a:t> ser al </a:t>
            </a:r>
            <a:r>
              <a:rPr lang="en-US" sz="1600" dirty="0" err="1">
                <a:latin typeface="Avenir Next Regular"/>
                <a:cs typeface="Avenir Next Regular"/>
              </a:rPr>
              <a:t>mismo</a:t>
            </a:r>
            <a:r>
              <a:rPr lang="en-US" sz="1600" dirty="0">
                <a:latin typeface="Avenir Next Regular"/>
                <a:cs typeface="Avenir Next Regular"/>
              </a:rPr>
              <a:t> </a:t>
            </a:r>
            <a:r>
              <a:rPr lang="en-US" sz="1600" dirty="0" err="1">
                <a:latin typeface="Avenir Next Regular"/>
                <a:cs typeface="Avenir Next Regular"/>
              </a:rPr>
              <a:t>tiempo</a:t>
            </a:r>
            <a:r>
              <a:rPr lang="en-US" sz="1600" dirty="0">
                <a:latin typeface="Avenir Next Regular"/>
                <a:cs typeface="Avenir Next Regular"/>
              </a:rPr>
              <a:t> </a:t>
            </a:r>
            <a:r>
              <a:rPr lang="en-US" sz="1600" dirty="0" err="1">
                <a:latin typeface="Avenir Next Regular"/>
                <a:cs typeface="Avenir Next Regular"/>
              </a:rPr>
              <a:t>marcados</a:t>
            </a:r>
            <a:r>
              <a:rPr lang="en-US" sz="1600" dirty="0">
                <a:latin typeface="Avenir Next Regular"/>
                <a:cs typeface="Avenir Next Regular"/>
              </a:rPr>
              <a:t> </a:t>
            </a:r>
            <a:r>
              <a:rPr lang="en-US" sz="1600" dirty="0" err="1">
                <a:latin typeface="Avenir Next Regular"/>
                <a:cs typeface="Avenir Next Regular"/>
              </a:rPr>
              <a:t>como</a:t>
            </a:r>
            <a:r>
              <a:rPr lang="en-US" sz="1600" dirty="0">
                <a:latin typeface="Avenir Next Regular"/>
                <a:cs typeface="Avenir Next Regular"/>
              </a:rPr>
              <a:t> </a:t>
            </a:r>
            <a:r>
              <a:rPr lang="en-US" sz="1600" b="1" dirty="0" err="1">
                <a:latin typeface="Avenir Next Regular"/>
                <a:cs typeface="Avenir Next Regular"/>
              </a:rPr>
              <a:t>Seguros</a:t>
            </a:r>
            <a:r>
              <a:rPr lang="en-US" sz="1600" b="1">
                <a:latin typeface="Avenir Next Regular"/>
                <a:cs typeface="Avenir Next Regular"/>
              </a:rPr>
              <a:t>.</a:t>
            </a:r>
            <a:endParaRPr lang="en-US" sz="1600" b="1" dirty="0">
              <a:latin typeface="Avenir Next Regular"/>
              <a:cs typeface="Avenir Next Regular"/>
            </a:endParaRPr>
          </a:p>
          <a:p>
            <a:pPr>
              <a:buClr>
                <a:srgbClr val="F36F2F"/>
              </a:buClr>
            </a:pPr>
            <a:endParaRPr lang="en-US" sz="1600" b="1" dirty="0">
              <a:latin typeface="Avenir Next Regular"/>
              <a:cs typeface="Avenir Next Regular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0E4891C-D748-C34B-A19B-C1381E3C7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96" y="1405520"/>
            <a:ext cx="3713774" cy="233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353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 Placeholder 58"/>
          <p:cNvSpPr>
            <a:spLocks noGrp="1"/>
          </p:cNvSpPr>
          <p:nvPr>
            <p:ph type="body" sz="quarter" idx="18"/>
          </p:nvPr>
        </p:nvSpPr>
        <p:spPr>
          <a:xfrm>
            <a:off x="433508" y="928208"/>
            <a:ext cx="2614634" cy="2023606"/>
          </a:xfrm>
        </p:spPr>
        <p:txBody>
          <a:bodyPr>
            <a:noAutofit/>
          </a:bodyPr>
          <a:lstStyle/>
          <a:p>
            <a:pPr>
              <a:buClr>
                <a:srgbClr val="FF6600"/>
              </a:buClr>
            </a:pPr>
            <a:r>
              <a:rPr lang="es-AR" sz="1400" b="1" dirty="0">
                <a:solidFill>
                  <a:srgbClr val="F36F2F"/>
                </a:solidFill>
                <a:latin typeface="Avenir Next Demi Bold" panose="020B0503020202020204" pitchFamily="34" charset="0"/>
              </a:rPr>
              <a:t>Introducción a BIZUIT</a:t>
            </a:r>
          </a:p>
          <a:p>
            <a:pPr>
              <a:buClr>
                <a:srgbClr val="FF6600"/>
              </a:buClr>
              <a:buFont typeface="Wingdings" pitchFamily="2" charset="2"/>
              <a:buChar char="§"/>
            </a:pPr>
            <a:r>
              <a:rPr lang="es-AR" sz="1100" dirty="0">
                <a:latin typeface="Avenir Next Regular"/>
              </a:rPr>
              <a:t>Conceptos Generales</a:t>
            </a:r>
          </a:p>
          <a:p>
            <a:pPr>
              <a:buClr>
                <a:srgbClr val="FF6600"/>
              </a:buClr>
              <a:buFont typeface="Wingdings" pitchFamily="2" charset="2"/>
              <a:buChar char="§"/>
            </a:pPr>
            <a:r>
              <a:rPr lang="es-AR" sz="1100" dirty="0">
                <a:latin typeface="Avenir Next Regular"/>
              </a:rPr>
              <a:t>Problemáticas resueltas</a:t>
            </a:r>
          </a:p>
          <a:p>
            <a:pPr>
              <a:buClr>
                <a:srgbClr val="FF6600"/>
              </a:buClr>
              <a:buFont typeface="Wingdings" pitchFamily="2" charset="2"/>
              <a:buChar char="§"/>
            </a:pPr>
            <a:r>
              <a:rPr lang="es-AR" sz="1100" dirty="0">
                <a:latin typeface="Avenir Next Regular"/>
              </a:rPr>
              <a:t>Proceso de implementación BIZUIT</a:t>
            </a:r>
          </a:p>
          <a:p>
            <a:pPr>
              <a:buClr>
                <a:srgbClr val="FF6600"/>
              </a:buClr>
              <a:buFont typeface="Wingdings" pitchFamily="2" charset="2"/>
              <a:buChar char="§"/>
            </a:pPr>
            <a:r>
              <a:rPr lang="es-AR" sz="1100" dirty="0">
                <a:latin typeface="Avenir Next Regular"/>
              </a:rPr>
              <a:t>Herramientas que integran BIZUIT</a:t>
            </a:r>
          </a:p>
          <a:p>
            <a:pPr>
              <a:buClr>
                <a:srgbClr val="FF6600"/>
              </a:buClr>
              <a:buFont typeface="Wingdings" pitchFamily="2" charset="2"/>
              <a:buChar char="§"/>
            </a:pPr>
            <a:r>
              <a:rPr lang="es-AR" sz="1100" dirty="0">
                <a:latin typeface="Avenir Next Regular"/>
              </a:rPr>
              <a:t>Resumen de Características</a:t>
            </a:r>
            <a:endParaRPr lang="es-AR" sz="2800" dirty="0">
              <a:latin typeface="Avenir Next Regular"/>
            </a:endParaRPr>
          </a:p>
          <a:p>
            <a:endParaRPr lang="en-US" sz="1200" dirty="0">
              <a:latin typeface="Avenir Next Regular"/>
              <a:cs typeface="Avenir Next Regular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639629" y="1750319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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502798" y="2211026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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360716" y="2773523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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145500" y="4114679"/>
            <a:ext cx="447516" cy="392415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21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</a:t>
            </a:r>
          </a:p>
        </p:txBody>
      </p:sp>
      <p:sp>
        <p:nvSpPr>
          <p:cNvPr id="33" name="Text Placeholder 2"/>
          <p:cNvSpPr txBox="1">
            <a:spLocks/>
          </p:cNvSpPr>
          <p:nvPr/>
        </p:nvSpPr>
        <p:spPr>
          <a:xfrm>
            <a:off x="838209" y="209550"/>
            <a:ext cx="7427119" cy="459424"/>
          </a:xfrm>
          <a:prstGeom prst="rect">
            <a:avLst/>
          </a:prstGeom>
        </p:spPr>
        <p:txBody>
          <a:bodyPr vert="horz" lIns="68567" tIns="34289" rIns="68567" bIns="34289" rtlCol="0">
            <a:noAutofit/>
          </a:bodyPr>
          <a:lstStyle>
            <a:lvl1pPr marL="0" indent="0" algn="ctr" defTabSz="685800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rgbClr val="F36F2F"/>
                </a:solidFill>
                <a:latin typeface="Raleway" panose="020B0003030101060003" pitchFamily="34" charset="0"/>
                <a:ea typeface="Roboto" panose="02000000000000000000" pitchFamily="2" charset="0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Avenir Next Regular"/>
                <a:cs typeface="Avenir Next Regular"/>
              </a:rPr>
              <a:t>Agenda</a:t>
            </a:r>
          </a:p>
        </p:txBody>
      </p:sp>
      <p:sp>
        <p:nvSpPr>
          <p:cNvPr id="34" name="Text Placeholder 3"/>
          <p:cNvSpPr txBox="1">
            <a:spLocks/>
          </p:cNvSpPr>
          <p:nvPr/>
        </p:nvSpPr>
        <p:spPr>
          <a:xfrm>
            <a:off x="1828809" y="742950"/>
            <a:ext cx="5486333" cy="459424"/>
          </a:xfrm>
          <a:prstGeom prst="rect">
            <a:avLst/>
          </a:prstGeom>
        </p:spPr>
        <p:txBody>
          <a:bodyPr vert="horz" lIns="68567" tIns="34289" rIns="68567" bIns="34289" rtlCol="0">
            <a:normAutofit/>
          </a:bodyPr>
          <a:lstStyle>
            <a:lvl1pPr marL="0" indent="0" algn="ctr" defTabSz="685800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44546A">
                  <a:lumMod val="75000"/>
                </a:srgbClr>
              </a:solidFill>
              <a:latin typeface="Avenir Next Regular"/>
              <a:cs typeface="Avenir Next Regular"/>
            </a:endParaRPr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4</a:t>
            </a:fld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5" name="Text Placeholder 58">
            <a:extLst>
              <a:ext uri="{FF2B5EF4-FFF2-40B4-BE49-F238E27FC236}">
                <a16:creationId xmlns:a16="http://schemas.microsoft.com/office/drawing/2014/main" id="{647C973B-2DE6-1040-9528-5DF621A5284D}"/>
              </a:ext>
            </a:extLst>
          </p:cNvPr>
          <p:cNvSpPr txBox="1">
            <a:spLocks/>
          </p:cNvSpPr>
          <p:nvPr/>
        </p:nvSpPr>
        <p:spPr>
          <a:xfrm>
            <a:off x="3429000" y="942407"/>
            <a:ext cx="2891233" cy="2868007"/>
          </a:xfrm>
          <a:prstGeom prst="rect">
            <a:avLst/>
          </a:prstGeom>
        </p:spPr>
        <p:txBody>
          <a:bodyPr vert="horz" lIns="68567" tIns="34289" rIns="68567" bIns="34289" rtlCol="0">
            <a:noAutofit/>
          </a:bodyPr>
          <a:lstStyle>
            <a:lvl1pPr marL="0" indent="0" algn="l" defTabSz="685647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1pPr>
            <a:lvl2pPr marL="34282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647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47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294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527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35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174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00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6600"/>
              </a:buClr>
            </a:pPr>
            <a:r>
              <a:rPr lang="es-AR" sz="1400" b="1" dirty="0">
                <a:solidFill>
                  <a:schemeClr val="bg2">
                    <a:lumMod val="75000"/>
                  </a:schemeClr>
                </a:solidFill>
                <a:latin typeface="Avenir Next Demi Bold" panose="020B0503020202020204" pitchFamily="34" charset="0"/>
              </a:rPr>
              <a:t>BIZUIT </a:t>
            </a:r>
            <a:r>
              <a:rPr lang="es-AR" sz="1400" b="1" dirty="0" err="1">
                <a:solidFill>
                  <a:schemeClr val="bg2">
                    <a:lumMod val="75000"/>
                  </a:schemeClr>
                </a:solidFill>
                <a:latin typeface="Avenir Next Demi Bold" panose="020B0503020202020204" pitchFamily="34" charset="0"/>
              </a:rPr>
              <a:t>Designer</a:t>
            </a:r>
            <a:endParaRPr lang="es-AR" sz="1100" dirty="0">
              <a:solidFill>
                <a:schemeClr val="bg2">
                  <a:lumMod val="75000"/>
                </a:schemeClr>
              </a:solidFill>
              <a:latin typeface="Avenir Next Regular"/>
            </a:endParaRPr>
          </a:p>
          <a:p>
            <a:pPr>
              <a:buClr>
                <a:schemeClr val="bg2">
                  <a:lumMod val="75000"/>
                </a:schemeClr>
              </a:buClr>
              <a:buFont typeface="Wingdings" pitchFamily="2" charset="2"/>
              <a:buChar char="§"/>
            </a:pPr>
            <a:r>
              <a:rPr lang="es-AR" sz="1100" dirty="0">
                <a:solidFill>
                  <a:schemeClr val="bg2">
                    <a:lumMod val="75000"/>
                  </a:schemeClr>
                </a:solidFill>
                <a:latin typeface="Avenir Next Regular"/>
              </a:rPr>
              <a:t>Modelado BPMN</a:t>
            </a:r>
          </a:p>
          <a:p>
            <a:pPr>
              <a:buClr>
                <a:schemeClr val="bg2">
                  <a:lumMod val="75000"/>
                </a:schemeClr>
              </a:buClr>
              <a:buFont typeface="Wingdings" pitchFamily="2" charset="2"/>
              <a:buChar char="§"/>
            </a:pPr>
            <a:r>
              <a:rPr lang="es-AR" sz="1100" dirty="0">
                <a:solidFill>
                  <a:schemeClr val="bg2">
                    <a:lumMod val="75000"/>
                  </a:schemeClr>
                </a:solidFill>
                <a:latin typeface="Avenir Next Regular"/>
              </a:rPr>
              <a:t>Procesos: Manuales y Automáticos</a:t>
            </a:r>
          </a:p>
          <a:p>
            <a:pPr>
              <a:buClr>
                <a:schemeClr val="bg2">
                  <a:lumMod val="75000"/>
                </a:schemeClr>
              </a:buClr>
              <a:buFont typeface="Wingdings" pitchFamily="2" charset="2"/>
              <a:buChar char="§"/>
            </a:pPr>
            <a:r>
              <a:rPr lang="es-AR" sz="1100" dirty="0">
                <a:solidFill>
                  <a:schemeClr val="bg2">
                    <a:lumMod val="75000"/>
                  </a:schemeClr>
                </a:solidFill>
                <a:latin typeface="Avenir Next Regular"/>
              </a:rPr>
              <a:t>Parámetros y Variables</a:t>
            </a:r>
          </a:p>
          <a:p>
            <a:pPr>
              <a:buClr>
                <a:schemeClr val="bg2">
                  <a:lumMod val="75000"/>
                </a:schemeClr>
              </a:buClr>
              <a:buFont typeface="Wingdings" pitchFamily="2" charset="2"/>
              <a:buChar char="§"/>
            </a:pPr>
            <a:r>
              <a:rPr lang="es-AR" sz="1100" dirty="0">
                <a:solidFill>
                  <a:schemeClr val="bg2">
                    <a:lumMod val="75000"/>
                  </a:schemeClr>
                </a:solidFill>
                <a:latin typeface="Avenir Next Regular"/>
              </a:rPr>
              <a:t>Prototipado de Pantallas</a:t>
            </a:r>
          </a:p>
          <a:p>
            <a:pPr>
              <a:buClr>
                <a:schemeClr val="bg2">
                  <a:lumMod val="75000"/>
                </a:schemeClr>
              </a:buClr>
              <a:buFont typeface="Wingdings" pitchFamily="2" charset="2"/>
              <a:buChar char="§"/>
            </a:pPr>
            <a:r>
              <a:rPr lang="es-AR" sz="1100" dirty="0">
                <a:solidFill>
                  <a:schemeClr val="bg2">
                    <a:lumMod val="75000"/>
                  </a:schemeClr>
                </a:solidFill>
                <a:latin typeface="Avenir Next Regular"/>
              </a:rPr>
              <a:t>Parámetros y Variables Filtrables</a:t>
            </a:r>
          </a:p>
          <a:p>
            <a:pPr>
              <a:buClr>
                <a:schemeClr val="bg2">
                  <a:lumMod val="75000"/>
                </a:schemeClr>
              </a:buClr>
              <a:buFont typeface="Wingdings" pitchFamily="2" charset="2"/>
              <a:buChar char="§"/>
            </a:pPr>
            <a:r>
              <a:rPr lang="es-AR" sz="1100" dirty="0">
                <a:solidFill>
                  <a:schemeClr val="bg2">
                    <a:lumMod val="75000"/>
                  </a:schemeClr>
                </a:solidFill>
                <a:latin typeface="Avenir Next Regular"/>
              </a:rPr>
              <a:t>Seguridad de Parámetros y Variables</a:t>
            </a:r>
          </a:p>
          <a:p>
            <a:pPr>
              <a:buClr>
                <a:schemeClr val="bg2">
                  <a:lumMod val="75000"/>
                </a:schemeClr>
              </a:buClr>
              <a:buFont typeface="Wingdings" pitchFamily="2" charset="2"/>
              <a:buChar char="§"/>
            </a:pPr>
            <a:r>
              <a:rPr lang="es-AR" sz="1100" dirty="0">
                <a:solidFill>
                  <a:schemeClr val="bg2">
                    <a:lumMod val="75000"/>
                  </a:schemeClr>
                </a:solidFill>
                <a:latin typeface="Avenir Next Regular"/>
              </a:rPr>
              <a:t>Actividades.</a:t>
            </a:r>
          </a:p>
          <a:p>
            <a:pPr lvl="1">
              <a:buClr>
                <a:schemeClr val="bg2">
                  <a:lumMod val="75000"/>
                </a:schemeClr>
              </a:buClr>
              <a:buFont typeface="Wingdings" pitchFamily="2" charset="2"/>
              <a:buChar char="§"/>
            </a:pPr>
            <a:r>
              <a:rPr lang="es-AR" sz="1100" dirty="0">
                <a:solidFill>
                  <a:schemeClr val="bg2">
                    <a:lumMod val="75000"/>
                  </a:schemeClr>
                </a:solidFill>
                <a:latin typeface="Avenir Next Regular"/>
              </a:rPr>
              <a:t>De Propósito General</a:t>
            </a:r>
          </a:p>
          <a:p>
            <a:pPr lvl="1">
              <a:buClr>
                <a:schemeClr val="bg2">
                  <a:lumMod val="75000"/>
                </a:schemeClr>
              </a:buClr>
              <a:buFont typeface="Wingdings" pitchFamily="2" charset="2"/>
              <a:buChar char="§"/>
            </a:pPr>
            <a:r>
              <a:rPr lang="es-AR" sz="1100" dirty="0">
                <a:solidFill>
                  <a:schemeClr val="bg2">
                    <a:lumMod val="75000"/>
                  </a:schemeClr>
                </a:solidFill>
                <a:latin typeface="Avenir Next Regular"/>
              </a:rPr>
              <a:t>De Control de Flujo</a:t>
            </a:r>
          </a:p>
          <a:p>
            <a:pPr lvl="1">
              <a:buClr>
                <a:schemeClr val="bg2">
                  <a:lumMod val="75000"/>
                </a:schemeClr>
              </a:buClr>
              <a:buFont typeface="Wingdings" pitchFamily="2" charset="2"/>
              <a:buChar char="§"/>
            </a:pPr>
            <a:r>
              <a:rPr lang="es-AR" sz="1100" dirty="0">
                <a:solidFill>
                  <a:schemeClr val="bg2">
                    <a:lumMod val="75000"/>
                  </a:schemeClr>
                </a:solidFill>
                <a:latin typeface="Avenir Next Regular"/>
              </a:rPr>
              <a:t>De Excepción</a:t>
            </a:r>
          </a:p>
          <a:p>
            <a:pPr>
              <a:buClr>
                <a:schemeClr val="bg2">
                  <a:lumMod val="75000"/>
                </a:schemeClr>
              </a:buClr>
              <a:buFont typeface="Wingdings" pitchFamily="2" charset="2"/>
              <a:buChar char="§"/>
            </a:pPr>
            <a:endParaRPr lang="es-AR" sz="1100" dirty="0">
              <a:solidFill>
                <a:schemeClr val="bg2">
                  <a:lumMod val="75000"/>
                </a:schemeClr>
              </a:solidFill>
              <a:latin typeface="Avenir Next Regular"/>
            </a:endParaRPr>
          </a:p>
          <a:p>
            <a:pPr>
              <a:buClr>
                <a:schemeClr val="bg2">
                  <a:lumMod val="75000"/>
                </a:schemeClr>
              </a:buClr>
            </a:pPr>
            <a:endParaRPr lang="es-AR" sz="1100" dirty="0">
              <a:solidFill>
                <a:schemeClr val="bg2">
                  <a:lumMod val="75000"/>
                </a:schemeClr>
              </a:solidFill>
              <a:latin typeface="Avenir Next Regular"/>
            </a:endParaRPr>
          </a:p>
          <a:p>
            <a:pPr lvl="1">
              <a:buClr>
                <a:srgbClr val="FF6600"/>
              </a:buClr>
              <a:buFont typeface="Wingdings" pitchFamily="2" charset="2"/>
              <a:buChar char="§"/>
            </a:pPr>
            <a:endParaRPr lang="en-US" sz="1100" dirty="0">
              <a:solidFill>
                <a:schemeClr val="bg2">
                  <a:lumMod val="75000"/>
                </a:schemeClr>
              </a:solidFill>
              <a:latin typeface="Avenir Next Regular"/>
              <a:cs typeface="Avenir Next Regular"/>
            </a:endParaRPr>
          </a:p>
          <a:p>
            <a:pPr lvl="1">
              <a:buClr>
                <a:srgbClr val="FF6600"/>
              </a:buClr>
              <a:buFont typeface="Wingdings" pitchFamily="2" charset="2"/>
              <a:buChar char="§"/>
            </a:pPr>
            <a:endParaRPr lang="es-AR" sz="1100" dirty="0">
              <a:solidFill>
                <a:schemeClr val="bg2">
                  <a:lumMod val="75000"/>
                </a:schemeClr>
              </a:solidFill>
              <a:latin typeface="Avenir Next Regular"/>
            </a:endParaRPr>
          </a:p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Avenir Next Regular"/>
              <a:cs typeface="Avenir Next Regular"/>
            </a:endParaRPr>
          </a:p>
        </p:txBody>
      </p:sp>
      <p:sp>
        <p:nvSpPr>
          <p:cNvPr id="16" name="Rectangle 147">
            <a:extLst>
              <a:ext uri="{FF2B5EF4-FFF2-40B4-BE49-F238E27FC236}">
                <a16:creationId xmlns:a16="http://schemas.microsoft.com/office/drawing/2014/main" id="{F0F7F122-AA8C-4F46-9EA6-D7A714F7796E}"/>
              </a:ext>
            </a:extLst>
          </p:cNvPr>
          <p:cNvSpPr/>
          <p:nvPr/>
        </p:nvSpPr>
        <p:spPr>
          <a:xfrm>
            <a:off x="3234716" y="954681"/>
            <a:ext cx="45719" cy="2605553"/>
          </a:xfrm>
          <a:prstGeom prst="rect">
            <a:avLst/>
          </a:prstGeom>
          <a:solidFill>
            <a:srgbClr val="F36F2F"/>
          </a:solidFill>
          <a:ln>
            <a:solidFill>
              <a:srgbClr val="F3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  <p:sp>
        <p:nvSpPr>
          <p:cNvPr id="17" name="Rectangle 147">
            <a:extLst>
              <a:ext uri="{FF2B5EF4-FFF2-40B4-BE49-F238E27FC236}">
                <a16:creationId xmlns:a16="http://schemas.microsoft.com/office/drawing/2014/main" id="{EB20FFB1-F7C5-6A42-A389-8CF3B13ACFAC}"/>
              </a:ext>
            </a:extLst>
          </p:cNvPr>
          <p:cNvSpPr/>
          <p:nvPr/>
        </p:nvSpPr>
        <p:spPr>
          <a:xfrm flipH="1">
            <a:off x="5956791" y="942407"/>
            <a:ext cx="45719" cy="2617828"/>
          </a:xfrm>
          <a:prstGeom prst="rect">
            <a:avLst/>
          </a:prstGeom>
          <a:solidFill>
            <a:srgbClr val="F36F2F"/>
          </a:solidFill>
          <a:ln>
            <a:solidFill>
              <a:srgbClr val="F3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217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838209" y="209550"/>
            <a:ext cx="7427119" cy="459424"/>
          </a:xfrm>
        </p:spPr>
        <p:txBody>
          <a:bodyPr/>
          <a:lstStyle/>
          <a:p>
            <a:r>
              <a:rPr lang="en-US" dirty="0" err="1">
                <a:latin typeface="Avenir Next Regular"/>
                <a:cs typeface="Avenir Next Regular"/>
              </a:rPr>
              <a:t>Actividades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Determinan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los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pasos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un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proceso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,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los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cuales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pueden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implicar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enviar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un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correo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electrónico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,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especificar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si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se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debe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o no 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consultar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una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base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datos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para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obtener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cierta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información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, 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asignar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una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tarea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 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una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persona y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determinar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el 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tiempo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que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una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persona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tiene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para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realizar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la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tarea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, entre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otras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alternativas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.</a:t>
            </a:r>
          </a:p>
          <a:p>
            <a:r>
              <a:rPr lang="en-US" sz="1100" dirty="0">
                <a:latin typeface="Avenir Next Regular"/>
                <a:cs typeface="Avenir Next Regular"/>
              </a:rPr>
              <a:t>.</a:t>
            </a: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8"/>
          </p:nvPr>
        </p:nvSpPr>
        <p:spPr>
          <a:xfrm>
            <a:off x="457199" y="1525906"/>
            <a:ext cx="8229599" cy="3103244"/>
          </a:xfrm>
        </p:spPr>
        <p:txBody>
          <a:bodyPr>
            <a:normAutofit/>
          </a:bodyPr>
          <a:lstStyle/>
          <a:p>
            <a:pPr>
              <a:buClr>
                <a:srgbClr val="F36F2F"/>
              </a:buClr>
            </a:pPr>
            <a:r>
              <a:rPr lang="en-US" sz="1600" dirty="0">
                <a:latin typeface="Avenir Next Regular"/>
                <a:cs typeface="Avenir Next Regular"/>
              </a:rPr>
              <a:t>El conjunto de </a:t>
            </a:r>
            <a:r>
              <a:rPr lang="en-US" sz="1600" dirty="0" err="1">
                <a:latin typeface="Avenir Next Regular"/>
                <a:cs typeface="Avenir Next Regular"/>
              </a:rPr>
              <a:t>actividades</a:t>
            </a:r>
            <a:r>
              <a:rPr lang="en-US" sz="1600" dirty="0">
                <a:latin typeface="Avenir Next Regular"/>
                <a:cs typeface="Avenir Next Regular"/>
              </a:rPr>
              <a:t> </a:t>
            </a:r>
            <a:r>
              <a:rPr lang="en-US" sz="1600" dirty="0" err="1">
                <a:latin typeface="Avenir Next Regular"/>
                <a:cs typeface="Avenir Next Regular"/>
              </a:rPr>
              <a:t>disponibles</a:t>
            </a:r>
            <a:r>
              <a:rPr lang="en-US" sz="1600" dirty="0">
                <a:latin typeface="Avenir Next Regular"/>
                <a:cs typeface="Avenir Next Regular"/>
              </a:rPr>
              <a:t> </a:t>
            </a:r>
            <a:r>
              <a:rPr lang="en-US" sz="1600" dirty="0" err="1">
                <a:latin typeface="Avenir Next Regular"/>
                <a:cs typeface="Avenir Next Regular"/>
              </a:rPr>
              <a:t>en</a:t>
            </a:r>
            <a:r>
              <a:rPr lang="en-US" sz="1600" dirty="0">
                <a:latin typeface="Avenir Next Regular"/>
                <a:cs typeface="Avenir Next Regular"/>
              </a:rPr>
              <a:t> BIZUIT se </a:t>
            </a:r>
            <a:r>
              <a:rPr lang="en-US" sz="1600" dirty="0" err="1">
                <a:latin typeface="Avenir Next Regular"/>
                <a:cs typeface="Avenir Next Regular"/>
              </a:rPr>
              <a:t>encuentra</a:t>
            </a:r>
            <a:r>
              <a:rPr lang="en-US" sz="1600" dirty="0">
                <a:latin typeface="Avenir Next Regular"/>
                <a:cs typeface="Avenir Next Regular"/>
              </a:rPr>
              <a:t> </a:t>
            </a:r>
            <a:r>
              <a:rPr lang="en-US" sz="1600" dirty="0" err="1">
                <a:latin typeface="Avenir Next Regular"/>
                <a:cs typeface="Avenir Next Regular"/>
              </a:rPr>
              <a:t>dividido</a:t>
            </a:r>
            <a:r>
              <a:rPr lang="en-US" sz="1600" dirty="0">
                <a:latin typeface="Avenir Next Regular"/>
                <a:cs typeface="Avenir Next Regular"/>
              </a:rPr>
              <a:t> </a:t>
            </a:r>
            <a:r>
              <a:rPr lang="en-US" sz="1600" dirty="0" err="1">
                <a:latin typeface="Avenir Next Regular"/>
                <a:cs typeface="Avenir Next Regular"/>
              </a:rPr>
              <a:t>en</a:t>
            </a:r>
            <a:r>
              <a:rPr lang="en-US" sz="1600" dirty="0">
                <a:latin typeface="Avenir Next Regular"/>
                <a:cs typeface="Avenir Next Regular"/>
              </a:rPr>
              <a:t> </a:t>
            </a:r>
            <a:r>
              <a:rPr lang="en-US" sz="1600" dirty="0" err="1">
                <a:latin typeface="Avenir Next Regular"/>
                <a:cs typeface="Avenir Next Regular"/>
              </a:rPr>
              <a:t>tres</a:t>
            </a:r>
            <a:r>
              <a:rPr lang="en-US" sz="1600" dirty="0">
                <a:latin typeface="Avenir Next Regular"/>
                <a:cs typeface="Avenir Next Regular"/>
              </a:rPr>
              <a:t> </a:t>
            </a:r>
            <a:r>
              <a:rPr lang="en-US" sz="1600" dirty="0" err="1">
                <a:latin typeface="Avenir Next Regular"/>
                <a:cs typeface="Avenir Next Regular"/>
              </a:rPr>
              <a:t>categorías</a:t>
            </a:r>
            <a:r>
              <a:rPr lang="en-US" sz="1600" dirty="0">
                <a:latin typeface="Avenir Next Regular"/>
                <a:cs typeface="Avenir Next Regular"/>
              </a:rPr>
              <a:t>: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b="1" dirty="0" err="1">
                <a:latin typeface="Avenir Next Demi Bold" panose="020B0503020202020204" pitchFamily="34" charset="0"/>
                <a:cs typeface="Avenir Next Regular"/>
              </a:rPr>
              <a:t>Actividades</a:t>
            </a:r>
            <a:r>
              <a:rPr lang="en-US" sz="1600" b="1" dirty="0">
                <a:latin typeface="Avenir Next Demi Bold" panose="020B0503020202020204" pitchFamily="34" charset="0"/>
                <a:cs typeface="Avenir Next Regular"/>
              </a:rPr>
              <a:t> </a:t>
            </a:r>
            <a:r>
              <a:rPr lang="en-US" sz="1600" b="1" dirty="0" err="1">
                <a:latin typeface="Avenir Next Demi Bold" panose="020B0503020202020204" pitchFamily="34" charset="0"/>
                <a:cs typeface="Avenir Next Regular"/>
              </a:rPr>
              <a:t>Generales</a:t>
            </a:r>
            <a:r>
              <a:rPr lang="en-US" sz="1600" b="1" dirty="0">
                <a:latin typeface="Avenir Next Demi Bold" panose="020B0503020202020204" pitchFamily="34" charset="0"/>
                <a:cs typeface="Avenir Next Regular"/>
              </a:rPr>
              <a:t>: </a:t>
            </a:r>
            <a:r>
              <a:rPr lang="en-US" sz="1600" dirty="0" err="1">
                <a:latin typeface="Avenir Next Regular"/>
                <a:cs typeface="Avenir Next Regular"/>
              </a:rPr>
              <a:t>Orientadas</a:t>
            </a:r>
            <a:r>
              <a:rPr lang="en-US" sz="1600" dirty="0">
                <a:latin typeface="Avenir Next Regular"/>
                <a:cs typeface="Avenir Next Regular"/>
              </a:rPr>
              <a:t> a </a:t>
            </a:r>
            <a:r>
              <a:rPr lang="en-US" sz="1600" dirty="0" err="1">
                <a:latin typeface="Avenir Next Regular"/>
                <a:cs typeface="Avenir Next Regular"/>
              </a:rPr>
              <a:t>realizar</a:t>
            </a:r>
            <a:r>
              <a:rPr lang="en-US" sz="1600" dirty="0">
                <a:latin typeface="Avenir Next Regular"/>
                <a:cs typeface="Avenir Next Regular"/>
              </a:rPr>
              <a:t> </a:t>
            </a:r>
            <a:r>
              <a:rPr lang="en-US" sz="1600" dirty="0" err="1">
                <a:latin typeface="Avenir Next Regular"/>
                <a:cs typeface="Avenir Next Regular"/>
              </a:rPr>
              <a:t>una</a:t>
            </a:r>
            <a:r>
              <a:rPr lang="en-US" sz="1600" dirty="0">
                <a:latin typeface="Avenir Next Regular"/>
                <a:cs typeface="Avenir Next Regular"/>
              </a:rPr>
              <a:t> </a:t>
            </a:r>
            <a:r>
              <a:rPr lang="en-US" sz="1600" dirty="0" err="1">
                <a:latin typeface="Avenir Next Regular"/>
                <a:cs typeface="Avenir Next Regular"/>
              </a:rPr>
              <a:t>tarea</a:t>
            </a:r>
            <a:r>
              <a:rPr lang="en-US" sz="1600" dirty="0">
                <a:latin typeface="Avenir Next Regular"/>
                <a:cs typeface="Avenir Next Regular"/>
              </a:rPr>
              <a:t> </a:t>
            </a:r>
            <a:r>
              <a:rPr lang="en-US" sz="1600" dirty="0" err="1">
                <a:latin typeface="Avenir Next Regular"/>
                <a:cs typeface="Avenir Next Regular"/>
              </a:rPr>
              <a:t>específica</a:t>
            </a:r>
            <a:r>
              <a:rPr lang="en-US" sz="1600" dirty="0">
                <a:latin typeface="Avenir Next Regular"/>
                <a:cs typeface="Avenir Next Regular"/>
              </a:rPr>
              <a:t>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b="1" dirty="0" err="1">
                <a:latin typeface="Avenir Next Demi Bold" panose="020B0503020202020204" pitchFamily="34" charset="0"/>
              </a:rPr>
              <a:t>Actividades</a:t>
            </a:r>
            <a:r>
              <a:rPr lang="en-US" sz="1600" b="1" dirty="0">
                <a:latin typeface="Avenir Next Demi Bold" panose="020B0503020202020204" pitchFamily="34" charset="0"/>
              </a:rPr>
              <a:t> de Control de </a:t>
            </a:r>
            <a:r>
              <a:rPr lang="en-US" sz="1600" b="1" dirty="0" err="1">
                <a:latin typeface="Avenir Next Demi Bold" panose="020B0503020202020204" pitchFamily="34" charset="0"/>
              </a:rPr>
              <a:t>Flujo</a:t>
            </a:r>
            <a:r>
              <a:rPr lang="en-US" sz="1600" b="1" dirty="0">
                <a:latin typeface="Avenir Next Demi Bold" panose="020B0503020202020204" pitchFamily="34" charset="0"/>
              </a:rPr>
              <a:t>: </a:t>
            </a:r>
            <a:r>
              <a:rPr lang="en-US" sz="1600" dirty="0" err="1">
                <a:latin typeface="Avenir Next Regular"/>
                <a:cs typeface="Avenir Next Regular"/>
              </a:rPr>
              <a:t>Permiten</a:t>
            </a:r>
            <a:r>
              <a:rPr lang="en-US" sz="1600" dirty="0">
                <a:latin typeface="Avenir Next Regular"/>
                <a:cs typeface="Avenir Next Regular"/>
              </a:rPr>
              <a:t> </a:t>
            </a:r>
            <a:r>
              <a:rPr lang="en-US" sz="1600" dirty="0" err="1">
                <a:latin typeface="Avenir Next Regular"/>
                <a:cs typeface="Avenir Next Regular"/>
              </a:rPr>
              <a:t>establecer</a:t>
            </a:r>
            <a:r>
              <a:rPr lang="en-US" sz="1600" dirty="0">
                <a:latin typeface="Avenir Next Regular"/>
                <a:cs typeface="Avenir Next Regular"/>
              </a:rPr>
              <a:t> el </a:t>
            </a:r>
            <a:r>
              <a:rPr lang="en-US" sz="1600" dirty="0" err="1">
                <a:latin typeface="Avenir Next Regular"/>
                <a:cs typeface="Avenir Next Regular"/>
              </a:rPr>
              <a:t>flujo</a:t>
            </a:r>
            <a:r>
              <a:rPr lang="en-US" sz="1600" dirty="0">
                <a:latin typeface="Avenir Next Regular"/>
                <a:cs typeface="Avenir Next Regular"/>
              </a:rPr>
              <a:t> de </a:t>
            </a:r>
            <a:r>
              <a:rPr lang="en-US" sz="1600" dirty="0" err="1">
                <a:latin typeface="Avenir Next Regular"/>
                <a:cs typeface="Avenir Next Regular"/>
              </a:rPr>
              <a:t>ejecución</a:t>
            </a:r>
            <a:r>
              <a:rPr lang="en-US" sz="1600" dirty="0">
                <a:latin typeface="Avenir Next Regular"/>
                <a:cs typeface="Avenir Next Regular"/>
              </a:rPr>
              <a:t> del </a:t>
            </a:r>
            <a:r>
              <a:rPr lang="en-US" sz="1600" dirty="0" err="1">
                <a:latin typeface="Avenir Next Regular"/>
                <a:cs typeface="Avenir Next Regular"/>
              </a:rPr>
              <a:t>proceso</a:t>
            </a:r>
            <a:endParaRPr lang="en-US" sz="1600" dirty="0">
              <a:latin typeface="Avenir Next Regular"/>
              <a:cs typeface="Avenir Next Regular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b="1" dirty="0" err="1">
                <a:latin typeface="Avenir Next Demi Bold" panose="020B0503020202020204" pitchFamily="34" charset="0"/>
              </a:rPr>
              <a:t>Actividades</a:t>
            </a:r>
            <a:r>
              <a:rPr lang="en-US" sz="1600" b="1" dirty="0">
                <a:latin typeface="Avenir Next Demi Bold" panose="020B0503020202020204" pitchFamily="34" charset="0"/>
              </a:rPr>
              <a:t> de Control de </a:t>
            </a:r>
            <a:r>
              <a:rPr lang="en-US" sz="1600" b="1" dirty="0" err="1">
                <a:latin typeface="Avenir Next Demi Bold" panose="020B0503020202020204" pitchFamily="34" charset="0"/>
              </a:rPr>
              <a:t>Errores</a:t>
            </a:r>
            <a:r>
              <a:rPr lang="en-US" sz="1600" b="1" dirty="0">
                <a:latin typeface="Avenir Next Demi Bold" panose="020B0503020202020204" pitchFamily="34" charset="0"/>
              </a:rPr>
              <a:t>: </a:t>
            </a:r>
            <a:r>
              <a:rPr lang="en-US" sz="1600" dirty="0" err="1">
                <a:latin typeface="Avenir Next Regular"/>
                <a:cs typeface="Avenir Next Regular"/>
              </a:rPr>
              <a:t>Establecen</a:t>
            </a:r>
            <a:r>
              <a:rPr lang="en-US" sz="1600" dirty="0">
                <a:latin typeface="Avenir Next Regular"/>
                <a:cs typeface="Avenir Next Regular"/>
              </a:rPr>
              <a:t> la forma </a:t>
            </a:r>
            <a:r>
              <a:rPr lang="en-US" sz="1600" dirty="0" err="1">
                <a:latin typeface="Avenir Next Regular"/>
                <a:cs typeface="Avenir Next Regular"/>
              </a:rPr>
              <a:t>en</a:t>
            </a:r>
            <a:r>
              <a:rPr lang="en-US" sz="1600" dirty="0">
                <a:latin typeface="Avenir Next Regular"/>
                <a:cs typeface="Avenir Next Regular"/>
              </a:rPr>
              <a:t> la que el </a:t>
            </a:r>
            <a:r>
              <a:rPr lang="en-US" sz="1600" dirty="0" err="1">
                <a:latin typeface="Avenir Next Regular"/>
                <a:cs typeface="Avenir Next Regular"/>
              </a:rPr>
              <a:t>proceso</a:t>
            </a:r>
            <a:r>
              <a:rPr lang="en-US" sz="1600" dirty="0">
                <a:latin typeface="Avenir Next Regular"/>
                <a:cs typeface="Avenir Next Regular"/>
              </a:rPr>
              <a:t> se </a:t>
            </a:r>
            <a:r>
              <a:rPr lang="en-US" sz="1600" dirty="0" err="1">
                <a:latin typeface="Avenir Next Regular"/>
                <a:cs typeface="Avenir Next Regular"/>
              </a:rPr>
              <a:t>comportará</a:t>
            </a:r>
            <a:r>
              <a:rPr lang="en-US" sz="1600" dirty="0">
                <a:latin typeface="Avenir Next Regular"/>
                <a:cs typeface="Avenir Next Regular"/>
              </a:rPr>
              <a:t> </a:t>
            </a:r>
            <a:r>
              <a:rPr lang="en-US" sz="1600" dirty="0" err="1">
                <a:latin typeface="Avenir Next Regular"/>
                <a:cs typeface="Avenir Next Regular"/>
              </a:rPr>
              <a:t>en</a:t>
            </a:r>
            <a:r>
              <a:rPr lang="en-US" sz="1600" dirty="0">
                <a:latin typeface="Avenir Next Regular"/>
                <a:cs typeface="Avenir Next Regular"/>
              </a:rPr>
              <a:t> </a:t>
            </a:r>
            <a:r>
              <a:rPr lang="en-US" sz="1600" dirty="0" err="1">
                <a:latin typeface="Avenir Next Regular"/>
                <a:cs typeface="Avenir Next Regular"/>
              </a:rPr>
              <a:t>caso</a:t>
            </a:r>
            <a:r>
              <a:rPr lang="en-US" sz="1600" dirty="0">
                <a:latin typeface="Avenir Next Regular"/>
                <a:cs typeface="Avenir Next Regular"/>
              </a:rPr>
              <a:t> de </a:t>
            </a:r>
            <a:r>
              <a:rPr lang="en-US" sz="1600" dirty="0" err="1">
                <a:latin typeface="Avenir Next Regular"/>
                <a:cs typeface="Avenir Next Regular"/>
              </a:rPr>
              <a:t>recibir</a:t>
            </a:r>
            <a:r>
              <a:rPr lang="en-US" sz="1600" dirty="0">
                <a:latin typeface="Avenir Next Regular"/>
                <a:cs typeface="Avenir Next Regular"/>
              </a:rPr>
              <a:t> un error </a:t>
            </a:r>
            <a:r>
              <a:rPr lang="en-US" sz="1600" dirty="0" err="1">
                <a:latin typeface="Avenir Next Regular"/>
                <a:cs typeface="Avenir Next Regular"/>
              </a:rPr>
              <a:t>en</a:t>
            </a:r>
            <a:r>
              <a:rPr lang="en-US" sz="1600" dirty="0">
                <a:latin typeface="Avenir Next Regular"/>
                <a:cs typeface="Avenir Next Regular"/>
              </a:rPr>
              <a:t> la </a:t>
            </a:r>
            <a:r>
              <a:rPr lang="en-US" sz="1600" dirty="0" err="1">
                <a:latin typeface="Avenir Next Regular"/>
                <a:cs typeface="Avenir Next Regular"/>
              </a:rPr>
              <a:t>ejecución</a:t>
            </a:r>
            <a:r>
              <a:rPr lang="en-US" sz="1600" dirty="0">
                <a:latin typeface="Avenir Next Regular"/>
                <a:cs typeface="Avenir Next Regular"/>
              </a:rPr>
              <a:t> de </a:t>
            </a:r>
            <a:r>
              <a:rPr lang="en-US" sz="1600" dirty="0" err="1">
                <a:latin typeface="Avenir Next Regular"/>
                <a:cs typeface="Avenir Next Regular"/>
              </a:rPr>
              <a:t>alguna</a:t>
            </a:r>
            <a:r>
              <a:rPr lang="en-US" sz="1600" dirty="0">
                <a:latin typeface="Avenir Next Regular"/>
                <a:cs typeface="Avenir Next Regular"/>
              </a:rPr>
              <a:t> de las </a:t>
            </a:r>
            <a:r>
              <a:rPr lang="en-US" sz="1600" dirty="0" err="1">
                <a:latin typeface="Avenir Next Regular"/>
                <a:cs typeface="Avenir Next Regular"/>
              </a:rPr>
              <a:t>actividades</a:t>
            </a:r>
            <a:r>
              <a:rPr lang="en-US" sz="1600" dirty="0">
                <a:latin typeface="Avenir Next Regular"/>
                <a:cs typeface="Avenir Next Regular"/>
              </a:rPr>
              <a:t> de control de </a:t>
            </a:r>
            <a:r>
              <a:rPr lang="en-US" sz="1600" dirty="0" err="1">
                <a:latin typeface="Avenir Next Regular"/>
                <a:cs typeface="Avenir Next Regular"/>
              </a:rPr>
              <a:t>flujo</a:t>
            </a:r>
            <a:r>
              <a:rPr lang="en-US" sz="1600" dirty="0">
                <a:latin typeface="Avenir Next Regular"/>
                <a:cs typeface="Avenir Next Regular"/>
              </a:rPr>
              <a:t> u </a:t>
            </a:r>
            <a:r>
              <a:rPr lang="en-US" sz="1600" dirty="0" err="1">
                <a:latin typeface="Avenir Next Regular"/>
                <a:cs typeface="Avenir Next Regular"/>
              </a:rPr>
              <a:t>orientadas</a:t>
            </a:r>
            <a:r>
              <a:rPr lang="en-US" sz="1600" dirty="0">
                <a:latin typeface="Avenir Next Regular"/>
                <a:cs typeface="Avenir Next Regular"/>
              </a:rPr>
              <a:t> a la </a:t>
            </a:r>
            <a:r>
              <a:rPr lang="en-US" sz="1600" dirty="0" err="1">
                <a:latin typeface="Avenir Next Regular"/>
                <a:cs typeface="Avenir Next Regular"/>
              </a:rPr>
              <a:t>tarea</a:t>
            </a:r>
            <a:r>
              <a:rPr lang="en-US" sz="1600" dirty="0">
                <a:latin typeface="Avenir Next Regular"/>
                <a:cs typeface="Avenir Next Regula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63355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838209" y="209550"/>
            <a:ext cx="7427119" cy="459424"/>
          </a:xfrm>
        </p:spPr>
        <p:txBody>
          <a:bodyPr/>
          <a:lstStyle/>
          <a:p>
            <a:r>
              <a:rPr lang="en-US" dirty="0" err="1">
                <a:latin typeface="Avenir Next Regular"/>
                <a:cs typeface="Avenir Next Regular"/>
              </a:rPr>
              <a:t>Actividades</a:t>
            </a:r>
            <a:r>
              <a:rPr lang="en-US" dirty="0">
                <a:latin typeface="Avenir Next Regular"/>
                <a:cs typeface="Avenir Next Regular"/>
              </a:rPr>
              <a:t> </a:t>
            </a:r>
            <a:r>
              <a:rPr lang="en-US" dirty="0" err="1">
                <a:latin typeface="Avenir Next Regular"/>
                <a:cs typeface="Avenir Next Regular"/>
              </a:rPr>
              <a:t>Generales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Conjunto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actividades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que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permiten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realizar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una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tarea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específica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dentro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un 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proceso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Avenir Next Regular"/>
              <a:cs typeface="Avenir Next Regular"/>
            </a:endParaRPr>
          </a:p>
          <a:p>
            <a:r>
              <a:rPr lang="en-US" sz="1100" dirty="0">
                <a:latin typeface="Avenir Next Regular"/>
                <a:cs typeface="Avenir Next Regular"/>
              </a:rPr>
              <a:t>.</a:t>
            </a: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8"/>
          </p:nvPr>
        </p:nvSpPr>
        <p:spPr>
          <a:xfrm>
            <a:off x="457199" y="1525906"/>
            <a:ext cx="8229599" cy="3103244"/>
          </a:xfrm>
        </p:spPr>
        <p:txBody>
          <a:bodyPr>
            <a:normAutofit/>
          </a:bodyPr>
          <a:lstStyle/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Se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encuentran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disponibles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el panel ”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Generales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" de la Toolbox. 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>
                <a:latin typeface="Avenir Next" panose="020B0503020202020204" pitchFamily="34" charset="0"/>
              </a:rPr>
              <a:t>No </a:t>
            </a:r>
            <a:r>
              <a:rPr lang="en-US" sz="1600" dirty="0" err="1">
                <a:latin typeface="Avenir Next" panose="020B0503020202020204" pitchFamily="34" charset="0"/>
              </a:rPr>
              <a:t>pueden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contener</a:t>
            </a:r>
            <a:r>
              <a:rPr lang="en-US" sz="1600" dirty="0">
                <a:latin typeface="Avenir Next" panose="020B0503020202020204" pitchFamily="34" charset="0"/>
              </a:rPr>
              <a:t> a </a:t>
            </a:r>
            <a:r>
              <a:rPr lang="en-US" sz="1600" dirty="0" err="1">
                <a:latin typeface="Avenir Next" panose="020B0503020202020204" pitchFamily="34" charset="0"/>
              </a:rPr>
              <a:t>otras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actividades</a:t>
            </a:r>
            <a:r>
              <a:rPr lang="en-US" sz="1600" dirty="0">
                <a:latin typeface="Avenir Next" panose="020B0503020202020204" pitchFamily="34" charset="0"/>
              </a:rPr>
              <a:t>, </a:t>
            </a:r>
            <a:r>
              <a:rPr lang="en-US" sz="1600" dirty="0" err="1">
                <a:latin typeface="Avenir Next" panose="020B0503020202020204" pitchFamily="34" charset="0"/>
              </a:rPr>
              <a:t>ni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controlar</a:t>
            </a:r>
            <a:r>
              <a:rPr lang="en-US" sz="1600" dirty="0">
                <a:latin typeface="Avenir Next" panose="020B0503020202020204" pitchFamily="34" charset="0"/>
              </a:rPr>
              <a:t> el </a:t>
            </a:r>
            <a:r>
              <a:rPr lang="en-US" sz="1600" dirty="0" err="1">
                <a:latin typeface="Avenir Next" panose="020B0503020202020204" pitchFamily="34" charset="0"/>
              </a:rPr>
              <a:t>flujo</a:t>
            </a:r>
            <a:r>
              <a:rPr lang="en-US" sz="1600" dirty="0">
                <a:latin typeface="Avenir Next" panose="020B0503020202020204" pitchFamily="34" charset="0"/>
              </a:rPr>
              <a:t> de </a:t>
            </a:r>
            <a:r>
              <a:rPr lang="en-US" sz="1600" dirty="0" err="1">
                <a:latin typeface="Avenir Next" panose="020B0503020202020204" pitchFamily="34" charset="0"/>
              </a:rPr>
              <a:t>ejecución</a:t>
            </a:r>
            <a:r>
              <a:rPr lang="en-US" sz="1600" dirty="0">
                <a:latin typeface="Avenir Next" panose="020B0503020202020204" pitchFamily="34" charset="0"/>
              </a:rPr>
              <a:t>. </a:t>
            </a:r>
            <a:r>
              <a:rPr lang="en-US" sz="1600" dirty="0" err="1">
                <a:latin typeface="Avenir Next" panose="020B0503020202020204" pitchFamily="34" charset="0"/>
              </a:rPr>
              <a:t>Simplemente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realizan</a:t>
            </a:r>
            <a:r>
              <a:rPr lang="en-US" sz="1600" dirty="0">
                <a:latin typeface="Avenir Next" panose="020B0503020202020204" pitchFamily="34" charset="0"/>
              </a:rPr>
              <a:t> un </a:t>
            </a:r>
            <a:r>
              <a:rPr lang="en-US" sz="1600" dirty="0" err="1">
                <a:latin typeface="Avenir Next" panose="020B0503020202020204" pitchFamily="34" charset="0"/>
              </a:rPr>
              <a:t>trabajo</a:t>
            </a:r>
            <a:r>
              <a:rPr lang="en-US" sz="1600" dirty="0">
                <a:latin typeface="Avenir Next" panose="020B0503020202020204" pitchFamily="34" charset="0"/>
              </a:rPr>
              <a:t>, para lo </a:t>
            </a:r>
            <a:r>
              <a:rPr lang="en-US" sz="1600" dirty="0" err="1">
                <a:latin typeface="Avenir Next" panose="020B0503020202020204" pitchFamily="34" charset="0"/>
              </a:rPr>
              <a:t>cual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reciben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ciertos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datos</a:t>
            </a:r>
            <a:r>
              <a:rPr lang="en-US" sz="1600" dirty="0">
                <a:latin typeface="Avenir Next" panose="020B0503020202020204" pitchFamily="34" charset="0"/>
              </a:rPr>
              <a:t> y </a:t>
            </a:r>
            <a:r>
              <a:rPr lang="en-US" sz="1600" dirty="0" err="1">
                <a:latin typeface="Avenir Next" panose="020B0503020202020204" pitchFamily="34" charset="0"/>
              </a:rPr>
              <a:t>devuelven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otros</a:t>
            </a:r>
            <a:r>
              <a:rPr lang="en-US" sz="1600" dirty="0">
                <a:latin typeface="Avenir Next" panose="020B0503020202020204" pitchFamily="34" charset="0"/>
              </a:rPr>
              <a:t>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 err="1">
                <a:latin typeface="Avenir Next" panose="020B0503020202020204" pitchFamily="34" charset="0"/>
              </a:rPr>
              <a:t>Cuentan</a:t>
            </a:r>
            <a:r>
              <a:rPr lang="en-US" sz="1600" dirty="0">
                <a:latin typeface="Avenir Next" panose="020B0503020202020204" pitchFamily="34" charset="0"/>
              </a:rPr>
              <a:t> con </a:t>
            </a:r>
            <a:r>
              <a:rPr lang="en-US" sz="1600" dirty="0" err="1">
                <a:latin typeface="Avenir Next" panose="020B0503020202020204" pitchFamily="34" charset="0"/>
              </a:rPr>
              <a:t>una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estructura</a:t>
            </a:r>
            <a:r>
              <a:rPr lang="en-US" sz="1600" dirty="0">
                <a:latin typeface="Avenir Next" panose="020B0503020202020204" pitchFamily="34" charset="0"/>
              </a:rPr>
              <a:t> de </a:t>
            </a:r>
            <a:r>
              <a:rPr lang="en-US" sz="1600" dirty="0" err="1">
                <a:latin typeface="Avenir Next" panose="020B0503020202020204" pitchFamily="34" charset="0"/>
              </a:rPr>
              <a:t>datos</a:t>
            </a:r>
            <a:r>
              <a:rPr lang="en-US" sz="1600" dirty="0">
                <a:latin typeface="Avenir Next" panose="020B0503020202020204" pitchFamily="34" charset="0"/>
              </a:rPr>
              <a:t> de entrada y </a:t>
            </a:r>
            <a:r>
              <a:rPr lang="en-US" sz="1600" dirty="0" err="1">
                <a:latin typeface="Avenir Next" panose="020B0503020202020204" pitchFamily="34" charset="0"/>
              </a:rPr>
              <a:t>una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estructura</a:t>
            </a:r>
            <a:r>
              <a:rPr lang="en-US" sz="1600" dirty="0">
                <a:latin typeface="Avenir Next" panose="020B0503020202020204" pitchFamily="34" charset="0"/>
              </a:rPr>
              <a:t> de </a:t>
            </a:r>
            <a:r>
              <a:rPr lang="en-US" sz="1600" dirty="0" err="1">
                <a:latin typeface="Avenir Next" panose="020B0503020202020204" pitchFamily="34" charset="0"/>
              </a:rPr>
              <a:t>datos</a:t>
            </a:r>
            <a:r>
              <a:rPr lang="en-US" sz="1600" dirty="0">
                <a:latin typeface="Avenir Next" panose="020B0503020202020204" pitchFamily="34" charset="0"/>
              </a:rPr>
              <a:t> de </a:t>
            </a:r>
            <a:r>
              <a:rPr lang="en-US" sz="1600" dirty="0" err="1">
                <a:latin typeface="Avenir Next" panose="020B0503020202020204" pitchFamily="34" charset="0"/>
              </a:rPr>
              <a:t>salida</a:t>
            </a:r>
            <a:r>
              <a:rPr lang="en-US" sz="1600" dirty="0">
                <a:latin typeface="Avenir Next" panose="020B0503020202020204" pitchFamily="34" charset="0"/>
              </a:rPr>
              <a:t>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>
                <a:latin typeface="Avenir Next" panose="020B0503020202020204" pitchFamily="34" charset="0"/>
              </a:rPr>
              <a:t>Se </a:t>
            </a:r>
            <a:r>
              <a:rPr lang="en-US" sz="1600" dirty="0" err="1">
                <a:latin typeface="Avenir Next" panose="020B0503020202020204" pitchFamily="34" charset="0"/>
              </a:rPr>
              <a:t>configuran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mediante</a:t>
            </a:r>
            <a:r>
              <a:rPr lang="en-US" sz="1600" dirty="0">
                <a:latin typeface="Avenir Next" panose="020B0503020202020204" pitchFamily="34" charset="0"/>
              </a:rPr>
              <a:t> el </a:t>
            </a:r>
            <a:r>
              <a:rPr lang="en-US" sz="1600" dirty="0" err="1">
                <a:latin typeface="Avenir Next" panose="020B0503020202020204" pitchFamily="34" charset="0"/>
              </a:rPr>
              <a:t>asistente</a:t>
            </a:r>
            <a:r>
              <a:rPr lang="en-US" sz="1600" dirty="0">
                <a:latin typeface="Avenir Next" panose="020B0503020202020204" pitchFamily="34" charset="0"/>
              </a:rPr>
              <a:t> de </a:t>
            </a:r>
            <a:r>
              <a:rPr lang="en-US" sz="1600" dirty="0" err="1">
                <a:latin typeface="Avenir Next" panose="020B0503020202020204" pitchFamily="34" charset="0"/>
              </a:rPr>
              <a:t>configuración</a:t>
            </a:r>
            <a:r>
              <a:rPr lang="en-US" sz="1600" dirty="0">
                <a:latin typeface="Avenir Next" panose="020B0503020202020204" pitchFamily="34" charset="0"/>
              </a:rPr>
              <a:t> de </a:t>
            </a:r>
            <a:r>
              <a:rPr lang="en-US" sz="1600" dirty="0" err="1">
                <a:latin typeface="Avenir Next" panose="020B0503020202020204" pitchFamily="34" charset="0"/>
              </a:rPr>
              <a:t>actividades</a:t>
            </a:r>
            <a:r>
              <a:rPr lang="en-US" sz="1600" dirty="0">
                <a:latin typeface="Avenir Next" panose="020B0503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2776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838209" y="209550"/>
            <a:ext cx="7427119" cy="459424"/>
          </a:xfrm>
        </p:spPr>
        <p:txBody>
          <a:bodyPr/>
          <a:lstStyle/>
          <a:p>
            <a:r>
              <a:rPr lang="en-US" dirty="0" err="1">
                <a:latin typeface="Avenir Next Regular"/>
                <a:cs typeface="Avenir Next Regular"/>
              </a:rPr>
              <a:t>Actividades</a:t>
            </a:r>
            <a:r>
              <a:rPr lang="en-US" dirty="0">
                <a:latin typeface="Avenir Next Regular"/>
                <a:cs typeface="Avenir Next Regular"/>
              </a:rPr>
              <a:t> de Control de </a:t>
            </a:r>
            <a:r>
              <a:rPr lang="en-US" dirty="0" err="1">
                <a:latin typeface="Avenir Next Regular"/>
                <a:cs typeface="Avenir Next Regular"/>
              </a:rPr>
              <a:t>Flujo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Conjunto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actividades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que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permiten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configurar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el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flujo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ejecución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del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proceso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Avenir Next Regular"/>
              <a:cs typeface="Avenir Next Regular"/>
            </a:endParaRPr>
          </a:p>
          <a:p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Avenir Next Regular"/>
              <a:cs typeface="Avenir Next Regular"/>
            </a:endParaRPr>
          </a:p>
          <a:p>
            <a:r>
              <a:rPr lang="en-US" sz="1100" dirty="0">
                <a:latin typeface="Avenir Next Regular"/>
                <a:cs typeface="Avenir Next Regular"/>
              </a:rPr>
              <a:t>.</a:t>
            </a: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8"/>
          </p:nvPr>
        </p:nvSpPr>
        <p:spPr>
          <a:xfrm>
            <a:off x="457199" y="1525906"/>
            <a:ext cx="8229599" cy="3103244"/>
          </a:xfrm>
        </p:spPr>
        <p:txBody>
          <a:bodyPr>
            <a:normAutofit/>
          </a:bodyPr>
          <a:lstStyle/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Se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encuentran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disponibles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el panel ”Control de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Flujo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" de la Toolbox. 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 err="1">
                <a:latin typeface="Avenir Next" panose="020B0503020202020204" pitchFamily="34" charset="0"/>
              </a:rPr>
              <a:t>Determinan</a:t>
            </a:r>
            <a:r>
              <a:rPr lang="en-US" sz="1600" dirty="0">
                <a:latin typeface="Avenir Next" panose="020B0503020202020204" pitchFamily="34" charset="0"/>
              </a:rPr>
              <a:t> la </a:t>
            </a:r>
            <a:r>
              <a:rPr lang="en-US" sz="1600" dirty="0" err="1">
                <a:latin typeface="Avenir Next" panose="020B0503020202020204" pitchFamily="34" charset="0"/>
              </a:rPr>
              <a:t>lógica</a:t>
            </a:r>
            <a:r>
              <a:rPr lang="en-US" sz="1600" dirty="0">
                <a:latin typeface="Avenir Next" panose="020B0503020202020204" pitchFamily="34" charset="0"/>
              </a:rPr>
              <a:t> del </a:t>
            </a:r>
            <a:r>
              <a:rPr lang="en-US" sz="1600" dirty="0" err="1">
                <a:latin typeface="Avenir Next" panose="020B0503020202020204" pitchFamily="34" charset="0"/>
              </a:rPr>
              <a:t>proceso</a:t>
            </a:r>
            <a:r>
              <a:rPr lang="en-US" sz="1600" dirty="0">
                <a:latin typeface="Avenir Next" panose="020B0503020202020204" pitchFamily="34" charset="0"/>
              </a:rPr>
              <a:t> y son </a:t>
            </a:r>
            <a:r>
              <a:rPr lang="en-US" sz="1600" dirty="0" err="1">
                <a:latin typeface="Avenir Next" panose="020B0503020202020204" pitchFamily="34" charset="0"/>
              </a:rPr>
              <a:t>análogas</a:t>
            </a:r>
            <a:r>
              <a:rPr lang="en-US" sz="1600" dirty="0">
                <a:latin typeface="Avenir Next" panose="020B0503020202020204" pitchFamily="34" charset="0"/>
              </a:rPr>
              <a:t> a las </a:t>
            </a:r>
            <a:r>
              <a:rPr lang="en-US" sz="1600" dirty="0" err="1">
                <a:latin typeface="Avenir Next" panose="020B0503020202020204" pitchFamily="34" charset="0"/>
              </a:rPr>
              <a:t>estructuras</a:t>
            </a:r>
            <a:r>
              <a:rPr lang="en-US" sz="1600" dirty="0">
                <a:latin typeface="Avenir Next" panose="020B0503020202020204" pitchFamily="34" charset="0"/>
              </a:rPr>
              <a:t> de control </a:t>
            </a:r>
            <a:r>
              <a:rPr lang="en-US" sz="1600" dirty="0" err="1">
                <a:latin typeface="Avenir Next" panose="020B0503020202020204" pitchFamily="34" charset="0"/>
              </a:rPr>
              <a:t>en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los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lenguajes</a:t>
            </a:r>
            <a:r>
              <a:rPr lang="en-US" sz="1600" dirty="0">
                <a:latin typeface="Avenir Next" panose="020B0503020202020204" pitchFamily="34" charset="0"/>
              </a:rPr>
              <a:t> de </a:t>
            </a:r>
            <a:r>
              <a:rPr lang="en-US" sz="1600" dirty="0" err="1">
                <a:latin typeface="Avenir Next" panose="020B0503020202020204" pitchFamily="34" charset="0"/>
              </a:rPr>
              <a:t>programación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tradicionales</a:t>
            </a:r>
            <a:r>
              <a:rPr lang="en-US" sz="1600" dirty="0">
                <a:latin typeface="Avenir Next" panose="020B0503020202020204" pitchFamily="34" charset="0"/>
              </a:rPr>
              <a:t>.</a:t>
            </a:r>
          </a:p>
          <a:p>
            <a:pPr lvl="1">
              <a:buClr>
                <a:srgbClr val="F36F2F"/>
              </a:buClr>
            </a:pPr>
            <a:endParaRPr lang="en-US" sz="1600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6176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838209" y="209550"/>
            <a:ext cx="7427119" cy="459424"/>
          </a:xfrm>
        </p:spPr>
        <p:txBody>
          <a:bodyPr/>
          <a:lstStyle/>
          <a:p>
            <a:r>
              <a:rPr lang="en-US" dirty="0" err="1">
                <a:latin typeface="Avenir Next Regular"/>
                <a:cs typeface="Avenir Next Regular"/>
              </a:rPr>
              <a:t>Actividades</a:t>
            </a:r>
            <a:r>
              <a:rPr lang="en-US" dirty="0">
                <a:latin typeface="Avenir Next Regular"/>
                <a:cs typeface="Avenir Next Regular"/>
              </a:rPr>
              <a:t> de Control de </a:t>
            </a:r>
            <a:r>
              <a:rPr lang="en-US" dirty="0" err="1">
                <a:latin typeface="Avenir Next Regular"/>
                <a:cs typeface="Avenir Next Regular"/>
              </a:rPr>
              <a:t>Errores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Conjunto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actividades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que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permiten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realizar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acciones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relativas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al control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errores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del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proceso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Avenir Next Regular"/>
              <a:cs typeface="Avenir Next Regular"/>
            </a:endParaRPr>
          </a:p>
          <a:p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Avenir Next Regular"/>
              <a:cs typeface="Avenir Next Regular"/>
            </a:endParaRPr>
          </a:p>
          <a:p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Avenir Next Regular"/>
              <a:cs typeface="Avenir Next Regular"/>
            </a:endParaRPr>
          </a:p>
          <a:p>
            <a:r>
              <a:rPr lang="en-US" sz="1100" dirty="0">
                <a:latin typeface="Avenir Next Regular"/>
                <a:cs typeface="Avenir Next Regular"/>
              </a:rPr>
              <a:t>.</a:t>
            </a: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8"/>
          </p:nvPr>
        </p:nvSpPr>
        <p:spPr>
          <a:xfrm>
            <a:off x="457199" y="1525906"/>
            <a:ext cx="8229599" cy="3103244"/>
          </a:xfrm>
        </p:spPr>
        <p:txBody>
          <a:bodyPr>
            <a:normAutofit/>
          </a:bodyPr>
          <a:lstStyle/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Se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encuentran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disponibles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el panel ”Control de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Errores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" de la Toolbox.</a:t>
            </a:r>
          </a:p>
          <a:p>
            <a:pPr marL="514271" lvl="1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 err="1">
                <a:latin typeface="Avenir Next" panose="020B0503020202020204" pitchFamily="34" charset="0"/>
              </a:rPr>
              <a:t>Excepcion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</a:p>
          <a:p>
            <a:pPr marL="514271" lvl="1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 err="1">
                <a:latin typeface="Avenir Next" panose="020B0503020202020204" pitchFamily="34" charset="0"/>
              </a:rPr>
              <a:t>Manejo</a:t>
            </a:r>
            <a:r>
              <a:rPr lang="en-US" sz="1600" dirty="0">
                <a:latin typeface="Avenir Next" panose="020B0503020202020204" pitchFamily="34" charset="0"/>
              </a:rPr>
              <a:t> de </a:t>
            </a:r>
            <a:r>
              <a:rPr lang="en-US" sz="1600" dirty="0" err="1">
                <a:latin typeface="Avenir Next" panose="020B0503020202020204" pitchFamily="34" charset="0"/>
              </a:rPr>
              <a:t>Errores</a:t>
            </a:r>
            <a:endParaRPr lang="en-US" sz="1600" dirty="0">
              <a:latin typeface="Avenir Next" panose="020B0503020202020204" pitchFamily="34" charset="0"/>
            </a:endParaRPr>
          </a:p>
          <a:p>
            <a:pPr marL="514271" lvl="1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 err="1">
                <a:latin typeface="Avenir Next" panose="020B0503020202020204" pitchFamily="34" charset="0"/>
              </a:rPr>
              <a:t>Alerta</a:t>
            </a:r>
            <a:r>
              <a:rPr lang="en-US" sz="1600" dirty="0">
                <a:latin typeface="Avenir Next" panose="020B0503020202020204" pitchFamily="34" charset="0"/>
              </a:rPr>
              <a:t> de </a:t>
            </a:r>
            <a:r>
              <a:rPr lang="en-US" sz="1600" dirty="0" err="1">
                <a:latin typeface="Avenir Next" panose="020B0503020202020204" pitchFamily="34" charset="0"/>
              </a:rPr>
              <a:t>Errores</a:t>
            </a:r>
            <a:endParaRPr lang="en-US" sz="1600" dirty="0">
              <a:latin typeface="Avenir Next" panose="020B0503020202020204" pitchFamily="34" charset="0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600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7490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838209" y="209550"/>
            <a:ext cx="7427119" cy="459424"/>
          </a:xfrm>
        </p:spPr>
        <p:txBody>
          <a:bodyPr/>
          <a:lstStyle/>
          <a:p>
            <a:r>
              <a:rPr lang="en-US" dirty="0" err="1">
                <a:latin typeface="Avenir Next Regular"/>
                <a:cs typeface="Avenir Next Regular"/>
              </a:rPr>
              <a:t>Actividades</a:t>
            </a:r>
            <a:r>
              <a:rPr lang="en-US" dirty="0">
                <a:latin typeface="Avenir Next Regular"/>
                <a:cs typeface="Avenir Next Regular"/>
              </a:rPr>
              <a:t> </a:t>
            </a:r>
            <a:r>
              <a:rPr lang="en-US" dirty="0" err="1">
                <a:latin typeface="Avenir Next Regular"/>
                <a:cs typeface="Avenir Next Regular"/>
              </a:rPr>
              <a:t>Generales</a:t>
            </a:r>
            <a:r>
              <a:rPr lang="en-US" dirty="0">
                <a:latin typeface="Avenir Next Regular"/>
                <a:cs typeface="Avenir Next Regular"/>
              </a:rPr>
              <a:t>: </a:t>
            </a:r>
            <a:r>
              <a:rPr lang="en-US" dirty="0" err="1">
                <a:latin typeface="Avenir Next Regular"/>
                <a:cs typeface="Avenir Next Regular"/>
              </a:rPr>
              <a:t>Interacción</a:t>
            </a:r>
            <a:r>
              <a:rPr lang="en-US" dirty="0">
                <a:latin typeface="Avenir Next Regular"/>
                <a:cs typeface="Avenir Next Regular"/>
              </a:rPr>
              <a:t> de </a:t>
            </a:r>
            <a:r>
              <a:rPr lang="en-US" dirty="0" err="1">
                <a:latin typeface="Avenir Next Regular"/>
                <a:cs typeface="Avenir Next Regular"/>
              </a:rPr>
              <a:t>Usuario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suspender de la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ejecución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un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proceso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hasta que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una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persona -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utilizando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una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interfaz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usuario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– complete la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tarea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asignada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.</a:t>
            </a: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8"/>
          </p:nvPr>
        </p:nvSpPr>
        <p:spPr>
          <a:xfrm>
            <a:off x="609599" y="1907294"/>
            <a:ext cx="4648201" cy="724582"/>
          </a:xfrm>
        </p:spPr>
        <p:txBody>
          <a:bodyPr>
            <a:normAutofit/>
          </a:bodyPr>
          <a:lstStyle/>
          <a:p>
            <a:r>
              <a:rPr lang="en-US" sz="1100" dirty="0" err="1">
                <a:latin typeface="Avenir Next Regular"/>
                <a:cs typeface="Avenir Next Regular"/>
              </a:rPr>
              <a:t>Cuando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es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necesario</a:t>
            </a:r>
            <a:r>
              <a:rPr lang="en-US" sz="1100" dirty="0">
                <a:latin typeface="Avenir Next Regular"/>
                <a:cs typeface="Avenir Next Regular"/>
              </a:rPr>
              <a:t> que </a:t>
            </a:r>
            <a:r>
              <a:rPr lang="en-US" sz="1100" dirty="0" err="1">
                <a:latin typeface="Avenir Next Regular"/>
                <a:cs typeface="Avenir Next Regular"/>
              </a:rPr>
              <a:t>intervenga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una</a:t>
            </a:r>
            <a:r>
              <a:rPr lang="en-US" sz="1100" dirty="0">
                <a:latin typeface="Avenir Next Regular"/>
                <a:cs typeface="Avenir Next Regular"/>
              </a:rPr>
              <a:t> persona para </a:t>
            </a:r>
            <a:r>
              <a:rPr lang="en-US" sz="1100" dirty="0" err="1">
                <a:latin typeface="Avenir Next Regular"/>
                <a:cs typeface="Avenir Next Regular"/>
              </a:rPr>
              <a:t>continuar</a:t>
            </a:r>
            <a:r>
              <a:rPr lang="en-US" sz="1100" dirty="0">
                <a:latin typeface="Avenir Next Regular"/>
                <a:cs typeface="Avenir Next Regular"/>
              </a:rPr>
              <a:t> la </a:t>
            </a:r>
            <a:r>
              <a:rPr lang="en-US" sz="1100" dirty="0" err="1">
                <a:latin typeface="Avenir Next Regular"/>
                <a:cs typeface="Avenir Next Regular"/>
              </a:rPr>
              <a:t>ejecución</a:t>
            </a:r>
            <a:r>
              <a:rPr lang="en-US" sz="1100" dirty="0">
                <a:latin typeface="Avenir Next Regular"/>
                <a:cs typeface="Avenir Next Regular"/>
              </a:rPr>
              <a:t> del </a:t>
            </a:r>
            <a:r>
              <a:rPr lang="en-US" sz="1100" dirty="0" err="1">
                <a:latin typeface="Avenir Next Regular"/>
                <a:cs typeface="Avenir Next Regular"/>
              </a:rPr>
              <a:t>proceso</a:t>
            </a:r>
            <a:r>
              <a:rPr lang="en-US" sz="1100" dirty="0">
                <a:latin typeface="Avenir Next Regular"/>
                <a:cs typeface="Avenir Next Regular"/>
              </a:rPr>
              <a:t>, </a:t>
            </a:r>
            <a:r>
              <a:rPr lang="en-US" sz="1100" dirty="0" err="1">
                <a:latin typeface="Avenir Next Regular"/>
                <a:cs typeface="Avenir Next Regular"/>
              </a:rPr>
              <a:t>por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ejemplo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aportando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datos</a:t>
            </a:r>
            <a:r>
              <a:rPr lang="en-US" sz="1100" dirty="0">
                <a:latin typeface="Avenir Next Regular"/>
                <a:cs typeface="Avenir Next Regular"/>
              </a:rPr>
              <a:t> o </a:t>
            </a:r>
            <a:r>
              <a:rPr lang="en-US" sz="1100" dirty="0" err="1">
                <a:latin typeface="Avenir Next Regular"/>
                <a:cs typeface="Avenir Next Regular"/>
              </a:rPr>
              <a:t>tomando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decisiones</a:t>
            </a:r>
            <a:r>
              <a:rPr lang="en-US" sz="1100" dirty="0">
                <a:latin typeface="Avenir Next Regular"/>
                <a:cs typeface="Avenir Next Regular"/>
              </a:rPr>
              <a:t>. </a:t>
            </a:r>
          </a:p>
          <a:p>
            <a:endParaRPr lang="en-US" sz="1100" dirty="0">
              <a:latin typeface="Avenir Next Regular"/>
              <a:cs typeface="Avenir Next Regular"/>
            </a:endParaRPr>
          </a:p>
        </p:txBody>
      </p:sp>
      <p:sp>
        <p:nvSpPr>
          <p:cNvPr id="60" name="Text Placeholder 59"/>
          <p:cNvSpPr>
            <a:spLocks noGrp="1"/>
          </p:cNvSpPr>
          <p:nvPr>
            <p:ph type="body" sz="quarter" idx="19"/>
          </p:nvPr>
        </p:nvSpPr>
        <p:spPr>
          <a:xfrm>
            <a:off x="609600" y="1657739"/>
            <a:ext cx="4284854" cy="276254"/>
          </a:xfrm>
        </p:spPr>
        <p:txBody>
          <a:bodyPr>
            <a:normAutofit fontScale="92500" lnSpcReduction="20000"/>
          </a:bodyPr>
          <a:lstStyle/>
          <a:p>
            <a:r>
              <a:rPr lang="en-US" sz="1400" dirty="0" err="1">
                <a:latin typeface="Avenir Next Regular"/>
                <a:cs typeface="Avenir Next Regular"/>
              </a:rPr>
              <a:t>Cuándo</a:t>
            </a:r>
            <a:r>
              <a:rPr lang="en-US" sz="1400" dirty="0">
                <a:latin typeface="Avenir Next Regular"/>
                <a:cs typeface="Avenir Next Regular"/>
              </a:rPr>
              <a:t> se </a:t>
            </a:r>
            <a:r>
              <a:rPr lang="en-US" sz="1400" dirty="0" err="1">
                <a:latin typeface="Avenir Next Regular"/>
                <a:cs typeface="Avenir Next Regular"/>
              </a:rPr>
              <a:t>utiliza</a:t>
            </a:r>
            <a:r>
              <a:rPr lang="en-US" sz="1400" dirty="0">
                <a:latin typeface="Avenir Next Regular"/>
                <a:cs typeface="Avenir Next Regular"/>
              </a:rPr>
              <a:t>?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629634" y="2588517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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92803" y="3049224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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350721" y="3611721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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135505" y="4267079"/>
            <a:ext cx="447516" cy="392415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21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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44</a:t>
            </a:fld>
            <a:endParaRPr lang="en-US" dirty="0">
              <a:latin typeface="Avenir Next Regular"/>
              <a:cs typeface="Avenir Next Regular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4543203-93F4-4A4A-8B01-D8E6E26B2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803" y="1256260"/>
            <a:ext cx="1278991" cy="499332"/>
          </a:xfrm>
          <a:prstGeom prst="rect">
            <a:avLst/>
          </a:prstGeom>
        </p:spPr>
      </p:pic>
      <p:pic>
        <p:nvPicPr>
          <p:cNvPr id="15" name="Picture 9" descr="img_279.jpg">
            <a:extLst>
              <a:ext uri="{FF2B5EF4-FFF2-40B4-BE49-F238E27FC236}">
                <a16:creationId xmlns:a16="http://schemas.microsoft.com/office/drawing/2014/main" id="{8E7F3F54-9E7F-0047-BDD1-94491538847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70741" y="1400350"/>
            <a:ext cx="2752208" cy="3366914"/>
          </a:xfrm>
          <a:prstGeom prst="rect">
            <a:avLst/>
          </a:prstGeom>
        </p:spPr>
      </p:pic>
      <p:sp>
        <p:nvSpPr>
          <p:cNvPr id="16" name="Text Placeholder 58">
            <a:extLst>
              <a:ext uri="{FF2B5EF4-FFF2-40B4-BE49-F238E27FC236}">
                <a16:creationId xmlns:a16="http://schemas.microsoft.com/office/drawing/2014/main" id="{FC25FE90-8312-9145-9ADC-D8BC682F467F}"/>
              </a:ext>
            </a:extLst>
          </p:cNvPr>
          <p:cNvSpPr txBox="1">
            <a:spLocks/>
          </p:cNvSpPr>
          <p:nvPr/>
        </p:nvSpPr>
        <p:spPr>
          <a:xfrm>
            <a:off x="609597" y="2846294"/>
            <a:ext cx="4648201" cy="1935256"/>
          </a:xfrm>
          <a:prstGeom prst="rect">
            <a:avLst/>
          </a:prstGeom>
        </p:spPr>
        <p:txBody>
          <a:bodyPr vert="horz" lIns="68567" tIns="34289" rIns="68567" bIns="34289" rtlCol="0">
            <a:normAutofit fontScale="85000" lnSpcReduction="20000"/>
          </a:bodyPr>
          <a:lstStyle>
            <a:lvl1pPr marL="0" indent="0" algn="l" defTabSz="685647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1pPr>
            <a:lvl2pPr marL="34282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647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47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294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527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35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174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00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 Regular"/>
                <a:cs typeface="Avenir Next Regular"/>
              </a:rPr>
              <a:t>Definir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permisos</a:t>
            </a:r>
            <a:endParaRPr lang="en-US" sz="1100" dirty="0">
              <a:latin typeface="Avenir Next Regular"/>
              <a:cs typeface="Avenir Next Regular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 Regular"/>
                <a:cs typeface="Avenir Next Regular"/>
              </a:rPr>
              <a:t>Configurar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Notificaciones</a:t>
            </a:r>
            <a:endParaRPr lang="en-US" sz="1100" dirty="0">
              <a:latin typeface="Avenir Next Regular"/>
              <a:cs typeface="Avenir Next Regular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 Regular"/>
                <a:cs typeface="Avenir Next Regular"/>
              </a:rPr>
              <a:t>Configurar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Acciones</a:t>
            </a:r>
            <a:r>
              <a:rPr lang="en-US" sz="1100" dirty="0">
                <a:latin typeface="Avenir Next Regular"/>
                <a:cs typeface="Avenir Next Regular"/>
              </a:rPr>
              <a:t> a </a:t>
            </a:r>
            <a:r>
              <a:rPr lang="en-US" sz="1100" dirty="0" err="1">
                <a:latin typeface="Avenir Next Regular"/>
                <a:cs typeface="Avenir Next Regular"/>
              </a:rPr>
              <a:t>ejecutar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en</a:t>
            </a:r>
            <a:r>
              <a:rPr lang="en-US" sz="1100" dirty="0">
                <a:latin typeface="Avenir Next Regular"/>
                <a:cs typeface="Avenir Next Regular"/>
              </a:rPr>
              <a:t> el </a:t>
            </a:r>
            <a:r>
              <a:rPr lang="en-US" sz="1100" dirty="0" err="1">
                <a:latin typeface="Avenir Next Regular"/>
                <a:cs typeface="Avenir Next Regular"/>
              </a:rPr>
              <a:t>vencimiento</a:t>
            </a:r>
            <a:endParaRPr lang="en-US" sz="1100" dirty="0">
              <a:latin typeface="Avenir Next Regular"/>
              <a:cs typeface="Avenir Next Regular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 Regular"/>
                <a:cs typeface="Avenir Next Regular"/>
              </a:rPr>
              <a:t>Asignar</a:t>
            </a:r>
            <a:r>
              <a:rPr lang="en-US" sz="1100" dirty="0">
                <a:latin typeface="Avenir Next Regular"/>
                <a:cs typeface="Avenir Next Regular"/>
              </a:rPr>
              <a:t> un </a:t>
            </a:r>
            <a:r>
              <a:rPr lang="en-US" sz="1100" dirty="0" err="1">
                <a:latin typeface="Avenir Next Regular"/>
                <a:cs typeface="Avenir Next Regular"/>
              </a:rPr>
              <a:t>estado</a:t>
            </a:r>
            <a:endParaRPr lang="en-US" sz="1100" dirty="0">
              <a:latin typeface="Avenir Next Regular"/>
              <a:cs typeface="Avenir Next Regular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 Regular"/>
                <a:cs typeface="Avenir Next Regular"/>
              </a:rPr>
              <a:t>Determinar</a:t>
            </a:r>
            <a:r>
              <a:rPr lang="en-US" sz="1100" dirty="0">
                <a:latin typeface="Avenir Next Regular"/>
                <a:cs typeface="Avenir Next Regular"/>
              </a:rPr>
              <a:t> las </a:t>
            </a:r>
            <a:r>
              <a:rPr lang="en-US" sz="1100" dirty="0" err="1">
                <a:latin typeface="Avenir Next Regular"/>
                <a:cs typeface="Avenir Next Regular"/>
              </a:rPr>
              <a:t>columnas</a:t>
            </a:r>
            <a:r>
              <a:rPr lang="en-US" sz="1100" dirty="0">
                <a:latin typeface="Avenir Next Regular"/>
                <a:cs typeface="Avenir Next Regular"/>
              </a:rPr>
              <a:t> a </a:t>
            </a:r>
            <a:r>
              <a:rPr lang="en-US" sz="1100" dirty="0" err="1">
                <a:latin typeface="Avenir Next Regular"/>
                <a:cs typeface="Avenir Next Regular"/>
              </a:rPr>
              <a:t>mostrar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en</a:t>
            </a:r>
            <a:r>
              <a:rPr lang="en-US" sz="1100" dirty="0">
                <a:latin typeface="Avenir Next Regular"/>
                <a:cs typeface="Avenir Next Regular"/>
              </a:rPr>
              <a:t> la </a:t>
            </a:r>
            <a:r>
              <a:rPr lang="en-US" sz="1100" dirty="0" err="1">
                <a:latin typeface="Avenir Next Regular"/>
                <a:cs typeface="Avenir Next Regular"/>
              </a:rPr>
              <a:t>lista</a:t>
            </a:r>
            <a:r>
              <a:rPr lang="en-US" sz="1100" dirty="0"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latin typeface="Avenir Next Regular"/>
                <a:cs typeface="Avenir Next Regular"/>
              </a:rPr>
              <a:t>tareas</a:t>
            </a:r>
            <a:endParaRPr lang="en-US" sz="1100" dirty="0">
              <a:latin typeface="Avenir Next Regular"/>
              <a:cs typeface="Avenir Next Regular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 Regular"/>
                <a:cs typeface="Avenir Next Regular"/>
              </a:rPr>
              <a:t>Configurar</a:t>
            </a:r>
            <a:r>
              <a:rPr lang="en-US" sz="1100" dirty="0">
                <a:latin typeface="Avenir Next Regular"/>
                <a:cs typeface="Avenir Next Regular"/>
              </a:rPr>
              <a:t> el </a:t>
            </a:r>
            <a:r>
              <a:rPr lang="en-US" sz="1100" dirty="0" err="1">
                <a:latin typeface="Avenir Next Regular"/>
                <a:cs typeface="Avenir Next Regular"/>
              </a:rPr>
              <a:t>procesamiento</a:t>
            </a:r>
            <a:r>
              <a:rPr lang="en-US" sz="1100" dirty="0">
                <a:latin typeface="Avenir Next Regular"/>
                <a:cs typeface="Avenir Next Regular"/>
              </a:rPr>
              <a:t> de multiples </a:t>
            </a:r>
            <a:r>
              <a:rPr lang="en-US" sz="1100" dirty="0" err="1">
                <a:latin typeface="Avenir Next Regular"/>
                <a:cs typeface="Avenir Next Regular"/>
              </a:rPr>
              <a:t>instancias</a:t>
            </a:r>
            <a:endParaRPr lang="en-US" sz="1100" dirty="0">
              <a:latin typeface="Avenir Next Regular"/>
              <a:cs typeface="Avenir Next Regular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 Regular"/>
                <a:cs typeface="Avenir Next Regular"/>
              </a:rPr>
              <a:t>Configurar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recursos</a:t>
            </a:r>
            <a:endParaRPr lang="en-US" sz="1100" dirty="0">
              <a:latin typeface="Avenir Next Regular"/>
              <a:cs typeface="Avenir Next Regular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 Regular"/>
                <a:cs typeface="Avenir Next Regular"/>
              </a:rPr>
              <a:t>Configurar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Formularios</a:t>
            </a:r>
            <a:r>
              <a:rPr lang="en-US" sz="1100" dirty="0">
                <a:latin typeface="Avenir Next Regular"/>
                <a:cs typeface="Avenir Next Regular"/>
              </a:rPr>
              <a:t> que </a:t>
            </a:r>
            <a:r>
              <a:rPr lang="en-US" sz="1100" dirty="0" err="1">
                <a:latin typeface="Avenir Next Regular"/>
                <a:cs typeface="Avenir Next Regular"/>
              </a:rPr>
              <a:t>darán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soporte</a:t>
            </a:r>
            <a:r>
              <a:rPr lang="en-US" sz="1100" dirty="0">
                <a:latin typeface="Avenir Next Regular"/>
                <a:cs typeface="Avenir Next Regular"/>
              </a:rPr>
              <a:t> a la </a:t>
            </a:r>
            <a:r>
              <a:rPr lang="en-US" sz="1100" dirty="0" err="1">
                <a:latin typeface="Avenir Next Regular"/>
                <a:cs typeface="Avenir Next Regular"/>
              </a:rPr>
              <a:t>tarea</a:t>
            </a:r>
            <a:r>
              <a:rPr lang="en-US" sz="1100" dirty="0">
                <a:latin typeface="Avenir Next Regular"/>
                <a:cs typeface="Avenir Next Regular"/>
              </a:rPr>
              <a:t>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100" dirty="0">
              <a:latin typeface="Avenir Next Regular"/>
              <a:cs typeface="Avenir Next Regular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100" dirty="0">
              <a:latin typeface="Avenir Next Regular"/>
              <a:cs typeface="Avenir Next Regular"/>
            </a:endParaRPr>
          </a:p>
          <a:p>
            <a:endParaRPr lang="en-US" sz="1100" dirty="0">
              <a:latin typeface="Avenir Next Regular"/>
              <a:cs typeface="Avenir Next Regular"/>
            </a:endParaRPr>
          </a:p>
        </p:txBody>
      </p:sp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2458FCFE-A619-754C-B949-5CD5601D7186}"/>
              </a:ext>
            </a:extLst>
          </p:cNvPr>
          <p:cNvSpPr txBox="1">
            <a:spLocks/>
          </p:cNvSpPr>
          <p:nvPr/>
        </p:nvSpPr>
        <p:spPr>
          <a:xfrm>
            <a:off x="609598" y="2596739"/>
            <a:ext cx="4284854" cy="276254"/>
          </a:xfrm>
          <a:prstGeom prst="rect">
            <a:avLst/>
          </a:prstGeom>
        </p:spPr>
        <p:txBody>
          <a:bodyPr vert="horz" lIns="68567" tIns="34289" rIns="68567" bIns="34289" rtlCol="0">
            <a:normAutofit fontScale="92500" lnSpcReduction="20000"/>
          </a:bodyPr>
          <a:lstStyle>
            <a:lvl1pPr marL="0" indent="0" algn="l" defTabSz="685647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00" kern="1200">
                <a:solidFill>
                  <a:srgbClr val="F27622"/>
                </a:solidFill>
                <a:latin typeface="Raleway" panose="020B0003030101060003" pitchFamily="34" charset="0"/>
                <a:ea typeface="Roboto" panose="02000000000000000000" pitchFamily="2" charset="0"/>
                <a:cs typeface="+mn-cs"/>
              </a:defRPr>
            </a:lvl1pPr>
            <a:lvl2pPr marL="34282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647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47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294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527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35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174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00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>
                <a:latin typeface="Avenir Next Regular"/>
                <a:cs typeface="Avenir Next Regular"/>
              </a:rPr>
              <a:t>Configuraciones</a:t>
            </a:r>
            <a:endParaRPr lang="en-US" sz="1400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2416590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838209" y="209550"/>
            <a:ext cx="7427119" cy="459424"/>
          </a:xfrm>
        </p:spPr>
        <p:txBody>
          <a:bodyPr/>
          <a:lstStyle/>
          <a:p>
            <a:r>
              <a:rPr lang="en-US" dirty="0" err="1">
                <a:latin typeface="Avenir Next Regular"/>
                <a:cs typeface="Avenir Next Regular"/>
              </a:rPr>
              <a:t>Actividades</a:t>
            </a:r>
            <a:r>
              <a:rPr lang="en-US" dirty="0">
                <a:latin typeface="Avenir Next Regular"/>
                <a:cs typeface="Avenir Next Regular"/>
              </a:rPr>
              <a:t> </a:t>
            </a:r>
            <a:r>
              <a:rPr lang="en-US" dirty="0" err="1">
                <a:latin typeface="Avenir Next Regular"/>
                <a:cs typeface="Avenir Next Regular"/>
              </a:rPr>
              <a:t>Generales</a:t>
            </a:r>
            <a:r>
              <a:rPr lang="en-US" dirty="0">
                <a:latin typeface="Avenir Next Regular"/>
                <a:cs typeface="Avenir Next Regular"/>
              </a:rPr>
              <a:t>: </a:t>
            </a:r>
            <a:r>
              <a:rPr lang="en-US" dirty="0" err="1">
                <a:latin typeface="Avenir Next Regular"/>
                <a:cs typeface="Avenir Next Regular"/>
              </a:rPr>
              <a:t>Interacción</a:t>
            </a:r>
            <a:r>
              <a:rPr lang="en-US" dirty="0">
                <a:latin typeface="Avenir Next Regular"/>
                <a:cs typeface="Avenir Next Regular"/>
              </a:rPr>
              <a:t> de </a:t>
            </a:r>
            <a:r>
              <a:rPr lang="en-US" dirty="0" err="1">
                <a:latin typeface="Avenir Next Regular"/>
                <a:cs typeface="Avenir Next Regular"/>
              </a:rPr>
              <a:t>Usuario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documentar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instrucciones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uso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la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actividad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.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629634" y="2588517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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92803" y="3049224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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350721" y="3611721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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135505" y="4267079"/>
            <a:ext cx="447516" cy="392415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21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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45</a:t>
            </a:fld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6" name="Text Placeholder 58">
            <a:extLst>
              <a:ext uri="{FF2B5EF4-FFF2-40B4-BE49-F238E27FC236}">
                <a16:creationId xmlns:a16="http://schemas.microsoft.com/office/drawing/2014/main" id="{FC25FE90-8312-9145-9ADC-D8BC682F467F}"/>
              </a:ext>
            </a:extLst>
          </p:cNvPr>
          <p:cNvSpPr txBox="1">
            <a:spLocks/>
          </p:cNvSpPr>
          <p:nvPr/>
        </p:nvSpPr>
        <p:spPr>
          <a:xfrm>
            <a:off x="685799" y="1421572"/>
            <a:ext cx="4343401" cy="3237922"/>
          </a:xfrm>
          <a:prstGeom prst="rect">
            <a:avLst/>
          </a:prstGeom>
        </p:spPr>
        <p:txBody>
          <a:bodyPr vert="horz" lIns="68567" tIns="34289" rIns="68567" bIns="34289" rtlCol="0">
            <a:normAutofit fontScale="92500" lnSpcReduction="10000"/>
          </a:bodyPr>
          <a:lstStyle>
            <a:lvl1pPr marL="0" indent="0" algn="l" defTabSz="685647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1pPr>
            <a:lvl2pPr marL="34282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647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47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294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527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35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174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00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400" dirty="0">
                <a:latin typeface="Avenir Next Regular"/>
                <a:cs typeface="Avenir Next Regular"/>
              </a:rPr>
              <a:t>Al </a:t>
            </a:r>
            <a:r>
              <a:rPr lang="en-US" sz="1400" dirty="0" err="1">
                <a:latin typeface="Avenir Next Regular"/>
                <a:cs typeface="Avenir Next Regular"/>
              </a:rPr>
              <a:t>seleccionar</a:t>
            </a:r>
            <a:r>
              <a:rPr lang="en-US" sz="1400" dirty="0">
                <a:latin typeface="Avenir Next Regular"/>
                <a:cs typeface="Avenir Next Regular"/>
              </a:rPr>
              <a:t> la </a:t>
            </a:r>
            <a:r>
              <a:rPr lang="en-US" sz="1400" dirty="0" err="1">
                <a:latin typeface="Avenir Next Regular"/>
                <a:cs typeface="Avenir Next Regular"/>
              </a:rPr>
              <a:t>opción</a:t>
            </a:r>
            <a:r>
              <a:rPr lang="en-US" sz="1400" dirty="0">
                <a:latin typeface="Avenir Next Regular"/>
                <a:cs typeface="Avenir Next Regular"/>
              </a:rPr>
              <a:t> ”Change Name" disponible </a:t>
            </a:r>
            <a:r>
              <a:rPr lang="en-US" sz="1400" dirty="0" err="1">
                <a:latin typeface="Avenir Next Regular"/>
                <a:cs typeface="Avenir Next Regular"/>
              </a:rPr>
              <a:t>en</a:t>
            </a:r>
            <a:r>
              <a:rPr lang="en-US" sz="1400" dirty="0">
                <a:latin typeface="Avenir Next Regular"/>
                <a:cs typeface="Avenir Next Regular"/>
              </a:rPr>
              <a:t> el </a:t>
            </a:r>
            <a:r>
              <a:rPr lang="en-US" sz="1400" dirty="0" err="1">
                <a:latin typeface="Avenir Next Regular"/>
                <a:cs typeface="Avenir Next Regular"/>
              </a:rPr>
              <a:t>menú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desplegable</a:t>
            </a:r>
            <a:r>
              <a:rPr lang="en-US" sz="1400" dirty="0">
                <a:latin typeface="Avenir Next Regular"/>
                <a:cs typeface="Avenir Next Regular"/>
              </a:rPr>
              <a:t> que se </a:t>
            </a:r>
            <a:r>
              <a:rPr lang="en-US" sz="1400" dirty="0" err="1">
                <a:latin typeface="Avenir Next Regular"/>
                <a:cs typeface="Avenir Next Regular"/>
              </a:rPr>
              <a:t>presenta</a:t>
            </a:r>
            <a:r>
              <a:rPr lang="en-US" sz="1400" dirty="0">
                <a:latin typeface="Avenir Next Regular"/>
                <a:cs typeface="Avenir Next Regular"/>
              </a:rPr>
              <a:t> al </a:t>
            </a:r>
            <a:r>
              <a:rPr lang="en-US" sz="1400" dirty="0" err="1">
                <a:latin typeface="Avenir Next Regular"/>
                <a:cs typeface="Avenir Next Regular"/>
              </a:rPr>
              <a:t>hacer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clic</a:t>
            </a:r>
            <a:r>
              <a:rPr lang="en-US" sz="1400" dirty="0">
                <a:latin typeface="Avenir Next Regular"/>
                <a:cs typeface="Avenir Next Regular"/>
              </a:rPr>
              <a:t> con el </a:t>
            </a:r>
            <a:r>
              <a:rPr lang="en-US" sz="1400" dirty="0" err="1">
                <a:latin typeface="Avenir Next Regular"/>
                <a:cs typeface="Avenir Next Regular"/>
              </a:rPr>
              <a:t>botón</a:t>
            </a:r>
            <a:r>
              <a:rPr lang="en-US" sz="1400" dirty="0">
                <a:latin typeface="Avenir Next Regular"/>
                <a:cs typeface="Avenir Next Regular"/>
              </a:rPr>
              <a:t> derecho </a:t>
            </a:r>
            <a:r>
              <a:rPr lang="en-US" sz="1400" dirty="0" err="1">
                <a:latin typeface="Avenir Next Regular"/>
                <a:cs typeface="Avenir Next Regular"/>
              </a:rPr>
              <a:t>sobre</a:t>
            </a:r>
            <a:r>
              <a:rPr lang="en-US" sz="1400" dirty="0">
                <a:latin typeface="Avenir Next Regular"/>
                <a:cs typeface="Avenir Next Regular"/>
              </a:rPr>
              <a:t> una </a:t>
            </a:r>
            <a:r>
              <a:rPr lang="en-US" sz="1400" dirty="0" err="1">
                <a:latin typeface="Avenir Next Regular"/>
                <a:cs typeface="Avenir Next Regular"/>
              </a:rPr>
              <a:t>actividad</a:t>
            </a:r>
            <a:r>
              <a:rPr lang="en-US" sz="1400" dirty="0">
                <a:latin typeface="Avenir Next Regular"/>
                <a:cs typeface="Avenir Next Regular"/>
              </a:rPr>
              <a:t> del </a:t>
            </a:r>
            <a:r>
              <a:rPr lang="en-US" sz="1400" dirty="0" err="1">
                <a:latin typeface="Avenir Next Regular"/>
                <a:cs typeface="Avenir Next Regular"/>
              </a:rPr>
              <a:t>tipo</a:t>
            </a:r>
            <a:r>
              <a:rPr lang="en-US" sz="1400" dirty="0">
                <a:latin typeface="Avenir Next Regular"/>
                <a:cs typeface="Avenir Next Regular"/>
              </a:rPr>
              <a:t> "User Interaction" es </a:t>
            </a:r>
            <a:r>
              <a:rPr lang="en-US" sz="1400" dirty="0" err="1">
                <a:latin typeface="Avenir Next Regular"/>
                <a:cs typeface="Avenir Next Regular"/>
              </a:rPr>
              <a:t>posible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configurar</a:t>
            </a:r>
            <a:r>
              <a:rPr lang="en-US" sz="1400" dirty="0">
                <a:latin typeface="Avenir Next Regular"/>
                <a:cs typeface="Avenir Next Regular"/>
              </a:rPr>
              <a:t>:</a:t>
            </a:r>
          </a:p>
          <a:p>
            <a:pPr marL="514271" lvl="1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400" dirty="0">
                <a:latin typeface="Avenir Next Regular"/>
                <a:cs typeface="Avenir Next Regular"/>
              </a:rPr>
              <a:t>El </a:t>
            </a:r>
            <a:r>
              <a:rPr lang="en-US" sz="1400" dirty="0" err="1">
                <a:latin typeface="Avenir Next Regular"/>
                <a:cs typeface="Avenir Next Regular"/>
              </a:rPr>
              <a:t>nombre</a:t>
            </a:r>
            <a:r>
              <a:rPr lang="en-US" sz="1400" dirty="0">
                <a:latin typeface="Avenir Next Regular"/>
                <a:cs typeface="Avenir Next Regular"/>
              </a:rPr>
              <a:t> de la </a:t>
            </a:r>
            <a:r>
              <a:rPr lang="en-US" sz="1400" dirty="0" err="1">
                <a:latin typeface="Avenir Next Regular"/>
                <a:cs typeface="Avenir Next Regular"/>
              </a:rPr>
              <a:t>Actividad</a:t>
            </a:r>
            <a:endParaRPr lang="en-US" sz="1400" dirty="0">
              <a:latin typeface="Avenir Next Regular"/>
              <a:cs typeface="Avenir Next Regular"/>
            </a:endParaRPr>
          </a:p>
          <a:p>
            <a:pPr marL="514271" lvl="1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400" dirty="0">
                <a:latin typeface="Avenir Next Regular"/>
                <a:cs typeface="Avenir Next Regular"/>
              </a:rPr>
              <a:t>El </a:t>
            </a:r>
            <a:r>
              <a:rPr lang="en-US" sz="1400" dirty="0" err="1">
                <a:latin typeface="Avenir Next Regular"/>
                <a:cs typeface="Avenir Next Regular"/>
              </a:rPr>
              <a:t>nombre</a:t>
            </a:r>
            <a:r>
              <a:rPr lang="en-US" sz="1400" dirty="0">
                <a:latin typeface="Avenir Next Regular"/>
                <a:cs typeface="Avenir Next Regular"/>
              </a:rPr>
              <a:t> que se </a:t>
            </a:r>
            <a:r>
              <a:rPr lang="en-US" sz="1400" dirty="0" err="1">
                <a:latin typeface="Avenir Next Regular"/>
                <a:cs typeface="Avenir Next Regular"/>
              </a:rPr>
              <a:t>mostrará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en</a:t>
            </a:r>
            <a:r>
              <a:rPr lang="en-US" sz="1400" dirty="0">
                <a:latin typeface="Avenir Next Regular"/>
                <a:cs typeface="Avenir Next Regular"/>
              </a:rPr>
              <a:t> la </a:t>
            </a:r>
            <a:r>
              <a:rPr lang="en-US" sz="1400" dirty="0" err="1">
                <a:latin typeface="Avenir Next Regular"/>
                <a:cs typeface="Avenir Next Regular"/>
              </a:rPr>
              <a:t>bandeja</a:t>
            </a:r>
            <a:r>
              <a:rPr lang="en-US" sz="1400" dirty="0">
                <a:latin typeface="Avenir Next Regular"/>
                <a:cs typeface="Avenir Next Regular"/>
              </a:rPr>
              <a:t> de </a:t>
            </a:r>
            <a:r>
              <a:rPr lang="en-US" sz="1400" dirty="0" err="1">
                <a:latin typeface="Avenir Next Regular"/>
                <a:cs typeface="Avenir Next Regular"/>
              </a:rPr>
              <a:t>Tareas</a:t>
            </a:r>
            <a:r>
              <a:rPr lang="en-US" sz="1400" dirty="0">
                <a:latin typeface="Avenir Next Regular"/>
                <a:cs typeface="Avenir Next Regular"/>
              </a:rPr>
              <a:t>.</a:t>
            </a:r>
          </a:p>
          <a:p>
            <a:pPr marL="514271" lvl="1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400" dirty="0">
                <a:latin typeface="Avenir Next Regular"/>
                <a:cs typeface="Avenir Next Regular"/>
              </a:rPr>
              <a:t>Una </a:t>
            </a:r>
            <a:r>
              <a:rPr lang="en-US" sz="1400" dirty="0" err="1">
                <a:latin typeface="Avenir Next Regular"/>
                <a:cs typeface="Avenir Next Regular"/>
              </a:rPr>
              <a:t>descripción</a:t>
            </a:r>
            <a:r>
              <a:rPr lang="en-US" sz="1400" dirty="0">
                <a:latin typeface="Avenir Next Regular"/>
                <a:cs typeface="Avenir Next Regular"/>
              </a:rPr>
              <a:t> de la </a:t>
            </a:r>
            <a:r>
              <a:rPr lang="en-US" sz="1400" dirty="0" err="1">
                <a:latin typeface="Avenir Next Regular"/>
                <a:cs typeface="Avenir Next Regular"/>
              </a:rPr>
              <a:t>actividad</a:t>
            </a:r>
            <a:r>
              <a:rPr lang="en-US" sz="1400" dirty="0">
                <a:latin typeface="Avenir Next Regular"/>
                <a:cs typeface="Avenir Next Regular"/>
              </a:rPr>
              <a:t> a los </a:t>
            </a:r>
            <a:r>
              <a:rPr lang="en-US" sz="1400" dirty="0" err="1">
                <a:latin typeface="Avenir Next Regular"/>
                <a:cs typeface="Avenir Next Regular"/>
              </a:rPr>
              <a:t>efectos</a:t>
            </a:r>
            <a:r>
              <a:rPr lang="en-US" sz="1400" dirty="0">
                <a:latin typeface="Avenir Next Regular"/>
                <a:cs typeface="Avenir Next Regular"/>
              </a:rPr>
              <a:t> de </a:t>
            </a:r>
            <a:r>
              <a:rPr lang="en-US" sz="1400" dirty="0" err="1">
                <a:latin typeface="Avenir Next Regular"/>
                <a:cs typeface="Avenir Next Regular"/>
              </a:rPr>
              <a:t>documentación</a:t>
            </a:r>
            <a:r>
              <a:rPr lang="en-US" sz="1400" dirty="0">
                <a:latin typeface="Avenir Next Regular"/>
                <a:cs typeface="Avenir Next Regular"/>
              </a:rPr>
              <a:t>.</a:t>
            </a:r>
          </a:p>
          <a:p>
            <a:pPr marL="514271" lvl="1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400" dirty="0">
                <a:latin typeface="Avenir Next Regular"/>
                <a:cs typeface="Avenir Next Regular"/>
              </a:rPr>
              <a:t>Un </a:t>
            </a:r>
            <a:r>
              <a:rPr lang="en-US" sz="1400" dirty="0" err="1">
                <a:latin typeface="Avenir Next Regular"/>
                <a:cs typeface="Avenir Next Regular"/>
              </a:rPr>
              <a:t>texto</a:t>
            </a:r>
            <a:r>
              <a:rPr lang="en-US" sz="1400" dirty="0">
                <a:latin typeface="Avenir Next Regular"/>
                <a:cs typeface="Avenir Next Regular"/>
              </a:rPr>
              <a:t> instructive de </a:t>
            </a:r>
            <a:r>
              <a:rPr lang="en-US" sz="1400" dirty="0" err="1">
                <a:latin typeface="Avenir Next Regular"/>
                <a:cs typeface="Avenir Next Regular"/>
              </a:rPr>
              <a:t>uso</a:t>
            </a:r>
            <a:r>
              <a:rPr lang="en-US" sz="1400" dirty="0">
                <a:latin typeface="Avenir Next Regular"/>
                <a:cs typeface="Avenir Next Regular"/>
              </a:rPr>
              <a:t> de la </a:t>
            </a:r>
            <a:r>
              <a:rPr lang="en-US" sz="1400" dirty="0" err="1">
                <a:latin typeface="Avenir Next Regular"/>
                <a:cs typeface="Avenir Next Regular"/>
              </a:rPr>
              <a:t>pantalla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asociada</a:t>
            </a:r>
            <a:r>
              <a:rPr lang="en-US" sz="1400" dirty="0">
                <a:latin typeface="Avenir Next Regular"/>
                <a:cs typeface="Avenir Next Regular"/>
              </a:rPr>
              <a:t> a la </a:t>
            </a:r>
            <a:r>
              <a:rPr lang="en-US" sz="1400" dirty="0" err="1">
                <a:latin typeface="Avenir Next Regular"/>
                <a:cs typeface="Avenir Next Regular"/>
              </a:rPr>
              <a:t>actividad</a:t>
            </a:r>
            <a:r>
              <a:rPr lang="en-US" sz="1400" dirty="0">
                <a:latin typeface="Avenir Next Regular"/>
                <a:cs typeface="Avenir Next Regular"/>
              </a:rPr>
              <a:t>, la </a:t>
            </a:r>
            <a:r>
              <a:rPr lang="en-US" sz="1400" dirty="0" err="1">
                <a:latin typeface="Avenir Next Regular"/>
                <a:cs typeface="Avenir Next Regular"/>
              </a:rPr>
              <a:t>cual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estará</a:t>
            </a:r>
            <a:r>
              <a:rPr lang="en-US" sz="1400" dirty="0">
                <a:latin typeface="Avenir Next Regular"/>
                <a:cs typeface="Avenir Next Regular"/>
              </a:rPr>
              <a:t> disponible para ser </a:t>
            </a:r>
            <a:r>
              <a:rPr lang="en-US" sz="1400" dirty="0" err="1">
                <a:latin typeface="Avenir Next Regular"/>
                <a:cs typeface="Avenir Next Regular"/>
              </a:rPr>
              <a:t>presentada</a:t>
            </a:r>
            <a:r>
              <a:rPr lang="en-US" sz="1400" dirty="0">
                <a:latin typeface="Avenir Next Regular"/>
                <a:cs typeface="Avenir Next Regular"/>
              </a:rPr>
              <a:t> al </a:t>
            </a:r>
            <a:r>
              <a:rPr lang="en-US" sz="1400" dirty="0" err="1">
                <a:latin typeface="Avenir Next Regular"/>
                <a:cs typeface="Avenir Next Regular"/>
              </a:rPr>
              <a:t>usuario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en</a:t>
            </a:r>
            <a:r>
              <a:rPr lang="en-US" sz="1400" dirty="0">
                <a:latin typeface="Avenir Next Regular"/>
                <a:cs typeface="Avenir Next Regular"/>
              </a:rPr>
              <a:t> la </a:t>
            </a:r>
            <a:r>
              <a:rPr lang="en-US" sz="1400" dirty="0" err="1">
                <a:latin typeface="Avenir Next Regular"/>
                <a:cs typeface="Avenir Next Regular"/>
              </a:rPr>
              <a:t>bandeja</a:t>
            </a:r>
            <a:r>
              <a:rPr lang="en-US" sz="1400" dirty="0">
                <a:latin typeface="Avenir Next Regular"/>
                <a:cs typeface="Avenir Next Regular"/>
              </a:rPr>
              <a:t> de </a:t>
            </a:r>
            <a:r>
              <a:rPr lang="en-US" sz="1400" dirty="0" err="1">
                <a:latin typeface="Avenir Next Regular"/>
                <a:cs typeface="Avenir Next Regular"/>
              </a:rPr>
              <a:t>tareas</a:t>
            </a:r>
            <a:r>
              <a:rPr lang="en-US" sz="1400" dirty="0">
                <a:latin typeface="Avenir Next Regular"/>
                <a:cs typeface="Avenir Next Regular"/>
              </a:rPr>
              <a:t>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400" dirty="0">
              <a:latin typeface="Avenir Next Regular"/>
              <a:cs typeface="Avenir Next Regular"/>
            </a:endParaRPr>
          </a:p>
          <a:p>
            <a:endParaRPr lang="en-US" sz="1400" dirty="0">
              <a:latin typeface="Avenir Next Regular"/>
              <a:cs typeface="Avenir Next Regular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EA77466-16E3-5F42-9ED7-D1EE12254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145" y="1550614"/>
            <a:ext cx="3086100" cy="279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4099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838209" y="209550"/>
            <a:ext cx="7427119" cy="459424"/>
          </a:xfrm>
        </p:spPr>
        <p:txBody>
          <a:bodyPr/>
          <a:lstStyle/>
          <a:p>
            <a:r>
              <a:rPr lang="en-US" dirty="0" err="1">
                <a:latin typeface="Avenir Next Regular"/>
                <a:cs typeface="Avenir Next Regular"/>
              </a:rPr>
              <a:t>Actividades</a:t>
            </a:r>
            <a:r>
              <a:rPr lang="en-US" dirty="0">
                <a:latin typeface="Avenir Next Regular"/>
                <a:cs typeface="Avenir Next Regular"/>
              </a:rPr>
              <a:t> </a:t>
            </a:r>
            <a:r>
              <a:rPr lang="en-US" dirty="0" err="1">
                <a:latin typeface="Avenir Next Regular"/>
                <a:cs typeface="Avenir Next Regular"/>
              </a:rPr>
              <a:t>Generales</a:t>
            </a:r>
            <a:r>
              <a:rPr lang="en-US" dirty="0">
                <a:latin typeface="Avenir Next Regular"/>
                <a:cs typeface="Avenir Next Regular"/>
              </a:rPr>
              <a:t>: </a:t>
            </a:r>
            <a:r>
              <a:rPr lang="en-US" dirty="0" err="1">
                <a:latin typeface="Avenir Next Regular"/>
                <a:cs typeface="Avenir Next Regular"/>
              </a:rPr>
              <a:t>Interacción</a:t>
            </a:r>
            <a:r>
              <a:rPr lang="en-US" dirty="0">
                <a:latin typeface="Avenir Next Regular"/>
                <a:cs typeface="Avenir Next Regular"/>
              </a:rPr>
              <a:t> de </a:t>
            </a:r>
            <a:r>
              <a:rPr lang="en-US" dirty="0" err="1">
                <a:latin typeface="Avenir Next Regular"/>
                <a:cs typeface="Avenir Next Regular"/>
              </a:rPr>
              <a:t>Usuario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definir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los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usuarios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y/o roles 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los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que se les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asignarán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tareas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.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629634" y="2588517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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92803" y="3049224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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350721" y="3611721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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135505" y="4267079"/>
            <a:ext cx="447516" cy="392415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21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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46</a:t>
            </a:fld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6" name="Text Placeholder 58">
            <a:extLst>
              <a:ext uri="{FF2B5EF4-FFF2-40B4-BE49-F238E27FC236}">
                <a16:creationId xmlns:a16="http://schemas.microsoft.com/office/drawing/2014/main" id="{FC25FE90-8312-9145-9ADC-D8BC682F467F}"/>
              </a:ext>
            </a:extLst>
          </p:cNvPr>
          <p:cNvSpPr txBox="1">
            <a:spLocks/>
          </p:cNvSpPr>
          <p:nvPr/>
        </p:nvSpPr>
        <p:spPr>
          <a:xfrm>
            <a:off x="685799" y="1421572"/>
            <a:ext cx="4343401" cy="3237922"/>
          </a:xfrm>
          <a:prstGeom prst="rect">
            <a:avLst/>
          </a:prstGeom>
        </p:spPr>
        <p:txBody>
          <a:bodyPr vert="horz" lIns="68567" tIns="34289" rIns="68567" bIns="34289" rtlCol="0">
            <a:normAutofit fontScale="92500"/>
          </a:bodyPr>
          <a:lstStyle>
            <a:lvl1pPr marL="0" indent="0" algn="l" defTabSz="685647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1pPr>
            <a:lvl2pPr marL="34282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647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47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294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527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35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174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00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400" dirty="0">
                <a:latin typeface="Avenir Next Regular"/>
                <a:cs typeface="Avenir Next Regular"/>
              </a:rPr>
              <a:t>Al </a:t>
            </a:r>
            <a:r>
              <a:rPr lang="en-US" sz="1400" dirty="0" err="1">
                <a:latin typeface="Avenir Next Regular"/>
                <a:cs typeface="Avenir Next Regular"/>
              </a:rPr>
              <a:t>seleccionar</a:t>
            </a:r>
            <a:r>
              <a:rPr lang="en-US" sz="1400" dirty="0">
                <a:latin typeface="Avenir Next Regular"/>
                <a:cs typeface="Avenir Next Regular"/>
              </a:rPr>
              <a:t> la </a:t>
            </a:r>
            <a:r>
              <a:rPr lang="en-US" sz="1400" dirty="0" err="1">
                <a:latin typeface="Avenir Next Regular"/>
                <a:cs typeface="Avenir Next Regular"/>
              </a:rPr>
              <a:t>opción</a:t>
            </a:r>
            <a:r>
              <a:rPr lang="en-US" sz="1400" dirty="0">
                <a:latin typeface="Avenir Next Regular"/>
                <a:cs typeface="Avenir Next Regular"/>
              </a:rPr>
              <a:t> "Manage security" </a:t>
            </a:r>
            <a:r>
              <a:rPr lang="en-US" sz="1400" dirty="0" err="1">
                <a:latin typeface="Avenir Next Regular"/>
                <a:cs typeface="Avenir Next Regular"/>
              </a:rPr>
              <a:t>disponible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en</a:t>
            </a:r>
            <a:r>
              <a:rPr lang="en-US" sz="1400" dirty="0">
                <a:latin typeface="Avenir Next Regular"/>
                <a:cs typeface="Avenir Next Regular"/>
              </a:rPr>
              <a:t> el </a:t>
            </a:r>
            <a:r>
              <a:rPr lang="en-US" sz="1400" dirty="0" err="1">
                <a:latin typeface="Avenir Next Regular"/>
                <a:cs typeface="Avenir Next Regular"/>
              </a:rPr>
              <a:t>menú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desplegable</a:t>
            </a:r>
            <a:r>
              <a:rPr lang="en-US" sz="1400" dirty="0">
                <a:latin typeface="Avenir Next Regular"/>
                <a:cs typeface="Avenir Next Regular"/>
              </a:rPr>
              <a:t> que se </a:t>
            </a:r>
            <a:r>
              <a:rPr lang="en-US" sz="1400" dirty="0" err="1">
                <a:latin typeface="Avenir Next Regular"/>
                <a:cs typeface="Avenir Next Regular"/>
              </a:rPr>
              <a:t>presenta</a:t>
            </a:r>
            <a:r>
              <a:rPr lang="en-US" sz="1400" dirty="0">
                <a:latin typeface="Avenir Next Regular"/>
                <a:cs typeface="Avenir Next Regular"/>
              </a:rPr>
              <a:t> al </a:t>
            </a:r>
            <a:r>
              <a:rPr lang="en-US" sz="1400" dirty="0" err="1">
                <a:latin typeface="Avenir Next Regular"/>
                <a:cs typeface="Avenir Next Regular"/>
              </a:rPr>
              <a:t>hacer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clic</a:t>
            </a:r>
            <a:r>
              <a:rPr lang="en-US" sz="1400" dirty="0">
                <a:latin typeface="Avenir Next Regular"/>
                <a:cs typeface="Avenir Next Regular"/>
              </a:rPr>
              <a:t> con el </a:t>
            </a:r>
            <a:r>
              <a:rPr lang="en-US" sz="1400" dirty="0" err="1">
                <a:latin typeface="Avenir Next Regular"/>
                <a:cs typeface="Avenir Next Regular"/>
              </a:rPr>
              <a:t>botón</a:t>
            </a:r>
            <a:r>
              <a:rPr lang="en-US" sz="1400" dirty="0">
                <a:latin typeface="Avenir Next Regular"/>
                <a:cs typeface="Avenir Next Regular"/>
              </a:rPr>
              <a:t> derecho </a:t>
            </a:r>
            <a:r>
              <a:rPr lang="en-US" sz="1400" dirty="0" err="1">
                <a:latin typeface="Avenir Next Regular"/>
                <a:cs typeface="Avenir Next Regular"/>
              </a:rPr>
              <a:t>sobre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una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actividad</a:t>
            </a:r>
            <a:r>
              <a:rPr lang="en-US" sz="1400" dirty="0">
                <a:latin typeface="Avenir Next Regular"/>
                <a:cs typeface="Avenir Next Regular"/>
              </a:rPr>
              <a:t> del </a:t>
            </a:r>
            <a:r>
              <a:rPr lang="en-US" sz="1400" dirty="0" err="1">
                <a:latin typeface="Avenir Next Regular"/>
                <a:cs typeface="Avenir Next Regular"/>
              </a:rPr>
              <a:t>tipo</a:t>
            </a:r>
            <a:r>
              <a:rPr lang="en-US" sz="1400" dirty="0">
                <a:latin typeface="Avenir Next Regular"/>
                <a:cs typeface="Avenir Next Regular"/>
              </a:rPr>
              <a:t> "User Interaction" </a:t>
            </a:r>
            <a:r>
              <a:rPr lang="en-US" sz="1400" dirty="0" err="1">
                <a:latin typeface="Avenir Next Regular"/>
                <a:cs typeface="Avenir Next Regular"/>
              </a:rPr>
              <a:t>es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posible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configurar</a:t>
            </a:r>
            <a:r>
              <a:rPr lang="en-US" sz="1400" dirty="0">
                <a:latin typeface="Avenir Next Regular"/>
                <a:cs typeface="Avenir Next Regular"/>
              </a:rPr>
              <a:t> la </a:t>
            </a:r>
            <a:r>
              <a:rPr lang="en-US" sz="1400" dirty="0" err="1">
                <a:latin typeface="Avenir Next Regular"/>
                <a:cs typeface="Avenir Next Regular"/>
              </a:rPr>
              <a:t>seguridad</a:t>
            </a:r>
            <a:r>
              <a:rPr lang="en-US" sz="1400" dirty="0">
                <a:latin typeface="Avenir Next Regular"/>
                <a:cs typeface="Avenir Next Regular"/>
              </a:rPr>
              <a:t> de la </a:t>
            </a:r>
            <a:r>
              <a:rPr lang="en-US" sz="1400" dirty="0" err="1">
                <a:latin typeface="Avenir Next Regular"/>
                <a:cs typeface="Avenir Next Regular"/>
              </a:rPr>
              <a:t>actividad</a:t>
            </a:r>
            <a:r>
              <a:rPr lang="en-US" sz="1400" dirty="0">
                <a:latin typeface="Avenir Next Regular"/>
                <a:cs typeface="Avenir Next Regular"/>
              </a:rPr>
              <a:t>, </a:t>
            </a:r>
            <a:r>
              <a:rPr lang="en-US" sz="1400" dirty="0" err="1">
                <a:latin typeface="Avenir Next Regular"/>
                <a:cs typeface="Avenir Next Regular"/>
              </a:rPr>
              <a:t>permitiendo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determinar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los</a:t>
            </a:r>
            <a:r>
              <a:rPr lang="en-US" sz="1400" dirty="0">
                <a:latin typeface="Avenir Next Regular"/>
                <a:cs typeface="Avenir Next Regular"/>
              </a:rPr>
              <a:t> roles y/o </a:t>
            </a:r>
            <a:r>
              <a:rPr lang="en-US" sz="1400" dirty="0" err="1">
                <a:latin typeface="Avenir Next Regular"/>
                <a:cs typeface="Avenir Next Regular"/>
              </a:rPr>
              <a:t>usuarios</a:t>
            </a:r>
            <a:r>
              <a:rPr lang="en-US" sz="1400" dirty="0">
                <a:latin typeface="Avenir Next Regular"/>
                <a:cs typeface="Avenir Next Regular"/>
              </a:rPr>
              <a:t> que </a:t>
            </a:r>
            <a:r>
              <a:rPr lang="en-US" sz="1400" dirty="0" err="1">
                <a:latin typeface="Avenir Next Regular"/>
                <a:cs typeface="Avenir Next Regular"/>
              </a:rPr>
              <a:t>podrán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visualizar</a:t>
            </a:r>
            <a:r>
              <a:rPr lang="en-US" sz="1400" dirty="0">
                <a:latin typeface="Avenir Next Regular"/>
                <a:cs typeface="Avenir Next Regular"/>
              </a:rPr>
              <a:t> y </a:t>
            </a:r>
            <a:r>
              <a:rPr lang="en-US" sz="1400" dirty="0" err="1">
                <a:latin typeface="Avenir Next Regular"/>
                <a:cs typeface="Avenir Next Regular"/>
              </a:rPr>
              <a:t>ejecutar</a:t>
            </a:r>
            <a:r>
              <a:rPr lang="en-US" sz="1400" dirty="0">
                <a:latin typeface="Avenir Next Regular"/>
                <a:cs typeface="Avenir Next Regular"/>
              </a:rPr>
              <a:t> las </a:t>
            </a:r>
            <a:r>
              <a:rPr lang="en-US" sz="1400" dirty="0" err="1">
                <a:latin typeface="Avenir Next Regular"/>
                <a:cs typeface="Avenir Next Regular"/>
              </a:rPr>
              <a:t>instancias</a:t>
            </a:r>
            <a:r>
              <a:rPr lang="en-US" sz="1400" dirty="0">
                <a:latin typeface="Avenir Next Regular"/>
                <a:cs typeface="Avenir Next Regular"/>
              </a:rPr>
              <a:t> de la </a:t>
            </a:r>
            <a:r>
              <a:rPr lang="en-US" sz="1400" dirty="0" err="1">
                <a:latin typeface="Avenir Next Regular"/>
                <a:cs typeface="Avenir Next Regular"/>
              </a:rPr>
              <a:t>actividad</a:t>
            </a:r>
            <a:r>
              <a:rPr lang="en-US" sz="1400" dirty="0">
                <a:latin typeface="Avenir Next Regular"/>
                <a:cs typeface="Avenir Next Regular"/>
              </a:rPr>
              <a:t>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400" dirty="0" err="1">
                <a:latin typeface="Avenir Next Regular"/>
                <a:cs typeface="Avenir Next Regular"/>
              </a:rPr>
              <a:t>Es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posible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establecer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condiciones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basadas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en</a:t>
            </a:r>
            <a:r>
              <a:rPr lang="en-US" sz="1400" dirty="0">
                <a:latin typeface="Avenir Next Regular"/>
                <a:cs typeface="Avenir Next Regular"/>
              </a:rPr>
              <a:t> el valor de </a:t>
            </a:r>
            <a:r>
              <a:rPr lang="en-US" sz="1400" dirty="0" err="1">
                <a:latin typeface="Avenir Next Regular"/>
                <a:cs typeface="Avenir Next Regular"/>
              </a:rPr>
              <a:t>parámetros</a:t>
            </a:r>
            <a:r>
              <a:rPr lang="en-US" sz="1400" dirty="0">
                <a:latin typeface="Avenir Next Regular"/>
                <a:cs typeface="Avenir Next Regular"/>
              </a:rPr>
              <a:t> y/o variables del </a:t>
            </a:r>
            <a:r>
              <a:rPr lang="en-US" sz="1400" dirty="0" err="1">
                <a:latin typeface="Avenir Next Regular"/>
                <a:cs typeface="Avenir Next Regular"/>
              </a:rPr>
              <a:t>proceso</a:t>
            </a:r>
            <a:r>
              <a:rPr lang="en-US" sz="1400" dirty="0">
                <a:latin typeface="Avenir Next Regular"/>
                <a:cs typeface="Avenir Next Regular"/>
              </a:rPr>
              <a:t>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400" dirty="0" err="1">
                <a:latin typeface="Avenir Next Regular"/>
                <a:cs typeface="Avenir Next Regular"/>
              </a:rPr>
              <a:t>Es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posible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asignar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en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función</a:t>
            </a:r>
            <a:r>
              <a:rPr lang="en-US" sz="1400" dirty="0">
                <a:latin typeface="Avenir Next Regular"/>
                <a:cs typeface="Avenir Next Regular"/>
              </a:rPr>
              <a:t> de la </a:t>
            </a:r>
            <a:r>
              <a:rPr lang="en-US" sz="1400" dirty="0" err="1">
                <a:latin typeface="Avenir Next Regular"/>
                <a:cs typeface="Avenir Next Regular"/>
              </a:rPr>
              <a:t>carga</a:t>
            </a:r>
            <a:r>
              <a:rPr lang="en-US" sz="1400" dirty="0">
                <a:latin typeface="Avenir Next Regular"/>
                <a:cs typeface="Avenir Next Regular"/>
              </a:rPr>
              <a:t> de </a:t>
            </a:r>
            <a:r>
              <a:rPr lang="en-US" sz="1400" dirty="0" err="1">
                <a:latin typeface="Avenir Next Regular"/>
                <a:cs typeface="Avenir Next Regular"/>
              </a:rPr>
              <a:t>trabajo</a:t>
            </a:r>
            <a:r>
              <a:rPr lang="en-US" sz="1400" dirty="0">
                <a:latin typeface="Avenir Next Regular"/>
                <a:cs typeface="Avenir Next Regular"/>
              </a:rPr>
              <a:t> que </a:t>
            </a:r>
            <a:r>
              <a:rPr lang="en-US" sz="1400" dirty="0" err="1">
                <a:latin typeface="Avenir Next Regular"/>
                <a:cs typeface="Avenir Next Regular"/>
              </a:rPr>
              <a:t>posean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los</a:t>
            </a:r>
            <a:r>
              <a:rPr lang="en-US" sz="1400" dirty="0">
                <a:latin typeface="Avenir Next Regular"/>
                <a:cs typeface="Avenir Next Regular"/>
              </a:rPr>
              <a:t> roles y </a:t>
            </a:r>
            <a:r>
              <a:rPr lang="en-US" sz="1400" dirty="0" err="1">
                <a:latin typeface="Avenir Next Regular"/>
                <a:cs typeface="Avenir Next Regular"/>
              </a:rPr>
              <a:t>usuarios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configurados</a:t>
            </a:r>
            <a:r>
              <a:rPr lang="en-US" sz="1400" dirty="0">
                <a:latin typeface="Avenir Next Regular"/>
                <a:cs typeface="Avenir Next Regular"/>
              </a:rPr>
              <a:t>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400" dirty="0">
              <a:latin typeface="Avenir Next Regular"/>
              <a:cs typeface="Avenir Next Regular"/>
            </a:endParaRPr>
          </a:p>
          <a:p>
            <a:endParaRPr lang="en-US" sz="1400" dirty="0">
              <a:latin typeface="Avenir Next Regular"/>
              <a:cs typeface="Avenir Next Regular"/>
            </a:endParaRPr>
          </a:p>
        </p:txBody>
      </p:sp>
      <p:pic>
        <p:nvPicPr>
          <p:cNvPr id="21" name="Picture 6" descr="img_283.jpg">
            <a:extLst>
              <a:ext uri="{FF2B5EF4-FFF2-40B4-BE49-F238E27FC236}">
                <a16:creationId xmlns:a16="http://schemas.microsoft.com/office/drawing/2014/main" id="{E1224512-229F-0D4A-9827-FEFED35FBA3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35505" y="2328012"/>
            <a:ext cx="3716407" cy="182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992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838209" y="209550"/>
            <a:ext cx="7427119" cy="459424"/>
          </a:xfrm>
        </p:spPr>
        <p:txBody>
          <a:bodyPr/>
          <a:lstStyle/>
          <a:p>
            <a:r>
              <a:rPr lang="en-US" dirty="0" err="1">
                <a:latin typeface="Avenir Next Regular"/>
                <a:cs typeface="Avenir Next Regular"/>
              </a:rPr>
              <a:t>Actividades</a:t>
            </a:r>
            <a:r>
              <a:rPr lang="en-US" dirty="0">
                <a:latin typeface="Avenir Next Regular"/>
                <a:cs typeface="Avenir Next Regular"/>
              </a:rPr>
              <a:t> </a:t>
            </a:r>
            <a:r>
              <a:rPr lang="en-US" dirty="0" err="1">
                <a:latin typeface="Avenir Next Regular"/>
                <a:cs typeface="Avenir Next Regular"/>
              </a:rPr>
              <a:t>Generales</a:t>
            </a:r>
            <a:r>
              <a:rPr lang="en-US" dirty="0">
                <a:latin typeface="Avenir Next Regular"/>
                <a:cs typeface="Avenir Next Regular"/>
              </a:rPr>
              <a:t>: </a:t>
            </a:r>
            <a:r>
              <a:rPr lang="en-US" dirty="0" err="1">
                <a:latin typeface="Avenir Next Regular"/>
                <a:cs typeface="Avenir Next Regular"/>
              </a:rPr>
              <a:t>Interacción</a:t>
            </a:r>
            <a:r>
              <a:rPr lang="en-US" dirty="0">
                <a:latin typeface="Avenir Next Regular"/>
                <a:cs typeface="Avenir Next Regular"/>
              </a:rPr>
              <a:t> de </a:t>
            </a:r>
            <a:r>
              <a:rPr lang="en-US" dirty="0" err="1">
                <a:latin typeface="Avenir Next Regular"/>
                <a:cs typeface="Avenir Next Regular"/>
              </a:rPr>
              <a:t>Usuario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configurar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la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notificación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que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llegará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vía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email y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vía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notificación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push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el app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movil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BIZUIT 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todos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los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usuarios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los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cuales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se ha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asignado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la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tarea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Avenir Next Regular"/>
              <a:cs typeface="Avenir Next Regular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629634" y="2588517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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92803" y="3049224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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350721" y="3611721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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135505" y="4267079"/>
            <a:ext cx="447516" cy="392415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21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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47</a:t>
            </a:fld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6" name="Text Placeholder 58">
            <a:extLst>
              <a:ext uri="{FF2B5EF4-FFF2-40B4-BE49-F238E27FC236}">
                <a16:creationId xmlns:a16="http://schemas.microsoft.com/office/drawing/2014/main" id="{FC25FE90-8312-9145-9ADC-D8BC682F467F}"/>
              </a:ext>
            </a:extLst>
          </p:cNvPr>
          <p:cNvSpPr txBox="1">
            <a:spLocks/>
          </p:cNvSpPr>
          <p:nvPr/>
        </p:nvSpPr>
        <p:spPr>
          <a:xfrm>
            <a:off x="685799" y="1421572"/>
            <a:ext cx="5105401" cy="3237922"/>
          </a:xfrm>
          <a:prstGeom prst="rect">
            <a:avLst/>
          </a:prstGeom>
        </p:spPr>
        <p:txBody>
          <a:bodyPr vert="horz" lIns="68567" tIns="34289" rIns="68567" bIns="34289" rtlCol="0">
            <a:normAutofit/>
          </a:bodyPr>
          <a:lstStyle>
            <a:lvl1pPr marL="0" indent="0" algn="l" defTabSz="685647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1pPr>
            <a:lvl2pPr marL="34282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647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47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294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527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35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174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00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400" dirty="0">
                <a:latin typeface="Avenir Next Regular"/>
                <a:cs typeface="Avenir Next Regular"/>
              </a:rPr>
              <a:t>Al </a:t>
            </a:r>
            <a:r>
              <a:rPr lang="en-US" sz="1400" dirty="0" err="1">
                <a:latin typeface="Avenir Next Regular"/>
                <a:cs typeface="Avenir Next Regular"/>
              </a:rPr>
              <a:t>seleccionar</a:t>
            </a:r>
            <a:r>
              <a:rPr lang="en-US" sz="1400" dirty="0">
                <a:latin typeface="Avenir Next Regular"/>
                <a:cs typeface="Avenir Next Regular"/>
              </a:rPr>
              <a:t> la </a:t>
            </a:r>
            <a:r>
              <a:rPr lang="en-US" sz="1400" dirty="0" err="1">
                <a:latin typeface="Avenir Next Regular"/>
                <a:cs typeface="Avenir Next Regular"/>
              </a:rPr>
              <a:t>opción</a:t>
            </a:r>
            <a:r>
              <a:rPr lang="en-US" sz="1400" dirty="0">
                <a:latin typeface="Avenir Next Regular"/>
                <a:cs typeface="Avenir Next Regular"/>
              </a:rPr>
              <a:t> "Configure E-mail notification" </a:t>
            </a:r>
            <a:r>
              <a:rPr lang="en-US" sz="1400" dirty="0" err="1">
                <a:latin typeface="Avenir Next Regular"/>
                <a:cs typeface="Avenir Next Regular"/>
              </a:rPr>
              <a:t>disponible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en</a:t>
            </a:r>
            <a:r>
              <a:rPr lang="en-US" sz="1400" dirty="0">
                <a:latin typeface="Avenir Next Regular"/>
                <a:cs typeface="Avenir Next Regular"/>
              </a:rPr>
              <a:t> el </a:t>
            </a:r>
            <a:r>
              <a:rPr lang="en-US" sz="1400" dirty="0" err="1">
                <a:latin typeface="Avenir Next Regular"/>
                <a:cs typeface="Avenir Next Regular"/>
              </a:rPr>
              <a:t>menú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desplegable</a:t>
            </a:r>
            <a:r>
              <a:rPr lang="en-US" sz="1400" dirty="0">
                <a:latin typeface="Avenir Next Regular"/>
                <a:cs typeface="Avenir Next Regular"/>
              </a:rPr>
              <a:t> que se </a:t>
            </a:r>
            <a:r>
              <a:rPr lang="en-US" sz="1400" dirty="0" err="1">
                <a:latin typeface="Avenir Next Regular"/>
                <a:cs typeface="Avenir Next Regular"/>
              </a:rPr>
              <a:t>presenta</a:t>
            </a:r>
            <a:r>
              <a:rPr lang="en-US" sz="1400" dirty="0">
                <a:latin typeface="Avenir Next Regular"/>
                <a:cs typeface="Avenir Next Regular"/>
              </a:rPr>
              <a:t> al </a:t>
            </a:r>
            <a:r>
              <a:rPr lang="en-US" sz="1400" dirty="0" err="1">
                <a:latin typeface="Avenir Next Regular"/>
                <a:cs typeface="Avenir Next Regular"/>
              </a:rPr>
              <a:t>hacer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clic</a:t>
            </a:r>
            <a:r>
              <a:rPr lang="en-US" sz="1400" dirty="0">
                <a:latin typeface="Avenir Next Regular"/>
                <a:cs typeface="Avenir Next Regular"/>
              </a:rPr>
              <a:t> con el </a:t>
            </a:r>
            <a:r>
              <a:rPr lang="en-US" sz="1400" dirty="0" err="1">
                <a:latin typeface="Avenir Next Regular"/>
                <a:cs typeface="Avenir Next Regular"/>
              </a:rPr>
              <a:t>botón</a:t>
            </a:r>
            <a:r>
              <a:rPr lang="en-US" sz="1400" dirty="0">
                <a:latin typeface="Avenir Next Regular"/>
                <a:cs typeface="Avenir Next Regular"/>
              </a:rPr>
              <a:t> derecho </a:t>
            </a:r>
            <a:r>
              <a:rPr lang="en-US" sz="1400" dirty="0" err="1">
                <a:latin typeface="Avenir Next Regular"/>
                <a:cs typeface="Avenir Next Regular"/>
              </a:rPr>
              <a:t>sobre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una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actividad</a:t>
            </a:r>
            <a:r>
              <a:rPr lang="en-US" sz="1400" dirty="0">
                <a:latin typeface="Avenir Next Regular"/>
                <a:cs typeface="Avenir Next Regular"/>
              </a:rPr>
              <a:t> del </a:t>
            </a:r>
            <a:r>
              <a:rPr lang="en-US" sz="1400" dirty="0" err="1">
                <a:latin typeface="Avenir Next Regular"/>
                <a:cs typeface="Avenir Next Regular"/>
              </a:rPr>
              <a:t>tipo</a:t>
            </a:r>
            <a:r>
              <a:rPr lang="en-US" sz="1400" dirty="0">
                <a:latin typeface="Avenir Next Regular"/>
                <a:cs typeface="Avenir Next Regular"/>
              </a:rPr>
              <a:t> "User Interaction" </a:t>
            </a:r>
            <a:r>
              <a:rPr lang="en-US" sz="1400" dirty="0" err="1">
                <a:latin typeface="Avenir Next Regular"/>
                <a:cs typeface="Avenir Next Regular"/>
              </a:rPr>
              <a:t>es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posible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configurar</a:t>
            </a:r>
            <a:r>
              <a:rPr lang="en-US" sz="1400" dirty="0">
                <a:latin typeface="Avenir Next Regular"/>
                <a:cs typeface="Avenir Next Regular"/>
              </a:rPr>
              <a:t> la </a:t>
            </a:r>
            <a:r>
              <a:rPr lang="en-US" sz="1400" dirty="0" err="1">
                <a:latin typeface="Avenir Next Regular"/>
                <a:cs typeface="Avenir Next Regular"/>
              </a:rPr>
              <a:t>notificación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por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correo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electrónico</a:t>
            </a:r>
            <a:r>
              <a:rPr lang="en-US" sz="1400" dirty="0">
                <a:latin typeface="Avenir Next Regular"/>
                <a:cs typeface="Avenir Next Regular"/>
              </a:rPr>
              <a:t> y </a:t>
            </a:r>
            <a:r>
              <a:rPr lang="en-US" sz="1400" dirty="0" err="1">
                <a:latin typeface="Avenir Next Regular"/>
                <a:cs typeface="Avenir Next Regular"/>
              </a:rPr>
              <a:t>por</a:t>
            </a:r>
            <a:r>
              <a:rPr lang="en-US" sz="1400" dirty="0">
                <a:latin typeface="Avenir Next Regular"/>
                <a:cs typeface="Avenir Next Regular"/>
              </a:rPr>
              <a:t> app </a:t>
            </a:r>
            <a:r>
              <a:rPr lang="en-US" sz="1400" dirty="0" err="1">
                <a:latin typeface="Avenir Next Regular"/>
                <a:cs typeface="Avenir Next Regular"/>
              </a:rPr>
              <a:t>movil</a:t>
            </a:r>
            <a:r>
              <a:rPr lang="en-US" sz="1400" dirty="0">
                <a:latin typeface="Avenir Next Regular"/>
                <a:cs typeface="Avenir Next Regular"/>
              </a:rPr>
              <a:t> de la </a:t>
            </a:r>
            <a:r>
              <a:rPr lang="en-US" sz="1400" dirty="0" err="1">
                <a:latin typeface="Avenir Next Regular"/>
                <a:cs typeface="Avenir Next Regular"/>
              </a:rPr>
              <a:t>llegada</a:t>
            </a:r>
            <a:r>
              <a:rPr lang="en-US" sz="1400" dirty="0">
                <a:latin typeface="Avenir Next Regular"/>
                <a:cs typeface="Avenir Next Regular"/>
              </a:rPr>
              <a:t> de </a:t>
            </a:r>
            <a:r>
              <a:rPr lang="en-US" sz="1400" dirty="0" err="1">
                <a:latin typeface="Avenir Next Regular"/>
                <a:cs typeface="Avenir Next Regular"/>
              </a:rPr>
              <a:t>una</a:t>
            </a:r>
            <a:r>
              <a:rPr lang="en-US" sz="1400" dirty="0">
                <a:latin typeface="Avenir Next Regular"/>
                <a:cs typeface="Avenir Next Regular"/>
              </a:rPr>
              <a:t> </a:t>
            </a:r>
            <a:r>
              <a:rPr lang="en-US" sz="1400" dirty="0" err="1">
                <a:latin typeface="Avenir Next Regular"/>
                <a:cs typeface="Avenir Next Regular"/>
              </a:rPr>
              <a:t>instancia</a:t>
            </a:r>
            <a:r>
              <a:rPr lang="en-US" sz="1400" dirty="0">
                <a:latin typeface="Avenir Next Regular"/>
                <a:cs typeface="Avenir Next Regular"/>
              </a:rPr>
              <a:t> a la </a:t>
            </a:r>
            <a:r>
              <a:rPr lang="en-US" sz="1400" dirty="0" err="1">
                <a:latin typeface="Avenir Next Regular"/>
                <a:cs typeface="Avenir Next Regular"/>
              </a:rPr>
              <a:t>actividad</a:t>
            </a:r>
            <a:r>
              <a:rPr lang="en-US" sz="1400" dirty="0">
                <a:latin typeface="Avenir Next Regular"/>
                <a:cs typeface="Avenir Next Regular"/>
              </a:rPr>
              <a:t> que se </a:t>
            </a:r>
            <a:r>
              <a:rPr lang="en-US" sz="1400" dirty="0" err="1">
                <a:latin typeface="Avenir Next Regular"/>
                <a:cs typeface="Avenir Next Regular"/>
              </a:rPr>
              <a:t>está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configurando</a:t>
            </a:r>
            <a:r>
              <a:rPr lang="en-US" sz="1400" dirty="0">
                <a:latin typeface="Avenir Next Regular"/>
                <a:cs typeface="Avenir Next Regular"/>
              </a:rPr>
              <a:t>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400" dirty="0">
                <a:latin typeface="Avenir Next Regular"/>
                <a:cs typeface="Avenir Next Regular"/>
              </a:rPr>
              <a:t>La </a:t>
            </a:r>
            <a:r>
              <a:rPr lang="en-US" sz="1400" dirty="0" err="1">
                <a:latin typeface="Avenir Next Regular"/>
                <a:cs typeface="Avenir Next Regular"/>
              </a:rPr>
              <a:t>notificación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puede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incluir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valores</a:t>
            </a:r>
            <a:r>
              <a:rPr lang="en-US" sz="1400" dirty="0">
                <a:latin typeface="Avenir Next Regular"/>
                <a:cs typeface="Avenir Next Regular"/>
              </a:rPr>
              <a:t> de </a:t>
            </a:r>
            <a:r>
              <a:rPr lang="en-US" sz="1400" dirty="0" err="1">
                <a:latin typeface="Avenir Next Regular"/>
                <a:cs typeface="Avenir Next Regular"/>
              </a:rPr>
              <a:t>parámetros</a:t>
            </a:r>
            <a:r>
              <a:rPr lang="en-US" sz="1400" dirty="0">
                <a:latin typeface="Avenir Next Regular"/>
                <a:cs typeface="Avenir Next Regular"/>
              </a:rPr>
              <a:t>, variables y </a:t>
            </a:r>
            <a:r>
              <a:rPr lang="en-US" sz="1400" dirty="0" err="1">
                <a:latin typeface="Avenir Next Regular"/>
                <a:cs typeface="Avenir Next Regular"/>
              </a:rPr>
              <a:t>resultado</a:t>
            </a:r>
            <a:r>
              <a:rPr lang="en-US" sz="1400" dirty="0">
                <a:latin typeface="Avenir Next Regular"/>
                <a:cs typeface="Avenir Next Regular"/>
              </a:rPr>
              <a:t> de </a:t>
            </a:r>
            <a:r>
              <a:rPr lang="en-US" sz="1400" dirty="0" err="1">
                <a:latin typeface="Avenir Next Regular"/>
                <a:cs typeface="Avenir Next Regular"/>
              </a:rPr>
              <a:t>actividades</a:t>
            </a:r>
            <a:r>
              <a:rPr lang="en-US" sz="1400" dirty="0">
                <a:latin typeface="Avenir Next Regular"/>
                <a:cs typeface="Avenir Next Regular"/>
              </a:rPr>
              <a:t> del </a:t>
            </a:r>
            <a:r>
              <a:rPr lang="en-US" sz="1400" dirty="0" err="1">
                <a:latin typeface="Avenir Next Regular"/>
                <a:cs typeface="Avenir Next Regular"/>
              </a:rPr>
              <a:t>proceso</a:t>
            </a:r>
            <a:r>
              <a:rPr lang="en-US" sz="1400" dirty="0">
                <a:latin typeface="Avenir Next Regular"/>
                <a:cs typeface="Avenir Next Regular"/>
              </a:rPr>
              <a:t> que </a:t>
            </a:r>
            <a:r>
              <a:rPr lang="en-US" sz="1400" dirty="0" err="1">
                <a:latin typeface="Avenir Next Regular"/>
                <a:cs typeface="Avenir Next Regular"/>
              </a:rPr>
              <a:t>ya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hayan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sido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ejecutadas</a:t>
            </a:r>
            <a:r>
              <a:rPr lang="en-US" sz="1400" dirty="0">
                <a:latin typeface="Avenir Next Regular"/>
                <a:cs typeface="Avenir Next Regular"/>
              </a:rPr>
              <a:t>.</a:t>
            </a:r>
          </a:p>
          <a:p>
            <a:endParaRPr lang="en-US" sz="1400" dirty="0">
              <a:latin typeface="Avenir Next Regular"/>
              <a:cs typeface="Avenir Next Regular"/>
            </a:endParaRPr>
          </a:p>
        </p:txBody>
      </p:sp>
      <p:pic>
        <p:nvPicPr>
          <p:cNvPr id="12" name="Picture 4" descr="img_300.jpg">
            <a:extLst>
              <a:ext uri="{FF2B5EF4-FFF2-40B4-BE49-F238E27FC236}">
                <a16:creationId xmlns:a16="http://schemas.microsoft.com/office/drawing/2014/main" id="{721D972C-2318-F143-99B5-F90DBCA5D4E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88231" y="1968365"/>
            <a:ext cx="3053534" cy="214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289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838209" y="209550"/>
            <a:ext cx="7427119" cy="459424"/>
          </a:xfrm>
        </p:spPr>
        <p:txBody>
          <a:bodyPr/>
          <a:lstStyle/>
          <a:p>
            <a:r>
              <a:rPr lang="en-US" dirty="0" err="1">
                <a:latin typeface="Avenir Next Regular"/>
                <a:cs typeface="Avenir Next Regular"/>
              </a:rPr>
              <a:t>Actividades</a:t>
            </a:r>
            <a:r>
              <a:rPr lang="en-US" dirty="0">
                <a:latin typeface="Avenir Next Regular"/>
                <a:cs typeface="Avenir Next Regular"/>
              </a:rPr>
              <a:t> </a:t>
            </a:r>
            <a:r>
              <a:rPr lang="en-US" dirty="0" err="1">
                <a:latin typeface="Avenir Next Regular"/>
                <a:cs typeface="Avenir Next Regular"/>
              </a:rPr>
              <a:t>Generales</a:t>
            </a:r>
            <a:r>
              <a:rPr lang="en-US" dirty="0">
                <a:latin typeface="Avenir Next Regular"/>
                <a:cs typeface="Avenir Next Regular"/>
              </a:rPr>
              <a:t>: </a:t>
            </a:r>
            <a:r>
              <a:rPr lang="en-US" dirty="0" err="1">
                <a:latin typeface="Avenir Next Regular"/>
                <a:cs typeface="Avenir Next Regular"/>
              </a:rPr>
              <a:t>Interacción</a:t>
            </a:r>
            <a:r>
              <a:rPr lang="en-US" dirty="0">
                <a:latin typeface="Avenir Next Regular"/>
                <a:cs typeface="Avenir Next Regular"/>
              </a:rPr>
              <a:t> de </a:t>
            </a:r>
            <a:r>
              <a:rPr lang="en-US" dirty="0" err="1">
                <a:latin typeface="Avenir Next Regular"/>
                <a:cs typeface="Avenir Next Regular"/>
              </a:rPr>
              <a:t>Usuario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configurar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las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acciones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que se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ejecutarán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cuando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pasado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el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tiempo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definido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, la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actividad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aun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no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haya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sido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procesada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por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un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usuario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.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629634" y="2588517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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92803" y="3049224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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350721" y="3611721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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135505" y="4267079"/>
            <a:ext cx="447516" cy="392415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21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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48</a:t>
            </a:fld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6" name="Text Placeholder 58">
            <a:extLst>
              <a:ext uri="{FF2B5EF4-FFF2-40B4-BE49-F238E27FC236}">
                <a16:creationId xmlns:a16="http://schemas.microsoft.com/office/drawing/2014/main" id="{FC25FE90-8312-9145-9ADC-D8BC682F467F}"/>
              </a:ext>
            </a:extLst>
          </p:cNvPr>
          <p:cNvSpPr txBox="1">
            <a:spLocks/>
          </p:cNvSpPr>
          <p:nvPr/>
        </p:nvSpPr>
        <p:spPr>
          <a:xfrm>
            <a:off x="685800" y="1421572"/>
            <a:ext cx="4664922" cy="3237922"/>
          </a:xfrm>
          <a:prstGeom prst="rect">
            <a:avLst/>
          </a:prstGeom>
        </p:spPr>
        <p:txBody>
          <a:bodyPr vert="horz" lIns="68567" tIns="34289" rIns="68567" bIns="34289" rtlCol="0">
            <a:normAutofit fontScale="85000" lnSpcReduction="20000"/>
          </a:bodyPr>
          <a:lstStyle>
            <a:lvl1pPr marL="0" indent="0" algn="l" defTabSz="685647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1pPr>
            <a:lvl2pPr marL="34282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647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47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294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527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35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174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00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400" dirty="0">
                <a:latin typeface="Avenir Next Regular"/>
                <a:cs typeface="Avenir Next Regular"/>
              </a:rPr>
              <a:t>Al </a:t>
            </a:r>
            <a:r>
              <a:rPr lang="en-US" sz="1400" dirty="0" err="1">
                <a:latin typeface="Avenir Next Regular"/>
                <a:cs typeface="Avenir Next Regular"/>
              </a:rPr>
              <a:t>seleccionar</a:t>
            </a:r>
            <a:r>
              <a:rPr lang="en-US" sz="1400" dirty="0">
                <a:latin typeface="Avenir Next Regular"/>
                <a:cs typeface="Avenir Next Regular"/>
              </a:rPr>
              <a:t> la </a:t>
            </a:r>
            <a:r>
              <a:rPr lang="en-US" sz="1400" dirty="0" err="1">
                <a:latin typeface="Avenir Next Regular"/>
                <a:cs typeface="Avenir Next Regular"/>
              </a:rPr>
              <a:t>opción</a:t>
            </a:r>
            <a:r>
              <a:rPr lang="en-US" sz="1400" dirty="0">
                <a:latin typeface="Avenir Next Regular"/>
                <a:cs typeface="Avenir Next Regular"/>
              </a:rPr>
              <a:t> "Set Schedule Actions" </a:t>
            </a:r>
            <a:r>
              <a:rPr lang="en-US" sz="1400" dirty="0" err="1">
                <a:latin typeface="Avenir Next Regular"/>
                <a:cs typeface="Avenir Next Regular"/>
              </a:rPr>
              <a:t>disponible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en</a:t>
            </a:r>
            <a:r>
              <a:rPr lang="en-US" sz="1400" dirty="0">
                <a:latin typeface="Avenir Next Regular"/>
                <a:cs typeface="Avenir Next Regular"/>
              </a:rPr>
              <a:t> el </a:t>
            </a:r>
            <a:r>
              <a:rPr lang="en-US" sz="1400" dirty="0" err="1">
                <a:latin typeface="Avenir Next Regular"/>
                <a:cs typeface="Avenir Next Regular"/>
              </a:rPr>
              <a:t>menú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desplegable</a:t>
            </a:r>
            <a:r>
              <a:rPr lang="en-US" sz="1400" dirty="0">
                <a:latin typeface="Avenir Next Regular"/>
                <a:cs typeface="Avenir Next Regular"/>
              </a:rPr>
              <a:t> que se </a:t>
            </a:r>
            <a:r>
              <a:rPr lang="en-US" sz="1400" dirty="0" err="1">
                <a:latin typeface="Avenir Next Regular"/>
                <a:cs typeface="Avenir Next Regular"/>
              </a:rPr>
              <a:t>presenta</a:t>
            </a:r>
            <a:r>
              <a:rPr lang="en-US" sz="1400" dirty="0">
                <a:latin typeface="Avenir Next Regular"/>
                <a:cs typeface="Avenir Next Regular"/>
              </a:rPr>
              <a:t> al </a:t>
            </a:r>
            <a:r>
              <a:rPr lang="en-US" sz="1400" dirty="0" err="1">
                <a:latin typeface="Avenir Next Regular"/>
                <a:cs typeface="Avenir Next Regular"/>
              </a:rPr>
              <a:t>hacer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clic</a:t>
            </a:r>
            <a:r>
              <a:rPr lang="en-US" sz="1400" dirty="0">
                <a:latin typeface="Avenir Next Regular"/>
                <a:cs typeface="Avenir Next Regular"/>
              </a:rPr>
              <a:t> con el </a:t>
            </a:r>
            <a:r>
              <a:rPr lang="en-US" sz="1400" dirty="0" err="1">
                <a:latin typeface="Avenir Next Regular"/>
                <a:cs typeface="Avenir Next Regular"/>
              </a:rPr>
              <a:t>botón</a:t>
            </a:r>
            <a:r>
              <a:rPr lang="en-US" sz="1400" dirty="0">
                <a:latin typeface="Avenir Next Regular"/>
                <a:cs typeface="Avenir Next Regular"/>
              </a:rPr>
              <a:t> derecho </a:t>
            </a:r>
            <a:r>
              <a:rPr lang="en-US" sz="1400" dirty="0" err="1">
                <a:latin typeface="Avenir Next Regular"/>
                <a:cs typeface="Avenir Next Regular"/>
              </a:rPr>
              <a:t>sobre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una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actividad</a:t>
            </a:r>
            <a:r>
              <a:rPr lang="en-US" sz="1400" dirty="0">
                <a:latin typeface="Avenir Next Regular"/>
                <a:cs typeface="Avenir Next Regular"/>
              </a:rPr>
              <a:t> del </a:t>
            </a:r>
            <a:r>
              <a:rPr lang="en-US" sz="1400" dirty="0" err="1">
                <a:latin typeface="Avenir Next Regular"/>
                <a:cs typeface="Avenir Next Regular"/>
              </a:rPr>
              <a:t>tipo</a:t>
            </a:r>
            <a:r>
              <a:rPr lang="en-US" sz="1400" dirty="0">
                <a:latin typeface="Avenir Next Regular"/>
                <a:cs typeface="Avenir Next Regular"/>
              </a:rPr>
              <a:t> "User Interaction" </a:t>
            </a:r>
            <a:r>
              <a:rPr lang="en-US" sz="1400" dirty="0" err="1">
                <a:latin typeface="Avenir Next Regular"/>
                <a:cs typeface="Avenir Next Regular"/>
              </a:rPr>
              <a:t>es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posible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definir</a:t>
            </a:r>
            <a:r>
              <a:rPr lang="en-US" sz="1400" dirty="0">
                <a:latin typeface="Avenir Next Regular"/>
                <a:cs typeface="Avenir Next Regular"/>
              </a:rPr>
              <a:t> un conjunto de </a:t>
            </a:r>
            <a:r>
              <a:rPr lang="en-US" sz="1400" dirty="0" err="1">
                <a:latin typeface="Avenir Next Regular"/>
                <a:cs typeface="Avenir Next Regular"/>
              </a:rPr>
              <a:t>acciones</a:t>
            </a:r>
            <a:r>
              <a:rPr lang="en-US" sz="1400" dirty="0">
                <a:latin typeface="Avenir Next Regular"/>
                <a:cs typeface="Avenir Next Regular"/>
              </a:rPr>
              <a:t> a </a:t>
            </a:r>
            <a:r>
              <a:rPr lang="en-US" sz="1400" dirty="0" err="1">
                <a:latin typeface="Avenir Next Regular"/>
                <a:cs typeface="Avenir Next Regular"/>
              </a:rPr>
              <a:t>ejecutarse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cuando</a:t>
            </a:r>
            <a:r>
              <a:rPr lang="en-US" sz="1400" dirty="0">
                <a:latin typeface="Avenir Next Regular"/>
                <a:cs typeface="Avenir Next Regular"/>
              </a:rPr>
              <a:t> se </a:t>
            </a:r>
            <a:r>
              <a:rPr lang="en-US" sz="1400" dirty="0" err="1">
                <a:latin typeface="Avenir Next Regular"/>
                <a:cs typeface="Avenir Next Regular"/>
              </a:rPr>
              <a:t>cumplan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determinados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períodos</a:t>
            </a:r>
            <a:r>
              <a:rPr lang="en-US" sz="1400" dirty="0">
                <a:latin typeface="Avenir Next Regular"/>
                <a:cs typeface="Avenir Next Regular"/>
              </a:rPr>
              <a:t> de </a:t>
            </a:r>
            <a:r>
              <a:rPr lang="en-US" sz="1400" dirty="0" err="1">
                <a:latin typeface="Avenir Next Regular"/>
                <a:cs typeface="Avenir Next Regular"/>
              </a:rPr>
              <a:t>inactividad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en</a:t>
            </a:r>
            <a:r>
              <a:rPr lang="en-US" sz="1400" dirty="0">
                <a:latin typeface="Avenir Next Regular"/>
                <a:cs typeface="Avenir Next Regular"/>
              </a:rPr>
              <a:t> las </a:t>
            </a:r>
            <a:r>
              <a:rPr lang="en-US" sz="1400" dirty="0" err="1">
                <a:latin typeface="Avenir Next Regular"/>
                <a:cs typeface="Avenir Next Regular"/>
              </a:rPr>
              <a:t>instancias</a:t>
            </a:r>
            <a:r>
              <a:rPr lang="en-US" sz="1400" dirty="0">
                <a:latin typeface="Avenir Next Regular"/>
                <a:cs typeface="Avenir Next Regular"/>
              </a:rPr>
              <a:t> de la </a:t>
            </a:r>
            <a:r>
              <a:rPr lang="en-US" sz="1400" dirty="0" err="1">
                <a:latin typeface="Avenir Next Regular"/>
                <a:cs typeface="Avenir Next Regular"/>
              </a:rPr>
              <a:t>actividad</a:t>
            </a:r>
            <a:r>
              <a:rPr lang="en-US" sz="1400" dirty="0">
                <a:latin typeface="Avenir Next Regular"/>
                <a:cs typeface="Avenir Next Regular"/>
              </a:rPr>
              <a:t> que se </a:t>
            </a:r>
            <a:r>
              <a:rPr lang="en-US" sz="1400" dirty="0" err="1">
                <a:latin typeface="Avenir Next Regular"/>
                <a:cs typeface="Avenir Next Regular"/>
              </a:rPr>
              <a:t>está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configurando</a:t>
            </a:r>
            <a:r>
              <a:rPr lang="en-US" sz="1400" dirty="0">
                <a:latin typeface="Avenir Next Regular"/>
                <a:cs typeface="Avenir Next Regular"/>
              </a:rPr>
              <a:t>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400" dirty="0">
                <a:latin typeface="Avenir Next Regular"/>
                <a:cs typeface="Avenir Next Regular"/>
              </a:rPr>
              <a:t>El </a:t>
            </a:r>
            <a:r>
              <a:rPr lang="en-US" sz="1400" dirty="0" err="1">
                <a:latin typeface="Avenir Next Regular"/>
                <a:cs typeface="Avenir Next Regular"/>
              </a:rPr>
              <a:t>tiempo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puede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ser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definido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explícitamente</a:t>
            </a:r>
            <a:r>
              <a:rPr lang="en-US" sz="1400" dirty="0">
                <a:latin typeface="Avenir Next Regular"/>
                <a:cs typeface="Avenir Next Regular"/>
              </a:rPr>
              <a:t> o </a:t>
            </a:r>
            <a:r>
              <a:rPr lang="en-US" sz="1400" dirty="0" err="1">
                <a:latin typeface="Avenir Next Regular"/>
                <a:cs typeface="Avenir Next Regular"/>
              </a:rPr>
              <a:t>ser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tomado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desde</a:t>
            </a:r>
            <a:r>
              <a:rPr lang="en-US" sz="1400" dirty="0">
                <a:latin typeface="Avenir Next Regular"/>
                <a:cs typeface="Avenir Next Regular"/>
              </a:rPr>
              <a:t> un </a:t>
            </a:r>
            <a:r>
              <a:rPr lang="en-US" sz="1400" dirty="0" err="1">
                <a:latin typeface="Avenir Next Regular"/>
                <a:cs typeface="Avenir Next Regular"/>
              </a:rPr>
              <a:t>parámetro</a:t>
            </a:r>
            <a:r>
              <a:rPr lang="en-US" sz="1400" dirty="0">
                <a:latin typeface="Avenir Next Regular"/>
                <a:cs typeface="Avenir Next Regular"/>
              </a:rPr>
              <a:t>, variable o el </a:t>
            </a:r>
            <a:r>
              <a:rPr lang="en-US" sz="1400" dirty="0" err="1">
                <a:latin typeface="Avenir Next Regular"/>
                <a:cs typeface="Avenir Next Regular"/>
              </a:rPr>
              <a:t>resultado</a:t>
            </a:r>
            <a:r>
              <a:rPr lang="en-US" sz="1400" dirty="0">
                <a:latin typeface="Avenir Next Regular"/>
                <a:cs typeface="Avenir Next Regular"/>
              </a:rPr>
              <a:t> de </a:t>
            </a:r>
            <a:r>
              <a:rPr lang="en-US" sz="1400" dirty="0" err="1">
                <a:latin typeface="Avenir Next Regular"/>
                <a:cs typeface="Avenir Next Regular"/>
              </a:rPr>
              <a:t>una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actividad</a:t>
            </a:r>
            <a:r>
              <a:rPr lang="en-US" sz="1400" dirty="0">
                <a:latin typeface="Avenir Next Regular"/>
                <a:cs typeface="Avenir Next Regular"/>
              </a:rPr>
              <a:t> que </a:t>
            </a:r>
            <a:r>
              <a:rPr lang="en-US" sz="1400" dirty="0" err="1">
                <a:latin typeface="Avenir Next Regular"/>
                <a:cs typeface="Avenir Next Regular"/>
              </a:rPr>
              <a:t>ya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haya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sido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ejecutada</a:t>
            </a:r>
            <a:r>
              <a:rPr lang="en-US" sz="1400" dirty="0">
                <a:latin typeface="Avenir Next Regular"/>
                <a:cs typeface="Avenir Next Regular"/>
              </a:rPr>
              <a:t>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400" dirty="0" err="1">
                <a:latin typeface="Avenir Next Regular"/>
                <a:cs typeface="Avenir Next Regular"/>
              </a:rPr>
              <a:t>Opciones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Disponibles</a:t>
            </a:r>
            <a:r>
              <a:rPr lang="en-US" sz="1400" dirty="0">
                <a:latin typeface="Avenir Next Regular"/>
                <a:cs typeface="Avenir Next Regular"/>
              </a:rPr>
              <a:t>:</a:t>
            </a:r>
          </a:p>
          <a:p>
            <a:pPr marL="514271" lvl="1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400" dirty="0" err="1">
                <a:latin typeface="Avenir Next Regular"/>
                <a:cs typeface="Avenir Next Regular"/>
              </a:rPr>
              <a:t>Cambiar</a:t>
            </a:r>
            <a:r>
              <a:rPr lang="en-US" sz="1400" dirty="0">
                <a:latin typeface="Avenir Next Regular"/>
                <a:cs typeface="Avenir Next Regular"/>
              </a:rPr>
              <a:t> el </a:t>
            </a:r>
            <a:r>
              <a:rPr lang="en-US" sz="1400" dirty="0" err="1">
                <a:latin typeface="Avenir Next Regular"/>
                <a:cs typeface="Avenir Next Regular"/>
              </a:rPr>
              <a:t>nivel</a:t>
            </a:r>
            <a:r>
              <a:rPr lang="en-US" sz="1400" dirty="0">
                <a:latin typeface="Avenir Next Regular"/>
                <a:cs typeface="Avenir Next Regular"/>
              </a:rPr>
              <a:t> de Warning que se </a:t>
            </a:r>
            <a:r>
              <a:rPr lang="en-US" sz="1400" dirty="0" err="1">
                <a:latin typeface="Avenir Next Regular"/>
                <a:cs typeface="Avenir Next Regular"/>
              </a:rPr>
              <a:t>mostrará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en</a:t>
            </a:r>
            <a:r>
              <a:rPr lang="en-US" sz="1400" dirty="0">
                <a:latin typeface="Avenir Next Regular"/>
                <a:cs typeface="Avenir Next Regular"/>
              </a:rPr>
              <a:t> la </a:t>
            </a:r>
            <a:r>
              <a:rPr lang="en-US" sz="1400" dirty="0" err="1">
                <a:latin typeface="Avenir Next Regular"/>
                <a:cs typeface="Avenir Next Regular"/>
              </a:rPr>
              <a:t>bandeja</a:t>
            </a:r>
            <a:r>
              <a:rPr lang="en-US" sz="1400" dirty="0">
                <a:latin typeface="Avenir Next Regular"/>
                <a:cs typeface="Avenir Next Regular"/>
              </a:rPr>
              <a:t> de </a:t>
            </a:r>
            <a:r>
              <a:rPr lang="en-US" sz="1400" dirty="0" err="1">
                <a:latin typeface="Avenir Next Regular"/>
                <a:cs typeface="Avenir Next Regular"/>
              </a:rPr>
              <a:t>tareas</a:t>
            </a:r>
            <a:r>
              <a:rPr lang="en-US" sz="1400" dirty="0">
                <a:latin typeface="Avenir Next Regular"/>
                <a:cs typeface="Avenir Next Regular"/>
              </a:rPr>
              <a:t>.</a:t>
            </a:r>
          </a:p>
          <a:p>
            <a:pPr marL="514271" lvl="1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400" dirty="0" err="1">
                <a:latin typeface="Avenir Next Regular"/>
                <a:cs typeface="Avenir Next Regular"/>
              </a:rPr>
              <a:t>Reasignar</a:t>
            </a:r>
            <a:r>
              <a:rPr lang="en-US" sz="1400" dirty="0">
                <a:latin typeface="Avenir Next Regular"/>
                <a:cs typeface="Avenir Next Regular"/>
              </a:rPr>
              <a:t> la </a:t>
            </a:r>
            <a:r>
              <a:rPr lang="en-US" sz="1400" dirty="0" err="1">
                <a:latin typeface="Avenir Next Regular"/>
                <a:cs typeface="Avenir Next Regular"/>
              </a:rPr>
              <a:t>instancia</a:t>
            </a:r>
            <a:r>
              <a:rPr lang="en-US" sz="1400" dirty="0">
                <a:latin typeface="Avenir Next Regular"/>
                <a:cs typeface="Avenir Next Regular"/>
              </a:rPr>
              <a:t> a </a:t>
            </a:r>
            <a:r>
              <a:rPr lang="en-US" sz="1400" dirty="0" err="1">
                <a:latin typeface="Avenir Next Regular"/>
                <a:cs typeface="Avenir Next Regular"/>
              </a:rPr>
              <a:t>otro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usuario</a:t>
            </a:r>
            <a:endParaRPr lang="en-US" sz="1400" dirty="0">
              <a:latin typeface="Avenir Next Regular"/>
              <a:cs typeface="Avenir Next Regular"/>
            </a:endParaRPr>
          </a:p>
          <a:p>
            <a:pPr marL="514271" lvl="1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400" dirty="0" err="1">
                <a:latin typeface="Avenir Next Regular"/>
                <a:cs typeface="Avenir Next Regular"/>
              </a:rPr>
              <a:t>Enviar</a:t>
            </a:r>
            <a:r>
              <a:rPr lang="en-US" sz="1400" dirty="0">
                <a:latin typeface="Avenir Next Regular"/>
                <a:cs typeface="Avenir Next Regular"/>
              </a:rPr>
              <a:t> un mail</a:t>
            </a:r>
          </a:p>
          <a:p>
            <a:pPr marL="514271" lvl="1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400" dirty="0" err="1">
                <a:latin typeface="Avenir Next Regular"/>
                <a:cs typeface="Avenir Next Regular"/>
              </a:rPr>
              <a:t>Marcar</a:t>
            </a:r>
            <a:r>
              <a:rPr lang="en-US" sz="1400" dirty="0">
                <a:latin typeface="Avenir Next Regular"/>
                <a:cs typeface="Avenir Next Regular"/>
              </a:rPr>
              <a:t> la </a:t>
            </a:r>
            <a:r>
              <a:rPr lang="en-US" sz="1400" dirty="0" err="1">
                <a:latin typeface="Avenir Next Regular"/>
                <a:cs typeface="Avenir Next Regular"/>
              </a:rPr>
              <a:t>instancia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como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vencida</a:t>
            </a:r>
            <a:r>
              <a:rPr lang="en-US" sz="1400" dirty="0">
                <a:latin typeface="Avenir Next Regular"/>
                <a:cs typeface="Avenir Next Regular"/>
              </a:rPr>
              <a:t>.</a:t>
            </a:r>
          </a:p>
          <a:p>
            <a:endParaRPr lang="en-US" sz="1400" dirty="0">
              <a:latin typeface="Avenir Next Regular"/>
              <a:cs typeface="Avenir Next Regular"/>
            </a:endParaRPr>
          </a:p>
        </p:txBody>
      </p:sp>
      <p:pic>
        <p:nvPicPr>
          <p:cNvPr id="13" name="Picture 4" descr="img_310.jpg">
            <a:extLst>
              <a:ext uri="{FF2B5EF4-FFF2-40B4-BE49-F238E27FC236}">
                <a16:creationId xmlns:a16="http://schemas.microsoft.com/office/drawing/2014/main" id="{C3718D0A-3E06-2B41-B566-AC3B34356F5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24814" y="1768496"/>
            <a:ext cx="3374896" cy="207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713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838209" y="209550"/>
            <a:ext cx="7427119" cy="459424"/>
          </a:xfrm>
        </p:spPr>
        <p:txBody>
          <a:bodyPr/>
          <a:lstStyle/>
          <a:p>
            <a:r>
              <a:rPr lang="en-US" dirty="0" err="1">
                <a:latin typeface="Avenir Next Regular"/>
                <a:cs typeface="Avenir Next Regular"/>
              </a:rPr>
              <a:t>Actividades</a:t>
            </a:r>
            <a:r>
              <a:rPr lang="en-US" dirty="0">
                <a:latin typeface="Avenir Next Regular"/>
                <a:cs typeface="Avenir Next Regular"/>
              </a:rPr>
              <a:t> </a:t>
            </a:r>
            <a:r>
              <a:rPr lang="en-US" dirty="0" err="1">
                <a:latin typeface="Avenir Next Regular"/>
                <a:cs typeface="Avenir Next Regular"/>
              </a:rPr>
              <a:t>Generales</a:t>
            </a:r>
            <a:r>
              <a:rPr lang="en-US" dirty="0">
                <a:latin typeface="Avenir Next Regular"/>
                <a:cs typeface="Avenir Next Regular"/>
              </a:rPr>
              <a:t>: </a:t>
            </a:r>
            <a:r>
              <a:rPr lang="en-US" dirty="0" err="1">
                <a:latin typeface="Avenir Next Regular"/>
                <a:cs typeface="Avenir Next Regular"/>
              </a:rPr>
              <a:t>Interacción</a:t>
            </a:r>
            <a:r>
              <a:rPr lang="en-US" dirty="0">
                <a:latin typeface="Avenir Next Regular"/>
                <a:cs typeface="Avenir Next Regular"/>
              </a:rPr>
              <a:t> de </a:t>
            </a:r>
            <a:r>
              <a:rPr lang="en-US" dirty="0" err="1">
                <a:latin typeface="Avenir Next Regular"/>
                <a:cs typeface="Avenir Next Regular"/>
              </a:rPr>
              <a:t>Usuario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configurar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las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columnas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que se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mostrarán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la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bandeja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tareas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.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629634" y="2588517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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92803" y="3049224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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350721" y="3611721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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135505" y="4267079"/>
            <a:ext cx="447516" cy="392415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21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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49</a:t>
            </a:fld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6" name="Text Placeholder 58">
            <a:extLst>
              <a:ext uri="{FF2B5EF4-FFF2-40B4-BE49-F238E27FC236}">
                <a16:creationId xmlns:a16="http://schemas.microsoft.com/office/drawing/2014/main" id="{FC25FE90-8312-9145-9ADC-D8BC682F467F}"/>
              </a:ext>
            </a:extLst>
          </p:cNvPr>
          <p:cNvSpPr txBox="1">
            <a:spLocks/>
          </p:cNvSpPr>
          <p:nvPr/>
        </p:nvSpPr>
        <p:spPr>
          <a:xfrm>
            <a:off x="685800" y="1421572"/>
            <a:ext cx="4229100" cy="3237922"/>
          </a:xfrm>
          <a:prstGeom prst="rect">
            <a:avLst/>
          </a:prstGeom>
        </p:spPr>
        <p:txBody>
          <a:bodyPr vert="horz" lIns="68567" tIns="34289" rIns="68567" bIns="34289" rtlCol="0">
            <a:normAutofit fontScale="85000" lnSpcReduction="20000"/>
          </a:bodyPr>
          <a:lstStyle>
            <a:lvl1pPr marL="0" indent="0" algn="l" defTabSz="685647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1pPr>
            <a:lvl2pPr marL="34282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647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47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294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527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35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174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00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400" dirty="0">
                <a:latin typeface="Avenir Next Regular"/>
                <a:cs typeface="Avenir Next Regular"/>
              </a:rPr>
              <a:t>Al </a:t>
            </a:r>
            <a:r>
              <a:rPr lang="en-US" sz="1400" dirty="0" err="1">
                <a:latin typeface="Avenir Next Regular"/>
                <a:cs typeface="Avenir Next Regular"/>
              </a:rPr>
              <a:t>seleccionar</a:t>
            </a:r>
            <a:r>
              <a:rPr lang="en-US" sz="1400" dirty="0">
                <a:latin typeface="Avenir Next Regular"/>
                <a:cs typeface="Avenir Next Regular"/>
              </a:rPr>
              <a:t> la </a:t>
            </a:r>
            <a:r>
              <a:rPr lang="en-US" sz="1400" dirty="0" err="1">
                <a:latin typeface="Avenir Next Regular"/>
                <a:cs typeface="Avenir Next Regular"/>
              </a:rPr>
              <a:t>opción</a:t>
            </a:r>
            <a:r>
              <a:rPr lang="en-US" sz="1400" dirty="0">
                <a:latin typeface="Avenir Next Regular"/>
                <a:cs typeface="Avenir Next Regular"/>
              </a:rPr>
              <a:t> "Set visible description columns" </a:t>
            </a:r>
            <a:r>
              <a:rPr lang="en-US" sz="1400" dirty="0" err="1">
                <a:latin typeface="Avenir Next Regular"/>
                <a:cs typeface="Avenir Next Regular"/>
              </a:rPr>
              <a:t>disponible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en</a:t>
            </a:r>
            <a:r>
              <a:rPr lang="en-US" sz="1400" dirty="0">
                <a:latin typeface="Avenir Next Regular"/>
                <a:cs typeface="Avenir Next Regular"/>
              </a:rPr>
              <a:t> el </a:t>
            </a:r>
            <a:r>
              <a:rPr lang="en-US" sz="1400" dirty="0" err="1">
                <a:latin typeface="Avenir Next Regular"/>
                <a:cs typeface="Avenir Next Regular"/>
              </a:rPr>
              <a:t>menú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desplegable</a:t>
            </a:r>
            <a:r>
              <a:rPr lang="en-US" sz="1400" dirty="0">
                <a:latin typeface="Avenir Next Regular"/>
                <a:cs typeface="Avenir Next Regular"/>
              </a:rPr>
              <a:t> que se </a:t>
            </a:r>
            <a:r>
              <a:rPr lang="en-US" sz="1400" dirty="0" err="1">
                <a:latin typeface="Avenir Next Regular"/>
                <a:cs typeface="Avenir Next Regular"/>
              </a:rPr>
              <a:t>presenta</a:t>
            </a:r>
            <a:r>
              <a:rPr lang="en-US" sz="1400" dirty="0">
                <a:latin typeface="Avenir Next Regular"/>
                <a:cs typeface="Avenir Next Regular"/>
              </a:rPr>
              <a:t> al </a:t>
            </a:r>
            <a:r>
              <a:rPr lang="en-US" sz="1400" dirty="0" err="1">
                <a:latin typeface="Avenir Next Regular"/>
                <a:cs typeface="Avenir Next Regular"/>
              </a:rPr>
              <a:t>hacer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clic</a:t>
            </a:r>
            <a:r>
              <a:rPr lang="en-US" sz="1400" dirty="0">
                <a:latin typeface="Avenir Next Regular"/>
                <a:cs typeface="Avenir Next Regular"/>
              </a:rPr>
              <a:t> con el </a:t>
            </a:r>
            <a:r>
              <a:rPr lang="en-US" sz="1400" dirty="0" err="1">
                <a:latin typeface="Avenir Next Regular"/>
                <a:cs typeface="Avenir Next Regular"/>
              </a:rPr>
              <a:t>botón</a:t>
            </a:r>
            <a:r>
              <a:rPr lang="en-US" sz="1400" dirty="0">
                <a:latin typeface="Avenir Next Regular"/>
                <a:cs typeface="Avenir Next Regular"/>
              </a:rPr>
              <a:t> derecho </a:t>
            </a:r>
            <a:r>
              <a:rPr lang="en-US" sz="1400" dirty="0" err="1">
                <a:latin typeface="Avenir Next Regular"/>
                <a:cs typeface="Avenir Next Regular"/>
              </a:rPr>
              <a:t>sobre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una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actividad</a:t>
            </a:r>
            <a:r>
              <a:rPr lang="en-US" sz="1400" dirty="0">
                <a:latin typeface="Avenir Next Regular"/>
                <a:cs typeface="Avenir Next Regular"/>
              </a:rPr>
              <a:t> del </a:t>
            </a:r>
            <a:r>
              <a:rPr lang="en-US" sz="1400" dirty="0" err="1">
                <a:latin typeface="Avenir Next Regular"/>
                <a:cs typeface="Avenir Next Regular"/>
              </a:rPr>
              <a:t>tipo</a:t>
            </a:r>
            <a:r>
              <a:rPr lang="en-US" sz="1400" dirty="0">
                <a:latin typeface="Avenir Next Regular"/>
                <a:cs typeface="Avenir Next Regular"/>
              </a:rPr>
              <a:t> "User Interaction" </a:t>
            </a:r>
            <a:r>
              <a:rPr lang="en-US" sz="1400" dirty="0" err="1">
                <a:latin typeface="Avenir Next Regular"/>
                <a:cs typeface="Avenir Next Regular"/>
              </a:rPr>
              <a:t>es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posible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definir</a:t>
            </a:r>
            <a:r>
              <a:rPr lang="en-US" sz="1400" dirty="0">
                <a:latin typeface="Avenir Next Regular"/>
                <a:cs typeface="Avenir Next Regular"/>
              </a:rPr>
              <a:t> las </a:t>
            </a:r>
            <a:r>
              <a:rPr lang="en-US" sz="1400" dirty="0" err="1">
                <a:latin typeface="Avenir Next Regular"/>
                <a:cs typeface="Avenir Next Regular"/>
              </a:rPr>
              <a:t>columnas</a:t>
            </a:r>
            <a:r>
              <a:rPr lang="en-US" sz="1400" dirty="0">
                <a:latin typeface="Avenir Next Regular"/>
                <a:cs typeface="Avenir Next Regular"/>
              </a:rPr>
              <a:t> que se </a:t>
            </a:r>
            <a:r>
              <a:rPr lang="en-US" sz="1400" dirty="0" err="1">
                <a:latin typeface="Avenir Next Regular"/>
                <a:cs typeface="Avenir Next Regular"/>
              </a:rPr>
              <a:t>visualizarán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en</a:t>
            </a:r>
            <a:r>
              <a:rPr lang="en-US" sz="1400" dirty="0">
                <a:latin typeface="Avenir Next Regular"/>
                <a:cs typeface="Avenir Next Regular"/>
              </a:rPr>
              <a:t> la </a:t>
            </a:r>
            <a:r>
              <a:rPr lang="en-US" sz="1400" dirty="0" err="1">
                <a:latin typeface="Avenir Next Regular"/>
                <a:cs typeface="Avenir Next Regular"/>
              </a:rPr>
              <a:t>bandeja</a:t>
            </a:r>
            <a:r>
              <a:rPr lang="en-US" sz="1400" dirty="0">
                <a:latin typeface="Avenir Next Regular"/>
                <a:cs typeface="Avenir Next Regular"/>
              </a:rPr>
              <a:t> de </a:t>
            </a:r>
            <a:r>
              <a:rPr lang="en-US" sz="1400" dirty="0" err="1">
                <a:latin typeface="Avenir Next Regular"/>
                <a:cs typeface="Avenir Next Regular"/>
              </a:rPr>
              <a:t>tareas</a:t>
            </a:r>
            <a:r>
              <a:rPr lang="en-US" sz="1400" dirty="0">
                <a:latin typeface="Avenir Next Regular"/>
                <a:cs typeface="Avenir Next Regular"/>
              </a:rPr>
              <a:t> al </a:t>
            </a:r>
            <a:r>
              <a:rPr lang="en-US" sz="1400" dirty="0" err="1">
                <a:latin typeface="Avenir Next Regular"/>
                <a:cs typeface="Avenir Next Regular"/>
              </a:rPr>
              <a:t>presentar</a:t>
            </a:r>
            <a:r>
              <a:rPr lang="en-US" sz="1400" dirty="0">
                <a:latin typeface="Avenir Next Regular"/>
                <a:cs typeface="Avenir Next Regular"/>
              </a:rPr>
              <a:t> las </a:t>
            </a:r>
            <a:r>
              <a:rPr lang="en-US" sz="1400" dirty="0" err="1">
                <a:latin typeface="Avenir Next Regular"/>
                <a:cs typeface="Avenir Next Regular"/>
              </a:rPr>
              <a:t>instancias</a:t>
            </a:r>
            <a:r>
              <a:rPr lang="en-US" sz="1400" dirty="0">
                <a:latin typeface="Avenir Next Regular"/>
                <a:cs typeface="Avenir Next Regular"/>
              </a:rPr>
              <a:t> de la </a:t>
            </a:r>
            <a:r>
              <a:rPr lang="en-US" sz="1400" dirty="0" err="1">
                <a:latin typeface="Avenir Next Regular"/>
                <a:cs typeface="Avenir Next Regular"/>
              </a:rPr>
              <a:t>actividad</a:t>
            </a:r>
            <a:r>
              <a:rPr lang="en-US" sz="1400" dirty="0">
                <a:latin typeface="Avenir Next Regular"/>
                <a:cs typeface="Avenir Next Regular"/>
              </a:rPr>
              <a:t> que se </a:t>
            </a:r>
            <a:r>
              <a:rPr lang="en-US" sz="1400" dirty="0" err="1">
                <a:latin typeface="Avenir Next Regular"/>
                <a:cs typeface="Avenir Next Regular"/>
              </a:rPr>
              <a:t>está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configurando</a:t>
            </a:r>
            <a:r>
              <a:rPr lang="en-US" sz="1400" dirty="0">
                <a:latin typeface="Avenir Next Regular"/>
                <a:cs typeface="Avenir Next Regular"/>
              </a:rPr>
              <a:t>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400" dirty="0">
                <a:latin typeface="Avenir Next Regular"/>
                <a:cs typeface="Avenir Next Regular"/>
              </a:rPr>
              <a:t>Se </a:t>
            </a:r>
            <a:r>
              <a:rPr lang="en-US" sz="1400" dirty="0" err="1">
                <a:latin typeface="Avenir Next Regular"/>
                <a:cs typeface="Avenir Next Regular"/>
              </a:rPr>
              <a:t>pueden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utilizar</a:t>
            </a:r>
            <a:r>
              <a:rPr lang="en-US" sz="1400" dirty="0">
                <a:latin typeface="Avenir Next Regular"/>
                <a:cs typeface="Avenir Next Regular"/>
              </a:rPr>
              <a:t> tanto </a:t>
            </a:r>
            <a:r>
              <a:rPr lang="en-US" sz="1400" dirty="0" err="1">
                <a:latin typeface="Avenir Next Regular"/>
                <a:cs typeface="Avenir Next Regular"/>
              </a:rPr>
              <a:t>valores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predefinidos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como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valores</a:t>
            </a:r>
            <a:r>
              <a:rPr lang="en-US" sz="1400" dirty="0">
                <a:latin typeface="Avenir Next Regular"/>
                <a:cs typeface="Avenir Next Regular"/>
              </a:rPr>
              <a:t> de </a:t>
            </a:r>
            <a:r>
              <a:rPr lang="en-US" sz="1400" dirty="0" err="1">
                <a:latin typeface="Avenir Next Regular"/>
                <a:cs typeface="Avenir Next Regular"/>
              </a:rPr>
              <a:t>parámetros</a:t>
            </a:r>
            <a:r>
              <a:rPr lang="en-US" sz="1400" dirty="0">
                <a:latin typeface="Avenir Next Regular"/>
                <a:cs typeface="Avenir Next Regular"/>
              </a:rPr>
              <a:t> y variables.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400" dirty="0" err="1">
                <a:latin typeface="Avenir Next Regular"/>
                <a:cs typeface="Avenir Next Regular"/>
              </a:rPr>
              <a:t>Permite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evaluar</a:t>
            </a:r>
            <a:r>
              <a:rPr lang="en-US" sz="1400" dirty="0">
                <a:latin typeface="Avenir Next Regular"/>
                <a:cs typeface="Avenir Next Regular"/>
              </a:rPr>
              <a:t> el valor de una </a:t>
            </a:r>
            <a:r>
              <a:rPr lang="en-US" sz="1400" dirty="0" err="1">
                <a:latin typeface="Avenir Next Regular"/>
                <a:cs typeface="Avenir Next Regular"/>
              </a:rPr>
              <a:t>columna</a:t>
            </a:r>
            <a:r>
              <a:rPr lang="en-US" sz="1400" dirty="0">
                <a:latin typeface="Avenir Next Regular"/>
                <a:cs typeface="Avenir Next Regular"/>
              </a:rPr>
              <a:t> y </a:t>
            </a:r>
            <a:r>
              <a:rPr lang="en-US" sz="1400" dirty="0" err="1">
                <a:latin typeface="Avenir Next Regular"/>
                <a:cs typeface="Avenir Next Regular"/>
              </a:rPr>
              <a:t>cambiar</a:t>
            </a:r>
            <a:r>
              <a:rPr lang="en-US" sz="1400" dirty="0">
                <a:latin typeface="Avenir Next Regular"/>
                <a:cs typeface="Avenir Next Regular"/>
              </a:rPr>
              <a:t> el color del </a:t>
            </a:r>
            <a:r>
              <a:rPr lang="en-US" sz="1400" dirty="0" err="1">
                <a:latin typeface="Avenir Next Regular"/>
                <a:cs typeface="Avenir Next Regular"/>
              </a:rPr>
              <a:t>registro</a:t>
            </a:r>
            <a:r>
              <a:rPr lang="en-US" sz="1400" dirty="0">
                <a:latin typeface="Avenir Next Regular"/>
                <a:cs typeface="Avenir Next Regular"/>
              </a:rPr>
              <a:t>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400" dirty="0">
                <a:latin typeface="Avenir Next Regular"/>
                <a:cs typeface="Avenir Next Regular"/>
              </a:rPr>
              <a:t>Es </a:t>
            </a:r>
            <a:r>
              <a:rPr lang="en-US" sz="1400" dirty="0" err="1">
                <a:latin typeface="Avenir Next Regular"/>
                <a:cs typeface="Avenir Next Regular"/>
              </a:rPr>
              <a:t>posible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especificar</a:t>
            </a:r>
            <a:r>
              <a:rPr lang="en-US" sz="1400" dirty="0">
                <a:latin typeface="Avenir Next Regular"/>
                <a:cs typeface="Avenir Next Regular"/>
              </a:rPr>
              <a:t> el </a:t>
            </a:r>
            <a:r>
              <a:rPr lang="en-US" sz="1400" dirty="0" err="1">
                <a:latin typeface="Avenir Next Regular"/>
                <a:cs typeface="Avenir Next Regular"/>
              </a:rPr>
              <a:t>orden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en</a:t>
            </a:r>
            <a:r>
              <a:rPr lang="en-US" sz="1400" dirty="0">
                <a:latin typeface="Avenir Next Regular"/>
                <a:cs typeface="Avenir Next Regular"/>
              </a:rPr>
              <a:t> el que se </a:t>
            </a:r>
            <a:r>
              <a:rPr lang="en-US" sz="1400" dirty="0" err="1">
                <a:latin typeface="Avenir Next Regular"/>
                <a:cs typeface="Avenir Next Regular"/>
              </a:rPr>
              <a:t>mostrarán</a:t>
            </a:r>
            <a:r>
              <a:rPr lang="en-US" sz="1400" dirty="0">
                <a:latin typeface="Avenir Next Regular"/>
                <a:cs typeface="Avenir Next Regular"/>
              </a:rPr>
              <a:t> las </a:t>
            </a:r>
            <a:r>
              <a:rPr lang="en-US" sz="1400" dirty="0" err="1">
                <a:latin typeface="Avenir Next Regular"/>
                <a:cs typeface="Avenir Next Regular"/>
              </a:rPr>
              <a:t>tareas</a:t>
            </a:r>
            <a:r>
              <a:rPr lang="en-US" sz="1400" dirty="0">
                <a:latin typeface="Avenir Next Regular"/>
                <a:cs typeface="Avenir Next Regular"/>
              </a:rPr>
              <a:t> (por </a:t>
            </a:r>
            <a:r>
              <a:rPr lang="en-US" sz="1400" dirty="0" err="1">
                <a:latin typeface="Avenir Next Regular"/>
                <a:cs typeface="Avenir Next Regular"/>
              </a:rPr>
              <a:t>defecto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muestra</a:t>
            </a:r>
            <a:r>
              <a:rPr lang="en-US" sz="1400" dirty="0">
                <a:latin typeface="Avenir Next Regular"/>
                <a:cs typeface="Avenir Next Regular"/>
              </a:rPr>
              <a:t> primero la </a:t>
            </a:r>
            <a:r>
              <a:rPr lang="en-US" sz="1400" dirty="0" err="1">
                <a:latin typeface="Avenir Next Regular"/>
                <a:cs typeface="Avenir Next Regular"/>
              </a:rPr>
              <a:t>más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reciente</a:t>
            </a:r>
            <a:r>
              <a:rPr lang="en-US" sz="1400" dirty="0">
                <a:latin typeface="Avenir Next Regular"/>
                <a:cs typeface="Avenir Next Regular"/>
              </a:rPr>
              <a:t>).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400" dirty="0" err="1">
                <a:latin typeface="Avenir Next Regular"/>
                <a:cs typeface="Avenir Next Regular"/>
              </a:rPr>
              <a:t>Es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posible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aplicar</a:t>
            </a:r>
            <a:r>
              <a:rPr lang="en-US" sz="1400" dirty="0">
                <a:latin typeface="Avenir Next Regular"/>
                <a:cs typeface="Avenir Next Regular"/>
              </a:rPr>
              <a:t> la </a:t>
            </a:r>
            <a:r>
              <a:rPr lang="en-US" sz="1400" dirty="0" err="1">
                <a:latin typeface="Avenir Next Regular"/>
                <a:cs typeface="Avenir Next Regular"/>
              </a:rPr>
              <a:t>definición</a:t>
            </a:r>
            <a:r>
              <a:rPr lang="en-US" sz="1400" dirty="0">
                <a:latin typeface="Avenir Next Regular"/>
                <a:cs typeface="Avenir Next Regular"/>
              </a:rPr>
              <a:t> a </a:t>
            </a:r>
            <a:r>
              <a:rPr lang="en-US" sz="1400" dirty="0" err="1">
                <a:latin typeface="Avenir Next Regular"/>
                <a:cs typeface="Avenir Next Regular"/>
              </a:rPr>
              <a:t>todas</a:t>
            </a:r>
            <a:r>
              <a:rPr lang="en-US" sz="1400" dirty="0">
                <a:latin typeface="Avenir Next Regular"/>
                <a:cs typeface="Avenir Next Regular"/>
              </a:rPr>
              <a:t> las </a:t>
            </a:r>
            <a:r>
              <a:rPr lang="en-US" sz="1400" dirty="0" err="1">
                <a:latin typeface="Avenir Next Regular"/>
                <a:cs typeface="Avenir Next Regular"/>
              </a:rPr>
              <a:t>actividades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UserInteraction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presentes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en</a:t>
            </a:r>
            <a:r>
              <a:rPr lang="en-US" sz="1400" dirty="0">
                <a:latin typeface="Avenir Next Regular"/>
                <a:cs typeface="Avenir Next Regular"/>
              </a:rPr>
              <a:t> el </a:t>
            </a:r>
            <a:r>
              <a:rPr lang="en-US" sz="1400" dirty="0" err="1">
                <a:latin typeface="Avenir Next Regular"/>
                <a:cs typeface="Avenir Next Regular"/>
              </a:rPr>
              <a:t>proceso</a:t>
            </a:r>
            <a:r>
              <a:rPr lang="en-US" sz="1400" dirty="0">
                <a:latin typeface="Avenir Next Regular"/>
                <a:cs typeface="Avenir Next Regular"/>
              </a:rPr>
              <a:t>.</a:t>
            </a:r>
          </a:p>
          <a:p>
            <a:endParaRPr lang="en-US" sz="1400" dirty="0">
              <a:latin typeface="Avenir Next Regular"/>
              <a:cs typeface="Avenir Next Regular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DE6547D-3437-874F-84BC-170DA3897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199" y="1603578"/>
            <a:ext cx="3899449" cy="200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93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838209" y="209550"/>
            <a:ext cx="7427119" cy="459424"/>
          </a:xfrm>
        </p:spPr>
        <p:txBody>
          <a:bodyPr/>
          <a:lstStyle/>
          <a:p>
            <a:r>
              <a:rPr lang="en-US" dirty="0" err="1">
                <a:latin typeface="Avenir Next Regular"/>
                <a:cs typeface="Avenir Next Regular"/>
              </a:rPr>
              <a:t>Qué</a:t>
            </a:r>
            <a:r>
              <a:rPr lang="en-US" dirty="0">
                <a:latin typeface="Avenir Next Regular"/>
                <a:cs typeface="Avenir Next Regular"/>
              </a:rPr>
              <a:t> es BIZUIT 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1828809" y="742950"/>
            <a:ext cx="5486333" cy="459424"/>
          </a:xfrm>
        </p:spPr>
        <p:txBody>
          <a:bodyPr>
            <a:no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Una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solución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integral al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cuadrante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necesidades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información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las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organizaciones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.</a:t>
            </a: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8"/>
          </p:nvPr>
        </p:nvSpPr>
        <p:spPr>
          <a:xfrm>
            <a:off x="609601" y="1525906"/>
            <a:ext cx="4284854" cy="569702"/>
          </a:xfrm>
        </p:spPr>
        <p:txBody>
          <a:bodyPr>
            <a:normAutofit/>
          </a:bodyPr>
          <a:lstStyle/>
          <a:p>
            <a:r>
              <a:rPr lang="en-US" sz="1100" dirty="0" err="1">
                <a:latin typeface="Avenir Next Regular"/>
                <a:cs typeface="Avenir Next Regular"/>
              </a:rPr>
              <a:t>Modelar</a:t>
            </a:r>
            <a:r>
              <a:rPr lang="en-US" sz="1100" dirty="0">
                <a:latin typeface="Avenir Next Regular"/>
                <a:cs typeface="Avenir Next Regular"/>
              </a:rPr>
              <a:t>, </a:t>
            </a:r>
            <a:r>
              <a:rPr lang="en-US" sz="1100" dirty="0" err="1">
                <a:latin typeface="Avenir Next Regular"/>
                <a:cs typeface="Avenir Next Regular"/>
              </a:rPr>
              <a:t>documentar</a:t>
            </a:r>
            <a:r>
              <a:rPr lang="en-US" sz="1100" dirty="0">
                <a:latin typeface="Avenir Next Regular"/>
                <a:cs typeface="Avenir Next Regular"/>
              </a:rPr>
              <a:t>, </a:t>
            </a:r>
            <a:r>
              <a:rPr lang="en-US" sz="1100" dirty="0" err="1">
                <a:latin typeface="Avenir Next Regular"/>
                <a:cs typeface="Avenir Next Regular"/>
              </a:rPr>
              <a:t>distribuir</a:t>
            </a:r>
            <a:r>
              <a:rPr lang="en-US" sz="1100" dirty="0">
                <a:latin typeface="Avenir Next Regular"/>
                <a:cs typeface="Avenir Next Regular"/>
              </a:rPr>
              <a:t>, </a:t>
            </a:r>
            <a:r>
              <a:rPr lang="en-US" sz="1100" dirty="0" err="1">
                <a:latin typeface="Avenir Next Regular"/>
                <a:cs typeface="Avenir Next Regular"/>
              </a:rPr>
              <a:t>ejecutar</a:t>
            </a:r>
            <a:r>
              <a:rPr lang="en-US" sz="1100" dirty="0">
                <a:latin typeface="Avenir Next Regular"/>
                <a:cs typeface="Avenir Next Regular"/>
              </a:rPr>
              <a:t>, </a:t>
            </a:r>
            <a:r>
              <a:rPr lang="en-US" sz="1100" dirty="0" err="1">
                <a:latin typeface="Avenir Next Regular"/>
                <a:cs typeface="Avenir Next Regular"/>
              </a:rPr>
              <a:t>monitorear</a:t>
            </a:r>
            <a:r>
              <a:rPr lang="en-US" sz="1100" dirty="0">
                <a:latin typeface="Avenir Next Regular"/>
                <a:cs typeface="Avenir Next Regular"/>
              </a:rPr>
              <a:t> y </a:t>
            </a:r>
            <a:r>
              <a:rPr lang="en-US" sz="1100" dirty="0" err="1">
                <a:latin typeface="Avenir Next Regular"/>
                <a:cs typeface="Avenir Next Regular"/>
              </a:rPr>
              <a:t>optimizar</a:t>
            </a:r>
            <a:r>
              <a:rPr lang="en-US" sz="1100" dirty="0">
                <a:latin typeface="Avenir Next Regular"/>
                <a:cs typeface="Avenir Next Regular"/>
              </a:rPr>
              <a:t> los </a:t>
            </a:r>
            <a:r>
              <a:rPr lang="en-US" sz="1100" dirty="0" err="1">
                <a:latin typeface="Avenir Next Regular"/>
                <a:cs typeface="Avenir Next Regular"/>
              </a:rPr>
              <a:t>procesos</a:t>
            </a:r>
            <a:endParaRPr lang="en-US" sz="1100" dirty="0">
              <a:latin typeface="Avenir Next Regular"/>
              <a:cs typeface="Avenir Next Regular"/>
            </a:endParaRPr>
          </a:p>
        </p:txBody>
      </p:sp>
      <p:sp>
        <p:nvSpPr>
          <p:cNvPr id="60" name="Text Placeholder 59"/>
          <p:cNvSpPr>
            <a:spLocks noGrp="1"/>
          </p:cNvSpPr>
          <p:nvPr>
            <p:ph type="body" sz="quarter" idx="19"/>
          </p:nvPr>
        </p:nvSpPr>
        <p:spPr>
          <a:xfrm>
            <a:off x="609601" y="1276351"/>
            <a:ext cx="4284854" cy="276254"/>
          </a:xfrm>
        </p:spPr>
        <p:txBody>
          <a:bodyPr>
            <a:noAutofit/>
          </a:bodyPr>
          <a:lstStyle/>
          <a:p>
            <a:r>
              <a:rPr lang="en-US" sz="1300" dirty="0">
                <a:latin typeface="Avenir Next Regular"/>
                <a:cs typeface="Avenir Next Regular"/>
              </a:rPr>
              <a:t>Business Process Management System (BPMS)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629634" y="2588517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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92803" y="3049224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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350721" y="3611721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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135505" y="4267079"/>
            <a:ext cx="447516" cy="392415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21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</a:t>
            </a:r>
          </a:p>
        </p:txBody>
      </p:sp>
      <p:sp>
        <p:nvSpPr>
          <p:cNvPr id="43" name="Teardrop 5"/>
          <p:cNvSpPr/>
          <p:nvPr/>
        </p:nvSpPr>
        <p:spPr>
          <a:xfrm rot="5400000">
            <a:off x="5171609" y="1352552"/>
            <a:ext cx="1666407" cy="1666407"/>
          </a:xfrm>
          <a:prstGeom prst="teardrop">
            <a:avLst>
              <a:gd name="adj" fmla="val 100919"/>
            </a:avLst>
          </a:prstGeom>
          <a:solidFill>
            <a:sysClr val="window" lastClr="FFFFFF">
              <a:lumMod val="65000"/>
            </a:sysClr>
          </a:solidFill>
          <a:ln w="25400" cap="flat" cmpd="sng" algn="ctr">
            <a:noFill/>
            <a:prstDash val="solid"/>
          </a:ln>
          <a:effectLst/>
          <a:scene3d>
            <a:camera prst="perspectiveFront" fov="2400000">
              <a:rot lat="0" lon="21282239" rev="0"/>
            </a:camera>
            <a:lightRig rig="threePt" dir="t"/>
          </a:scene3d>
          <a:sp3d>
            <a:bevelT w="127000" h="127000"/>
            <a:bevelB w="127000" h="127000"/>
          </a:sp3d>
        </p:spPr>
        <p:txBody>
          <a:bodyPr vert="vert270" lIns="91422" tIns="45711" rIns="91422" bIns="45711" rtlCol="0" anchor="ctr"/>
          <a:lstStyle/>
          <a:p>
            <a:pPr algn="ctr">
              <a:defRPr/>
            </a:pPr>
            <a:endParaRPr lang="es-ES_tradnl" sz="1600" kern="0" dirty="0">
              <a:solidFill>
                <a:prstClr val="white"/>
              </a:solidFill>
              <a:latin typeface="Avenir Next Regular"/>
              <a:cs typeface="Avenir Next Regular"/>
            </a:endParaRPr>
          </a:p>
        </p:txBody>
      </p:sp>
      <p:sp>
        <p:nvSpPr>
          <p:cNvPr id="44" name="Oval 8"/>
          <p:cNvSpPr/>
          <p:nvPr/>
        </p:nvSpPr>
        <p:spPr>
          <a:xfrm>
            <a:off x="5286539" y="1467475"/>
            <a:ext cx="1436557" cy="1436558"/>
          </a:xfrm>
          <a:prstGeom prst="ellipse">
            <a:avLst/>
          </a:prstGeom>
          <a:solidFill>
            <a:srgbClr val="F26649"/>
          </a:solidFill>
          <a:ln>
            <a:noFill/>
          </a:ln>
        </p:spPr>
        <p:txBody>
          <a:bodyPr vert="horz" wrap="square" lIns="91422" tIns="45711" rIns="91422" bIns="45711" numCol="1" anchor="t" anchorCtr="0" compatLnSpc="1">
            <a:prstTxWarp prst="textNoShape">
              <a:avLst/>
            </a:prstTxWarp>
          </a:bodyPr>
          <a:lstStyle/>
          <a:p>
            <a:pPr algn="ctr" defTabSz="685630"/>
            <a:r>
              <a:rPr lang="es-AR" sz="1100" dirty="0">
                <a:solidFill>
                  <a:schemeClr val="bg1"/>
                </a:solidFill>
                <a:latin typeface="Avenir Next Regular"/>
                <a:cs typeface="Avenir Next Regular"/>
              </a:rPr>
              <a:t>Gestionar y hacer más eficientes los procesos de negocio</a:t>
            </a:r>
          </a:p>
        </p:txBody>
      </p:sp>
      <p:sp>
        <p:nvSpPr>
          <p:cNvPr id="45" name="Teardrop 10"/>
          <p:cNvSpPr/>
          <p:nvPr/>
        </p:nvSpPr>
        <p:spPr>
          <a:xfrm>
            <a:off x="5171609" y="3191345"/>
            <a:ext cx="1666407" cy="1666407"/>
          </a:xfrm>
          <a:prstGeom prst="teardrop">
            <a:avLst>
              <a:gd name="adj" fmla="val 100919"/>
            </a:avLst>
          </a:prstGeom>
          <a:solidFill>
            <a:sysClr val="window" lastClr="FFFFFF">
              <a:lumMod val="65000"/>
            </a:sysClr>
          </a:solidFill>
          <a:ln w="25400" cap="flat" cmpd="sng" algn="ctr">
            <a:noFill/>
            <a:prstDash val="solid"/>
          </a:ln>
          <a:effectLst/>
          <a:scene3d>
            <a:camera prst="perspectiveFront" fov="2400000">
              <a:rot lat="0" lon="21282239" rev="0"/>
            </a:camera>
            <a:lightRig rig="threePt" dir="t"/>
          </a:scene3d>
          <a:sp3d>
            <a:bevelT w="127000" h="127000"/>
            <a:bevelB w="127000" h="127000"/>
          </a:sp3d>
        </p:spPr>
        <p:txBody>
          <a:bodyPr vert="vert270" lIns="91422" tIns="45711" rIns="91422" bIns="45711" rtlCol="0" anchor="ctr"/>
          <a:lstStyle/>
          <a:p>
            <a:pPr algn="ctr">
              <a:defRPr/>
            </a:pPr>
            <a:endParaRPr lang="es-ES_tradnl" sz="1600" kern="0" dirty="0">
              <a:solidFill>
                <a:prstClr val="white"/>
              </a:solidFill>
              <a:latin typeface="Avenir Next Regular"/>
              <a:cs typeface="Avenir Next Regular"/>
            </a:endParaRPr>
          </a:p>
        </p:txBody>
      </p:sp>
      <p:sp>
        <p:nvSpPr>
          <p:cNvPr id="46" name="Oval 11"/>
          <p:cNvSpPr/>
          <p:nvPr/>
        </p:nvSpPr>
        <p:spPr>
          <a:xfrm>
            <a:off x="5286539" y="3306271"/>
            <a:ext cx="1436557" cy="1436558"/>
          </a:xfrm>
          <a:prstGeom prst="ellipse">
            <a:avLst/>
          </a:prstGeom>
          <a:solidFill>
            <a:srgbClr val="FDBE4B"/>
          </a:solidFill>
          <a:ln>
            <a:noFill/>
          </a:ln>
        </p:spPr>
        <p:txBody>
          <a:bodyPr vert="horz" wrap="square" lIns="91422" tIns="45711" rIns="91422" bIns="45711" numCol="1" anchor="t" anchorCtr="0" compatLnSpc="1">
            <a:prstTxWarp prst="textNoShape">
              <a:avLst/>
            </a:prstTxWarp>
          </a:bodyPr>
          <a:lstStyle/>
          <a:p>
            <a:pPr algn="ctr" defTabSz="685630"/>
            <a:r>
              <a:rPr lang="es-AR" sz="1100" dirty="0">
                <a:solidFill>
                  <a:srgbClr val="FFFFFF"/>
                </a:solidFill>
                <a:latin typeface="Avenir Next Regular"/>
                <a:cs typeface="Avenir Next Regular"/>
              </a:rPr>
              <a:t>Gestionar y administrar la información resultante</a:t>
            </a:r>
          </a:p>
          <a:p>
            <a:pPr algn="ctr" defTabSz="685630"/>
            <a:endParaRPr lang="es-ES_tradnl" sz="1100" dirty="0">
              <a:solidFill>
                <a:srgbClr val="FFFFFF"/>
              </a:solidFill>
              <a:latin typeface="Avenir Next Regular"/>
              <a:cs typeface="Avenir Next Regular"/>
            </a:endParaRPr>
          </a:p>
        </p:txBody>
      </p:sp>
      <p:sp>
        <p:nvSpPr>
          <p:cNvPr id="51" name="Teardrop 12"/>
          <p:cNvSpPr/>
          <p:nvPr/>
        </p:nvSpPr>
        <p:spPr>
          <a:xfrm rot="16200000">
            <a:off x="7010402" y="3191345"/>
            <a:ext cx="1666407" cy="1666407"/>
          </a:xfrm>
          <a:prstGeom prst="teardrop">
            <a:avLst>
              <a:gd name="adj" fmla="val 100919"/>
            </a:avLst>
          </a:prstGeom>
          <a:solidFill>
            <a:sysClr val="window" lastClr="FFFFFF">
              <a:lumMod val="65000"/>
            </a:sysClr>
          </a:solidFill>
          <a:ln w="25400" cap="flat" cmpd="sng" algn="ctr">
            <a:noFill/>
            <a:prstDash val="solid"/>
          </a:ln>
          <a:effectLst/>
          <a:scene3d>
            <a:camera prst="perspectiveFront" fov="2400000">
              <a:rot lat="0" lon="21282239" rev="0"/>
            </a:camera>
            <a:lightRig rig="threePt" dir="t"/>
          </a:scene3d>
          <a:sp3d>
            <a:bevelT w="127000" h="127000"/>
            <a:bevelB w="127000" h="127000"/>
          </a:sp3d>
        </p:spPr>
        <p:txBody>
          <a:bodyPr vert="vert270" lIns="91422" tIns="45711" rIns="91422" bIns="45711" rtlCol="0" anchor="ctr"/>
          <a:lstStyle/>
          <a:p>
            <a:pPr algn="ctr">
              <a:defRPr/>
            </a:pPr>
            <a:endParaRPr lang="es-ES_tradnl" sz="1600" kern="0" dirty="0">
              <a:solidFill>
                <a:prstClr val="white"/>
              </a:solidFill>
              <a:latin typeface="Avenir Next Regular"/>
              <a:cs typeface="Avenir Next Regular"/>
            </a:endParaRPr>
          </a:p>
        </p:txBody>
      </p:sp>
      <p:sp>
        <p:nvSpPr>
          <p:cNvPr id="52" name="Oval 13"/>
          <p:cNvSpPr/>
          <p:nvPr/>
        </p:nvSpPr>
        <p:spPr>
          <a:xfrm>
            <a:off x="7125332" y="3306271"/>
            <a:ext cx="1436557" cy="1436558"/>
          </a:xfrm>
          <a:prstGeom prst="ellipse">
            <a:avLst/>
          </a:prstGeom>
          <a:solidFill>
            <a:srgbClr val="EB8B23"/>
          </a:solidFill>
          <a:ln>
            <a:noFill/>
          </a:ln>
        </p:spPr>
        <p:txBody>
          <a:bodyPr vert="horz" wrap="square" lIns="91422" tIns="45711" rIns="91422" bIns="45711" numCol="1" anchor="t" anchorCtr="0" compatLnSpc="1">
            <a:prstTxWarp prst="textNoShape">
              <a:avLst/>
            </a:prstTxWarp>
          </a:bodyPr>
          <a:lstStyle/>
          <a:p>
            <a:pPr algn="ctr" defTabSz="685630"/>
            <a:r>
              <a:rPr lang="es-AR" sz="1100" dirty="0">
                <a:solidFill>
                  <a:srgbClr val="FFFFFF"/>
                </a:solidFill>
                <a:latin typeface="Avenir Next Regular"/>
                <a:cs typeface="Avenir Next Regular"/>
              </a:rPr>
              <a:t>Desarrollar y adaptar rápidamente nuevas aplicaciones</a:t>
            </a:r>
          </a:p>
        </p:txBody>
      </p:sp>
      <p:sp>
        <p:nvSpPr>
          <p:cNvPr id="53" name="Teardrop 16"/>
          <p:cNvSpPr/>
          <p:nvPr/>
        </p:nvSpPr>
        <p:spPr>
          <a:xfrm rot="10800000">
            <a:off x="7010402" y="1352552"/>
            <a:ext cx="1666407" cy="1666407"/>
          </a:xfrm>
          <a:prstGeom prst="teardrop">
            <a:avLst>
              <a:gd name="adj" fmla="val 100919"/>
            </a:avLst>
          </a:prstGeom>
          <a:solidFill>
            <a:sysClr val="window" lastClr="FFFFFF">
              <a:lumMod val="65000"/>
            </a:sysClr>
          </a:solidFill>
          <a:ln w="25400" cap="flat" cmpd="sng" algn="ctr">
            <a:noFill/>
            <a:prstDash val="solid"/>
          </a:ln>
          <a:effectLst/>
          <a:scene3d>
            <a:camera prst="perspectiveFront" fov="2400000">
              <a:rot lat="0" lon="21282239" rev="0"/>
            </a:camera>
            <a:lightRig rig="threePt" dir="t"/>
          </a:scene3d>
          <a:sp3d>
            <a:bevelT w="127000" h="127000"/>
            <a:bevelB w="127000" h="127000"/>
          </a:sp3d>
        </p:spPr>
        <p:txBody>
          <a:bodyPr vert="vert270" lIns="91422" tIns="45711" rIns="91422" bIns="45711" rtlCol="0" anchor="ctr"/>
          <a:lstStyle/>
          <a:p>
            <a:pPr algn="ctr">
              <a:defRPr/>
            </a:pPr>
            <a:endParaRPr lang="es-ES_tradnl" sz="1600" kern="0" dirty="0">
              <a:solidFill>
                <a:prstClr val="white"/>
              </a:solidFill>
              <a:latin typeface="Avenir Next Regular"/>
              <a:cs typeface="Avenir Next Regular"/>
            </a:endParaRPr>
          </a:p>
        </p:txBody>
      </p:sp>
      <p:sp>
        <p:nvSpPr>
          <p:cNvPr id="54" name="Oval 17"/>
          <p:cNvSpPr/>
          <p:nvPr/>
        </p:nvSpPr>
        <p:spPr>
          <a:xfrm>
            <a:off x="7125332" y="1467475"/>
            <a:ext cx="1436557" cy="1436558"/>
          </a:xfrm>
          <a:prstGeom prst="ellipse">
            <a:avLst/>
          </a:prstGeom>
          <a:solidFill>
            <a:srgbClr val="DD7D26"/>
          </a:solidFill>
          <a:ln>
            <a:noFill/>
          </a:ln>
        </p:spPr>
        <p:txBody>
          <a:bodyPr vert="horz" wrap="square" lIns="91422" tIns="45711" rIns="91422" bIns="45711" numCol="1" anchor="t" anchorCtr="0" compatLnSpc="1">
            <a:prstTxWarp prst="textNoShape">
              <a:avLst/>
            </a:prstTxWarp>
          </a:bodyPr>
          <a:lstStyle/>
          <a:p>
            <a:pPr algn="ctr" defTabSz="685630"/>
            <a:r>
              <a:rPr lang="es-AR" sz="1100" dirty="0">
                <a:solidFill>
                  <a:srgbClr val="FFFFFF"/>
                </a:solidFill>
                <a:latin typeface="Avenir Next Regular"/>
                <a:cs typeface="Avenir Next Regular"/>
              </a:rPr>
              <a:t>Integrar aplicaciones nuevas y existentes</a:t>
            </a:r>
          </a:p>
          <a:p>
            <a:pPr defTabSz="685630"/>
            <a:endParaRPr lang="es-ES_tradnl" sz="1100" dirty="0">
              <a:solidFill>
                <a:prstClr val="black"/>
              </a:solidFill>
              <a:latin typeface="Avenir Next Regular"/>
              <a:cs typeface="Avenir Next Regular"/>
            </a:endParaRPr>
          </a:p>
        </p:txBody>
      </p:sp>
      <p:sp>
        <p:nvSpPr>
          <p:cNvPr id="61" name="Text Placeholder 58"/>
          <p:cNvSpPr txBox="1">
            <a:spLocks/>
          </p:cNvSpPr>
          <p:nvPr/>
        </p:nvSpPr>
        <p:spPr>
          <a:xfrm>
            <a:off x="591946" y="2230648"/>
            <a:ext cx="4284854" cy="569702"/>
          </a:xfrm>
          <a:prstGeom prst="rect">
            <a:avLst/>
          </a:prstGeom>
        </p:spPr>
        <p:txBody>
          <a:bodyPr vert="horz" lIns="68567" tIns="34289" rIns="68567" bIns="34289" rtlCol="0">
            <a:noAutofit/>
          </a:bodyPr>
          <a:lstStyle>
            <a:lvl1pPr marL="0" indent="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latin typeface="Avenir Next Regular"/>
                <a:cs typeface="Avenir Next Regular"/>
              </a:rPr>
              <a:t>Visual, </a:t>
            </a:r>
            <a:r>
              <a:rPr lang="en-US" sz="1100" dirty="0" err="1">
                <a:latin typeface="Avenir Next Regular"/>
                <a:cs typeface="Avenir Next Regular"/>
              </a:rPr>
              <a:t>Drag&amp;Drop</a:t>
            </a:r>
            <a:r>
              <a:rPr lang="en-US" sz="1100" dirty="0">
                <a:latin typeface="Avenir Next Regular"/>
                <a:cs typeface="Avenir Next Regular"/>
              </a:rPr>
              <a:t>, </a:t>
            </a:r>
            <a:r>
              <a:rPr lang="en-US" sz="1100" dirty="0" err="1">
                <a:latin typeface="Avenir Next Regular"/>
                <a:cs typeface="Avenir Next Regular"/>
              </a:rPr>
              <a:t>Actividades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Prediseñadas</a:t>
            </a:r>
            <a:r>
              <a:rPr lang="en-US" sz="1100" dirty="0">
                <a:latin typeface="Avenir Next Regular"/>
                <a:cs typeface="Avenir Next Regular"/>
              </a:rPr>
              <a:t>, </a:t>
            </a:r>
            <a:r>
              <a:rPr lang="en-US" sz="1100" dirty="0" err="1">
                <a:latin typeface="Avenir Next Regular"/>
                <a:cs typeface="Avenir Next Regular"/>
              </a:rPr>
              <a:t>Conectividad</a:t>
            </a:r>
            <a:r>
              <a:rPr lang="en-US" sz="1100" dirty="0">
                <a:latin typeface="Avenir Next Regular"/>
                <a:cs typeface="Avenir Next Regular"/>
              </a:rPr>
              <a:t>, </a:t>
            </a:r>
            <a:r>
              <a:rPr lang="en-US" sz="1100" dirty="0" err="1">
                <a:latin typeface="Avenir Next Regular"/>
                <a:cs typeface="Avenir Next Regular"/>
              </a:rPr>
              <a:t>Simplicidad</a:t>
            </a:r>
            <a:r>
              <a:rPr lang="en-US" sz="1100" dirty="0">
                <a:latin typeface="Avenir Next Regular"/>
                <a:cs typeface="Avenir Next Regular"/>
              </a:rPr>
              <a:t>, </a:t>
            </a:r>
            <a:r>
              <a:rPr lang="en-US" sz="1100" dirty="0" err="1">
                <a:latin typeface="Avenir Next Regular"/>
                <a:cs typeface="Avenir Next Regular"/>
              </a:rPr>
              <a:t>Trazabilidad</a:t>
            </a:r>
            <a:r>
              <a:rPr lang="en-US" sz="1100" dirty="0">
                <a:latin typeface="Avenir Next Regular"/>
                <a:cs typeface="Avenir Next Regular"/>
              </a:rPr>
              <a:t>, </a:t>
            </a:r>
            <a:r>
              <a:rPr lang="en-US" sz="1100" dirty="0" err="1">
                <a:latin typeface="Avenir Next Regular"/>
                <a:cs typeface="Avenir Next Regular"/>
              </a:rPr>
              <a:t>Seguridad</a:t>
            </a:r>
            <a:r>
              <a:rPr lang="en-US" sz="1100" dirty="0">
                <a:latin typeface="Avenir Next Regular"/>
                <a:cs typeface="Avenir Next Regular"/>
              </a:rPr>
              <a:t>, </a:t>
            </a:r>
            <a:r>
              <a:rPr lang="en-US" sz="1100" dirty="0" err="1">
                <a:latin typeface="Avenir Next Regular"/>
                <a:cs typeface="Avenir Next Regular"/>
              </a:rPr>
              <a:t>Soporte</a:t>
            </a:r>
            <a:r>
              <a:rPr lang="en-US" sz="1100" dirty="0">
                <a:latin typeface="Avenir Next Regular"/>
                <a:cs typeface="Avenir Next Regular"/>
              </a:rPr>
              <a:t> a </a:t>
            </a:r>
            <a:r>
              <a:rPr lang="en-US" sz="1100" dirty="0" err="1">
                <a:latin typeface="Avenir Next Regular"/>
                <a:cs typeface="Avenir Next Regular"/>
              </a:rPr>
              <a:t>Estándares</a:t>
            </a:r>
            <a:r>
              <a:rPr lang="en-US" sz="1100" dirty="0">
                <a:latin typeface="Avenir Next Regular"/>
                <a:cs typeface="Avenir Next Regular"/>
              </a:rPr>
              <a:t> de la </a:t>
            </a:r>
            <a:r>
              <a:rPr lang="en-US" sz="1100" dirty="0" err="1">
                <a:latin typeface="Avenir Next Regular"/>
                <a:cs typeface="Avenir Next Regular"/>
              </a:rPr>
              <a:t>industria</a:t>
            </a:r>
            <a:endParaRPr lang="en-US" sz="1100" dirty="0">
              <a:latin typeface="Avenir Next Regular"/>
              <a:cs typeface="Avenir Next Regular"/>
            </a:endParaRPr>
          </a:p>
        </p:txBody>
      </p:sp>
      <p:sp>
        <p:nvSpPr>
          <p:cNvPr id="62" name="Text Placeholder 59"/>
          <p:cNvSpPr txBox="1">
            <a:spLocks/>
          </p:cNvSpPr>
          <p:nvPr/>
        </p:nvSpPr>
        <p:spPr>
          <a:xfrm>
            <a:off x="591946" y="2002048"/>
            <a:ext cx="4284854" cy="276254"/>
          </a:xfrm>
          <a:prstGeom prst="rect">
            <a:avLst/>
          </a:prstGeom>
        </p:spPr>
        <p:txBody>
          <a:bodyPr vert="horz" lIns="68567" tIns="34289" rIns="68567" bIns="34289" rtlCol="0">
            <a:noAutofit/>
          </a:bodyPr>
          <a:lstStyle>
            <a:lvl1pPr indent="0" defTabSz="685647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1300">
                <a:solidFill>
                  <a:srgbClr val="F27622"/>
                </a:solidFill>
                <a:latin typeface="Avenir Next Regular"/>
                <a:ea typeface="Roboto" panose="02000000000000000000" pitchFamily="2" charset="0"/>
                <a:cs typeface="Avenir Next Regular"/>
              </a:defRPr>
            </a:lvl1pPr>
            <a:lvl2pPr marL="342821" indent="0" defTabSz="685647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</a:defRPr>
            </a:lvl2pPr>
            <a:lvl3pPr marL="685647" indent="0" defTabSz="685647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</a:defRPr>
            </a:lvl3pPr>
            <a:lvl4pPr marL="1028471" indent="0" defTabSz="685647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</a:defRPr>
            </a:lvl4pPr>
            <a:lvl5pPr marL="1371294" indent="0" defTabSz="685647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</a:defRPr>
            </a:lvl5pPr>
            <a:lvl6pPr marL="1885527" indent="-171414" defTabSz="685647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/>
            </a:lvl6pPr>
            <a:lvl7pPr marL="2228351" indent="-171414" defTabSz="685647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/>
            </a:lvl7pPr>
            <a:lvl8pPr marL="2571174" indent="-171414" defTabSz="685647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/>
            </a:lvl8pPr>
            <a:lvl9pPr marL="2914001" indent="-171414" defTabSz="685647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/>
            </a:lvl9pPr>
          </a:lstStyle>
          <a:p>
            <a:r>
              <a:rPr lang="en-US" dirty="0" err="1"/>
              <a:t>Plataforma</a:t>
            </a:r>
            <a:r>
              <a:rPr lang="en-US" dirty="0"/>
              <a:t> de </a:t>
            </a:r>
            <a:r>
              <a:rPr lang="en-US" dirty="0" err="1"/>
              <a:t>Integración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r>
              <a:rPr lang="en-US" dirty="0"/>
              <a:t> (EAI)</a:t>
            </a:r>
          </a:p>
        </p:txBody>
      </p:sp>
      <p:sp>
        <p:nvSpPr>
          <p:cNvPr id="63" name="Text Placeholder 58"/>
          <p:cNvSpPr txBox="1">
            <a:spLocks/>
          </p:cNvSpPr>
          <p:nvPr/>
        </p:nvSpPr>
        <p:spPr>
          <a:xfrm>
            <a:off x="609600" y="3105150"/>
            <a:ext cx="4419600" cy="569702"/>
          </a:xfrm>
          <a:prstGeom prst="rect">
            <a:avLst/>
          </a:prstGeom>
        </p:spPr>
        <p:txBody>
          <a:bodyPr vert="horz" lIns="68567" tIns="34289" rIns="68567" bIns="34289" rtlCol="0">
            <a:noAutofit/>
          </a:bodyPr>
          <a:lstStyle>
            <a:lvl1pPr marL="0" indent="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 err="1">
                <a:latin typeface="Avenir Next Regular"/>
                <a:cs typeface="Avenir Next Regular"/>
              </a:rPr>
              <a:t>Desarrollo</a:t>
            </a:r>
            <a:r>
              <a:rPr lang="en-US" sz="1100" dirty="0">
                <a:latin typeface="Avenir Next Regular"/>
                <a:cs typeface="Avenir Next Regular"/>
              </a:rPr>
              <a:t> Visual de </a:t>
            </a:r>
            <a:r>
              <a:rPr lang="en-US" sz="1100" dirty="0" err="1">
                <a:latin typeface="Avenir Next Regular"/>
                <a:cs typeface="Avenir Next Regular"/>
              </a:rPr>
              <a:t>todas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las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capas</a:t>
            </a:r>
            <a:r>
              <a:rPr lang="en-US" sz="1100" dirty="0">
                <a:latin typeface="Avenir Next Regular"/>
                <a:cs typeface="Avenir Next Regular"/>
              </a:rPr>
              <a:t> de la </a:t>
            </a:r>
            <a:r>
              <a:rPr lang="en-US" sz="1100" dirty="0" err="1">
                <a:latin typeface="Avenir Next Regular"/>
                <a:cs typeface="Avenir Next Regular"/>
              </a:rPr>
              <a:t>aplicación</a:t>
            </a:r>
            <a:r>
              <a:rPr lang="en-US" sz="1100" dirty="0">
                <a:latin typeface="Avenir Next Regular"/>
                <a:cs typeface="Avenir Next Regular"/>
              </a:rPr>
              <a:t>. </a:t>
            </a:r>
            <a:r>
              <a:rPr lang="en-US" sz="1100" dirty="0" err="1">
                <a:latin typeface="Avenir Next Regular"/>
                <a:cs typeface="Avenir Next Regular"/>
              </a:rPr>
              <a:t>Documentación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siempre</a:t>
            </a:r>
            <a:r>
              <a:rPr lang="en-US" sz="1100" dirty="0">
                <a:latin typeface="Avenir Next Regular"/>
                <a:cs typeface="Avenir Next Regular"/>
              </a:rPr>
              <a:t> en </a:t>
            </a:r>
            <a:r>
              <a:rPr lang="en-US" sz="1100" dirty="0" err="1">
                <a:latin typeface="Avenir Next Regular"/>
                <a:cs typeface="Avenir Next Regular"/>
              </a:rPr>
              <a:t>sincronía</a:t>
            </a:r>
            <a:r>
              <a:rPr lang="en-US" sz="1100" dirty="0">
                <a:latin typeface="Avenir Next Regular"/>
                <a:cs typeface="Avenir Next Regular"/>
              </a:rPr>
              <a:t> con </a:t>
            </a:r>
            <a:r>
              <a:rPr lang="en-US" sz="1100" dirty="0" err="1">
                <a:latin typeface="Avenir Next Regular"/>
                <a:cs typeface="Avenir Next Regular"/>
              </a:rPr>
              <a:t>código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fuente</a:t>
            </a:r>
            <a:r>
              <a:rPr lang="en-US" sz="1100" dirty="0">
                <a:latin typeface="Avenir Next Regular"/>
                <a:cs typeface="Avenir Next Regular"/>
              </a:rPr>
              <a:t>. Deploy/</a:t>
            </a:r>
            <a:r>
              <a:rPr lang="en-US" sz="1100" dirty="0" err="1">
                <a:latin typeface="Avenir Next Regular"/>
                <a:cs typeface="Avenir Next Regular"/>
              </a:rPr>
              <a:t>Versionado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Automático</a:t>
            </a:r>
            <a:endParaRPr lang="en-US" sz="1100" dirty="0">
              <a:latin typeface="Avenir Next Regular"/>
              <a:cs typeface="Avenir Next Regular"/>
            </a:endParaRPr>
          </a:p>
        </p:txBody>
      </p:sp>
      <p:sp>
        <p:nvSpPr>
          <p:cNvPr id="64" name="Text Placeholder 59"/>
          <p:cNvSpPr txBox="1">
            <a:spLocks/>
          </p:cNvSpPr>
          <p:nvPr/>
        </p:nvSpPr>
        <p:spPr>
          <a:xfrm>
            <a:off x="609600" y="2876550"/>
            <a:ext cx="4572000" cy="276254"/>
          </a:xfrm>
          <a:prstGeom prst="rect">
            <a:avLst/>
          </a:prstGeom>
        </p:spPr>
        <p:txBody>
          <a:bodyPr vert="horz" lIns="68567" tIns="34289" rIns="68567" bIns="34289" rtlCol="0">
            <a:noAutofit/>
          </a:bodyPr>
          <a:lstStyle>
            <a:defPPr>
              <a:defRPr lang="en-US"/>
            </a:defPPr>
            <a:lvl1pPr indent="0" defTabSz="685647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1300">
                <a:solidFill>
                  <a:srgbClr val="F27622"/>
                </a:solidFill>
                <a:latin typeface="Avenir Next Regular"/>
                <a:ea typeface="Roboto" panose="02000000000000000000" pitchFamily="2" charset="0"/>
                <a:cs typeface="Avenir Next Regular"/>
              </a:defRPr>
            </a:lvl1pPr>
            <a:lvl2pPr marL="342821" indent="0" defTabSz="685647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</a:defRPr>
            </a:lvl2pPr>
            <a:lvl3pPr marL="685647" indent="0" defTabSz="685647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</a:defRPr>
            </a:lvl3pPr>
            <a:lvl4pPr marL="1028471" indent="0" defTabSz="685647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</a:defRPr>
            </a:lvl4pPr>
            <a:lvl5pPr marL="1371294" indent="0" defTabSz="685647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</a:defRPr>
            </a:lvl5pPr>
            <a:lvl6pPr marL="1885527" indent="-171414" defTabSz="685647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/>
            </a:lvl6pPr>
            <a:lvl7pPr marL="2228351" indent="-171414" defTabSz="685647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/>
            </a:lvl7pPr>
            <a:lvl8pPr marL="2571174" indent="-171414" defTabSz="685647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/>
            </a:lvl8pPr>
            <a:lvl9pPr marL="2914001" indent="-171414" defTabSz="685647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/>
            </a:lvl9pPr>
          </a:lstStyle>
          <a:p>
            <a:r>
              <a:rPr lang="en-US" dirty="0" err="1"/>
              <a:t>Herramienta</a:t>
            </a:r>
            <a:r>
              <a:rPr lang="en-US" dirty="0"/>
              <a:t> de </a:t>
            </a:r>
            <a:r>
              <a:rPr lang="en-US" dirty="0" err="1"/>
              <a:t>Desarrollo</a:t>
            </a:r>
            <a:r>
              <a:rPr lang="en-US" dirty="0"/>
              <a:t> </a:t>
            </a:r>
            <a:r>
              <a:rPr lang="en-US" dirty="0" err="1"/>
              <a:t>Rápido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r>
              <a:rPr lang="en-US" dirty="0"/>
              <a:t> (RAD)</a:t>
            </a:r>
          </a:p>
        </p:txBody>
      </p:sp>
      <p:sp>
        <p:nvSpPr>
          <p:cNvPr id="65" name="Text Placeholder 58"/>
          <p:cNvSpPr txBox="1">
            <a:spLocks/>
          </p:cNvSpPr>
          <p:nvPr/>
        </p:nvSpPr>
        <p:spPr>
          <a:xfrm>
            <a:off x="609600" y="4019550"/>
            <a:ext cx="4495799" cy="569702"/>
          </a:xfrm>
          <a:prstGeom prst="rect">
            <a:avLst/>
          </a:prstGeom>
        </p:spPr>
        <p:txBody>
          <a:bodyPr vert="horz" lIns="68567" tIns="34289" rIns="68567" bIns="34289" rtlCol="0">
            <a:noAutofit/>
          </a:bodyPr>
          <a:lstStyle>
            <a:lvl1pPr marL="0" indent="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1100" dirty="0">
                <a:latin typeface="Avenir Next Regular"/>
                <a:cs typeface="Avenir Next Regular"/>
              </a:rPr>
              <a:t>Mediante gráficos, tablas, cubos, reportes, e indicadores ofrece la información necesaria para la toma de decisiones en tiempo real. Administra los KPIs y provee alertas cuando necesitan atención </a:t>
            </a:r>
          </a:p>
        </p:txBody>
      </p:sp>
      <p:sp>
        <p:nvSpPr>
          <p:cNvPr id="66" name="Text Placeholder 59"/>
          <p:cNvSpPr txBox="1">
            <a:spLocks/>
          </p:cNvSpPr>
          <p:nvPr/>
        </p:nvSpPr>
        <p:spPr>
          <a:xfrm>
            <a:off x="609601" y="3790950"/>
            <a:ext cx="4284854" cy="276254"/>
          </a:xfrm>
          <a:prstGeom prst="rect">
            <a:avLst/>
          </a:prstGeom>
        </p:spPr>
        <p:txBody>
          <a:bodyPr vert="horz" lIns="68567" tIns="34289" rIns="68567" bIns="34289" rtlCol="0">
            <a:noAutofit/>
          </a:bodyPr>
          <a:lstStyle>
            <a:defPPr>
              <a:defRPr lang="en-US"/>
            </a:defPPr>
            <a:lvl1pPr indent="0" defTabSz="685647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1300">
                <a:solidFill>
                  <a:srgbClr val="F27622"/>
                </a:solidFill>
                <a:latin typeface="Avenir Next Regular"/>
                <a:ea typeface="Roboto" panose="02000000000000000000" pitchFamily="2" charset="0"/>
                <a:cs typeface="Avenir Next Regular"/>
              </a:defRPr>
            </a:lvl1pPr>
            <a:lvl2pPr marL="342821" indent="0" defTabSz="685647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</a:defRPr>
            </a:lvl2pPr>
            <a:lvl3pPr marL="685647" indent="0" defTabSz="685647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</a:defRPr>
            </a:lvl3pPr>
            <a:lvl4pPr marL="1028471" indent="0" defTabSz="685647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</a:defRPr>
            </a:lvl4pPr>
            <a:lvl5pPr marL="1371294" indent="0" defTabSz="685647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</a:defRPr>
            </a:lvl5pPr>
            <a:lvl6pPr marL="1885527" indent="-171414" defTabSz="685647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/>
            </a:lvl6pPr>
            <a:lvl7pPr marL="2228351" indent="-171414" defTabSz="685647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/>
            </a:lvl7pPr>
            <a:lvl8pPr marL="2571174" indent="-171414" defTabSz="685647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/>
            </a:lvl8pPr>
            <a:lvl9pPr marL="2914001" indent="-171414" defTabSz="685647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/>
            </a:lvl9pPr>
          </a:lstStyle>
          <a:p>
            <a:r>
              <a:rPr lang="en-US" dirty="0" err="1"/>
              <a:t>Herramienta</a:t>
            </a:r>
            <a:r>
              <a:rPr lang="en-US" dirty="0"/>
              <a:t> de </a:t>
            </a:r>
            <a:r>
              <a:rPr lang="en-US" dirty="0" err="1"/>
              <a:t>Inteligencia</a:t>
            </a:r>
            <a:r>
              <a:rPr lang="en-US" dirty="0"/>
              <a:t> de </a:t>
            </a:r>
            <a:r>
              <a:rPr lang="en-US" dirty="0" err="1"/>
              <a:t>Negocios</a:t>
            </a:r>
            <a:r>
              <a:rPr lang="en-US" dirty="0"/>
              <a:t> (BI)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5</a:t>
            </a:fld>
            <a:endParaRPr lang="en-US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758095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838209" y="209550"/>
            <a:ext cx="7427119" cy="459424"/>
          </a:xfrm>
        </p:spPr>
        <p:txBody>
          <a:bodyPr/>
          <a:lstStyle/>
          <a:p>
            <a:r>
              <a:rPr lang="en-US" dirty="0" err="1">
                <a:latin typeface="Avenir Next Regular"/>
                <a:cs typeface="Avenir Next Regular"/>
              </a:rPr>
              <a:t>Actividades</a:t>
            </a:r>
            <a:r>
              <a:rPr lang="en-US" dirty="0">
                <a:latin typeface="Avenir Next Regular"/>
                <a:cs typeface="Avenir Next Regular"/>
              </a:rPr>
              <a:t> </a:t>
            </a:r>
            <a:r>
              <a:rPr lang="en-US" dirty="0" err="1">
                <a:latin typeface="Avenir Next Regular"/>
                <a:cs typeface="Avenir Next Regular"/>
              </a:rPr>
              <a:t>Generales</a:t>
            </a:r>
            <a:r>
              <a:rPr lang="en-US" dirty="0">
                <a:latin typeface="Avenir Next Regular"/>
                <a:cs typeface="Avenir Next Regular"/>
              </a:rPr>
              <a:t>: </a:t>
            </a:r>
            <a:r>
              <a:rPr lang="en-US" dirty="0" err="1">
                <a:latin typeface="Avenir Next Regular"/>
                <a:cs typeface="Avenir Next Regular"/>
              </a:rPr>
              <a:t>Interacción</a:t>
            </a:r>
            <a:r>
              <a:rPr lang="en-US" dirty="0">
                <a:latin typeface="Avenir Next Regular"/>
                <a:cs typeface="Avenir Next Regular"/>
              </a:rPr>
              <a:t> de </a:t>
            </a:r>
            <a:r>
              <a:rPr lang="en-US" dirty="0" err="1">
                <a:latin typeface="Avenir Next Regular"/>
                <a:cs typeface="Avenir Next Regular"/>
              </a:rPr>
              <a:t>Usuario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configurar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la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información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la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instancia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que se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mostrará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como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descripción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una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columna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la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bandeja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tareas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.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629634" y="2588517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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92803" y="3049224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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350721" y="3611721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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135505" y="4267079"/>
            <a:ext cx="447516" cy="392415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21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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50</a:t>
            </a:fld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6" name="Text Placeholder 58">
            <a:extLst>
              <a:ext uri="{FF2B5EF4-FFF2-40B4-BE49-F238E27FC236}">
                <a16:creationId xmlns:a16="http://schemas.microsoft.com/office/drawing/2014/main" id="{FC25FE90-8312-9145-9ADC-D8BC682F467F}"/>
              </a:ext>
            </a:extLst>
          </p:cNvPr>
          <p:cNvSpPr txBox="1">
            <a:spLocks/>
          </p:cNvSpPr>
          <p:nvPr/>
        </p:nvSpPr>
        <p:spPr>
          <a:xfrm>
            <a:off x="685800" y="1421572"/>
            <a:ext cx="4229100" cy="3237922"/>
          </a:xfrm>
          <a:prstGeom prst="rect">
            <a:avLst/>
          </a:prstGeom>
        </p:spPr>
        <p:txBody>
          <a:bodyPr vert="horz" lIns="68567" tIns="34289" rIns="68567" bIns="34289" rtlCol="0">
            <a:normAutofit fontScale="92500" lnSpcReduction="20000"/>
          </a:bodyPr>
          <a:lstStyle>
            <a:lvl1pPr marL="0" indent="0" algn="l" defTabSz="685647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1pPr>
            <a:lvl2pPr marL="34282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647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47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294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527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35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174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00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400" dirty="0">
                <a:latin typeface="Avenir Next Regular"/>
                <a:cs typeface="Avenir Next Regular"/>
              </a:rPr>
              <a:t>Al </a:t>
            </a:r>
            <a:r>
              <a:rPr lang="en-US" sz="1400" dirty="0" err="1">
                <a:latin typeface="Avenir Next Regular"/>
                <a:cs typeface="Avenir Next Regular"/>
              </a:rPr>
              <a:t>seleccionar</a:t>
            </a:r>
            <a:r>
              <a:rPr lang="en-US" sz="1400" dirty="0">
                <a:latin typeface="Avenir Next Regular"/>
                <a:cs typeface="Avenir Next Regular"/>
              </a:rPr>
              <a:t> la </a:t>
            </a:r>
            <a:r>
              <a:rPr lang="en-US" sz="1400" dirty="0" err="1">
                <a:latin typeface="Avenir Next Regular"/>
                <a:cs typeface="Avenir Next Regular"/>
              </a:rPr>
              <a:t>opción</a:t>
            </a:r>
            <a:r>
              <a:rPr lang="en-US" sz="1400" dirty="0">
                <a:latin typeface="Avenir Next Regular"/>
                <a:cs typeface="Avenir Next Regular"/>
              </a:rPr>
              <a:t> ”Description Template" disponible </a:t>
            </a:r>
            <a:r>
              <a:rPr lang="en-US" sz="1400" dirty="0" err="1">
                <a:latin typeface="Avenir Next Regular"/>
                <a:cs typeface="Avenir Next Regular"/>
              </a:rPr>
              <a:t>en</a:t>
            </a:r>
            <a:r>
              <a:rPr lang="en-US" sz="1400" dirty="0">
                <a:latin typeface="Avenir Next Regular"/>
                <a:cs typeface="Avenir Next Regular"/>
              </a:rPr>
              <a:t> el </a:t>
            </a:r>
            <a:r>
              <a:rPr lang="en-US" sz="1400" dirty="0" err="1">
                <a:latin typeface="Avenir Next Regular"/>
                <a:cs typeface="Avenir Next Regular"/>
              </a:rPr>
              <a:t>menú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desplegable</a:t>
            </a:r>
            <a:r>
              <a:rPr lang="en-US" sz="1400" dirty="0">
                <a:latin typeface="Avenir Next Regular"/>
                <a:cs typeface="Avenir Next Regular"/>
              </a:rPr>
              <a:t> que se </a:t>
            </a:r>
            <a:r>
              <a:rPr lang="en-US" sz="1400" dirty="0" err="1">
                <a:latin typeface="Avenir Next Regular"/>
                <a:cs typeface="Avenir Next Regular"/>
              </a:rPr>
              <a:t>presenta</a:t>
            </a:r>
            <a:r>
              <a:rPr lang="en-US" sz="1400" dirty="0">
                <a:latin typeface="Avenir Next Regular"/>
                <a:cs typeface="Avenir Next Regular"/>
              </a:rPr>
              <a:t> al </a:t>
            </a:r>
            <a:r>
              <a:rPr lang="en-US" sz="1400" dirty="0" err="1">
                <a:latin typeface="Avenir Next Regular"/>
                <a:cs typeface="Avenir Next Regular"/>
              </a:rPr>
              <a:t>hacer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clic</a:t>
            </a:r>
            <a:r>
              <a:rPr lang="en-US" sz="1400" dirty="0">
                <a:latin typeface="Avenir Next Regular"/>
                <a:cs typeface="Avenir Next Regular"/>
              </a:rPr>
              <a:t> con el </a:t>
            </a:r>
            <a:r>
              <a:rPr lang="en-US" sz="1400" dirty="0" err="1">
                <a:latin typeface="Avenir Next Regular"/>
                <a:cs typeface="Avenir Next Regular"/>
              </a:rPr>
              <a:t>botón</a:t>
            </a:r>
            <a:r>
              <a:rPr lang="en-US" sz="1400" dirty="0">
                <a:latin typeface="Avenir Next Regular"/>
                <a:cs typeface="Avenir Next Regular"/>
              </a:rPr>
              <a:t> derecho </a:t>
            </a:r>
            <a:r>
              <a:rPr lang="en-US" sz="1400" dirty="0" err="1">
                <a:latin typeface="Avenir Next Regular"/>
                <a:cs typeface="Avenir Next Regular"/>
              </a:rPr>
              <a:t>sobre</a:t>
            </a:r>
            <a:r>
              <a:rPr lang="en-US" sz="1400" dirty="0">
                <a:latin typeface="Avenir Next Regular"/>
                <a:cs typeface="Avenir Next Regular"/>
              </a:rPr>
              <a:t> una </a:t>
            </a:r>
            <a:r>
              <a:rPr lang="en-US" sz="1400" dirty="0" err="1">
                <a:latin typeface="Avenir Next Regular"/>
                <a:cs typeface="Avenir Next Regular"/>
              </a:rPr>
              <a:t>actividad</a:t>
            </a:r>
            <a:r>
              <a:rPr lang="en-US" sz="1400" dirty="0">
                <a:latin typeface="Avenir Next Regular"/>
                <a:cs typeface="Avenir Next Regular"/>
              </a:rPr>
              <a:t> del </a:t>
            </a:r>
            <a:r>
              <a:rPr lang="en-US" sz="1400" dirty="0" err="1">
                <a:latin typeface="Avenir Next Regular"/>
                <a:cs typeface="Avenir Next Regular"/>
              </a:rPr>
              <a:t>tipo</a:t>
            </a:r>
            <a:r>
              <a:rPr lang="en-US" sz="1400" dirty="0">
                <a:latin typeface="Avenir Next Regular"/>
                <a:cs typeface="Avenir Next Regular"/>
              </a:rPr>
              <a:t> "User Interaction" es </a:t>
            </a:r>
            <a:r>
              <a:rPr lang="en-US" sz="1400" dirty="0" err="1">
                <a:latin typeface="Avenir Next Regular"/>
                <a:cs typeface="Avenir Next Regular"/>
              </a:rPr>
              <a:t>posible</a:t>
            </a:r>
            <a:r>
              <a:rPr lang="en-US" sz="1400" dirty="0">
                <a:latin typeface="Avenir Next Regular"/>
                <a:cs typeface="Avenir Next Regular"/>
              </a:rPr>
              <a:t> la </a:t>
            </a:r>
            <a:r>
              <a:rPr lang="en-US" sz="1400" dirty="0" err="1">
                <a:latin typeface="Avenir Next Regular"/>
                <a:cs typeface="Avenir Next Regular"/>
              </a:rPr>
              <a:t>descripción</a:t>
            </a:r>
            <a:r>
              <a:rPr lang="en-US" sz="1400" dirty="0">
                <a:latin typeface="Avenir Next Regular"/>
                <a:cs typeface="Avenir Next Regular"/>
              </a:rPr>
              <a:t> de la </a:t>
            </a:r>
            <a:r>
              <a:rPr lang="en-US" sz="1400" dirty="0" err="1">
                <a:latin typeface="Avenir Next Regular"/>
                <a:cs typeface="Avenir Next Regular"/>
              </a:rPr>
              <a:t>instancia</a:t>
            </a:r>
            <a:r>
              <a:rPr lang="en-US" sz="1400" dirty="0">
                <a:latin typeface="Avenir Next Regular"/>
                <a:cs typeface="Avenir Next Regular"/>
              </a:rPr>
              <a:t> que se </a:t>
            </a:r>
            <a:r>
              <a:rPr lang="en-US" sz="1400" dirty="0" err="1">
                <a:latin typeface="Avenir Next Regular"/>
                <a:cs typeface="Avenir Next Regular"/>
              </a:rPr>
              <a:t>mostrará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en</a:t>
            </a:r>
            <a:r>
              <a:rPr lang="en-US" sz="1400" dirty="0">
                <a:latin typeface="Avenir Next Regular"/>
                <a:cs typeface="Avenir Next Regular"/>
              </a:rPr>
              <a:t> el campo Instance Description de las </a:t>
            </a:r>
            <a:r>
              <a:rPr lang="en-US" sz="1400" dirty="0" err="1">
                <a:latin typeface="Avenir Next Regular"/>
                <a:cs typeface="Avenir Next Regular"/>
              </a:rPr>
              <a:t>columnas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disponibles</a:t>
            </a:r>
            <a:r>
              <a:rPr lang="en-US" sz="1400" dirty="0">
                <a:latin typeface="Avenir Next Regular"/>
                <a:cs typeface="Avenir Next Regular"/>
              </a:rPr>
              <a:t> para </a:t>
            </a:r>
            <a:r>
              <a:rPr lang="en-US" sz="1400" dirty="0" err="1">
                <a:latin typeface="Avenir Next Regular"/>
                <a:cs typeface="Avenir Next Regular"/>
              </a:rPr>
              <a:t>visualizar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en</a:t>
            </a:r>
            <a:r>
              <a:rPr lang="en-US" sz="1400" dirty="0">
                <a:latin typeface="Avenir Next Regular"/>
                <a:cs typeface="Avenir Next Regular"/>
              </a:rPr>
              <a:t> la </a:t>
            </a:r>
            <a:r>
              <a:rPr lang="en-US" sz="1400" dirty="0" err="1">
                <a:latin typeface="Avenir Next Regular"/>
                <a:cs typeface="Avenir Next Regular"/>
              </a:rPr>
              <a:t>bandeja</a:t>
            </a:r>
            <a:r>
              <a:rPr lang="en-US" sz="1400" dirty="0">
                <a:latin typeface="Avenir Next Regular"/>
                <a:cs typeface="Avenir Next Regular"/>
              </a:rPr>
              <a:t> de </a:t>
            </a:r>
            <a:r>
              <a:rPr lang="en-US" sz="1400" dirty="0" err="1">
                <a:latin typeface="Avenir Next Regular"/>
                <a:cs typeface="Avenir Next Regular"/>
              </a:rPr>
              <a:t>tareas</a:t>
            </a:r>
            <a:r>
              <a:rPr lang="en-US" sz="1400" dirty="0">
                <a:latin typeface="Avenir Next Regular"/>
                <a:cs typeface="Avenir Next Regular"/>
              </a:rPr>
              <a:t>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400" dirty="0">
                <a:latin typeface="Avenir Next Regular"/>
                <a:cs typeface="Avenir Next Regular"/>
              </a:rPr>
              <a:t>Para la </a:t>
            </a:r>
            <a:r>
              <a:rPr lang="en-US" sz="1400" dirty="0" err="1">
                <a:latin typeface="Avenir Next Regular"/>
                <a:cs typeface="Avenir Next Regular"/>
              </a:rPr>
              <a:t>confección</a:t>
            </a:r>
            <a:r>
              <a:rPr lang="en-US" sz="1400" dirty="0">
                <a:latin typeface="Avenir Next Regular"/>
                <a:cs typeface="Avenir Next Regular"/>
              </a:rPr>
              <a:t> de la </a:t>
            </a:r>
            <a:r>
              <a:rPr lang="en-US" sz="1400" dirty="0" err="1">
                <a:latin typeface="Avenir Next Regular"/>
                <a:cs typeface="Avenir Next Regular"/>
              </a:rPr>
              <a:t>descripción</a:t>
            </a:r>
            <a:r>
              <a:rPr lang="en-US" sz="1400" dirty="0">
                <a:latin typeface="Avenir Next Regular"/>
                <a:cs typeface="Avenir Next Regular"/>
              </a:rPr>
              <a:t> se </a:t>
            </a:r>
            <a:r>
              <a:rPr lang="en-US" sz="1400" dirty="0" err="1">
                <a:latin typeface="Avenir Next Regular"/>
                <a:cs typeface="Avenir Next Regular"/>
              </a:rPr>
              <a:t>pueden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utilizar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valores</a:t>
            </a:r>
            <a:r>
              <a:rPr lang="en-US" sz="1400" dirty="0">
                <a:latin typeface="Avenir Next Regular"/>
                <a:cs typeface="Avenir Next Regular"/>
              </a:rPr>
              <a:t> de </a:t>
            </a:r>
            <a:r>
              <a:rPr lang="en-US" sz="1400" dirty="0" err="1">
                <a:latin typeface="Avenir Next Regular"/>
                <a:cs typeface="Avenir Next Regular"/>
              </a:rPr>
              <a:t>parámetros</a:t>
            </a:r>
            <a:r>
              <a:rPr lang="en-US" sz="1400" dirty="0">
                <a:latin typeface="Avenir Next Regular"/>
                <a:cs typeface="Avenir Next Regular"/>
              </a:rPr>
              <a:t> y variables.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400" dirty="0">
                <a:latin typeface="Avenir Next Regular"/>
                <a:cs typeface="Avenir Next Regular"/>
              </a:rPr>
              <a:t>Es </a:t>
            </a:r>
            <a:r>
              <a:rPr lang="en-US" sz="1400" dirty="0" err="1">
                <a:latin typeface="Avenir Next Regular"/>
                <a:cs typeface="Avenir Next Regular"/>
              </a:rPr>
              <a:t>posible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indicarle</a:t>
            </a:r>
            <a:r>
              <a:rPr lang="en-US" sz="1400" dirty="0">
                <a:latin typeface="Avenir Next Regular"/>
                <a:cs typeface="Avenir Next Regular"/>
              </a:rPr>
              <a:t> que </a:t>
            </a:r>
            <a:r>
              <a:rPr lang="en-US" sz="1400" dirty="0" err="1">
                <a:latin typeface="Avenir Next Regular"/>
                <a:cs typeface="Avenir Next Regular"/>
              </a:rPr>
              <a:t>confeccione</a:t>
            </a:r>
            <a:r>
              <a:rPr lang="en-US" sz="1400" dirty="0">
                <a:latin typeface="Avenir Next Regular"/>
                <a:cs typeface="Avenir Next Regular"/>
              </a:rPr>
              <a:t> la </a:t>
            </a:r>
            <a:r>
              <a:rPr lang="en-US" sz="1400" dirty="0" err="1">
                <a:latin typeface="Avenir Next Regular"/>
                <a:cs typeface="Avenir Next Regular"/>
              </a:rPr>
              <a:t>descripción</a:t>
            </a:r>
            <a:r>
              <a:rPr lang="en-US" sz="1400" dirty="0">
                <a:latin typeface="Avenir Next Regular"/>
                <a:cs typeface="Avenir Next Regular"/>
              </a:rPr>
              <a:t> de </a:t>
            </a:r>
            <a:r>
              <a:rPr lang="en-US" sz="1400" dirty="0" err="1">
                <a:latin typeface="Avenir Next Regular"/>
                <a:cs typeface="Avenir Next Regular"/>
              </a:rPr>
              <a:t>acuerdo</a:t>
            </a:r>
            <a:r>
              <a:rPr lang="en-US" sz="1400" dirty="0">
                <a:latin typeface="Avenir Next Regular"/>
                <a:cs typeface="Avenir Next Regular"/>
              </a:rPr>
              <a:t> a lo </a:t>
            </a:r>
            <a:r>
              <a:rPr lang="en-US" sz="1400" dirty="0" err="1">
                <a:latin typeface="Avenir Next Regular"/>
                <a:cs typeface="Avenir Next Regular"/>
              </a:rPr>
              <a:t>configurado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en</a:t>
            </a:r>
            <a:r>
              <a:rPr lang="en-US" sz="1400" dirty="0">
                <a:latin typeface="Avenir Next Regular"/>
                <a:cs typeface="Avenir Next Regular"/>
              </a:rPr>
              <a:t> las </a:t>
            </a:r>
            <a:r>
              <a:rPr lang="en-US" sz="1400" dirty="0" err="1">
                <a:latin typeface="Avenir Next Regular"/>
                <a:cs typeface="Avenir Next Regular"/>
              </a:rPr>
              <a:t>columnas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disponibles</a:t>
            </a:r>
            <a:r>
              <a:rPr lang="en-US" sz="1400" dirty="0">
                <a:latin typeface="Avenir Next Regular"/>
                <a:cs typeface="Avenir Next Regular"/>
              </a:rPr>
              <a:t> para visualizer </a:t>
            </a:r>
            <a:r>
              <a:rPr lang="en-US" sz="1400" dirty="0" err="1">
                <a:latin typeface="Avenir Next Regular"/>
                <a:cs typeface="Avenir Next Regular"/>
              </a:rPr>
              <a:t>en</a:t>
            </a:r>
            <a:r>
              <a:rPr lang="en-US" sz="1400" dirty="0">
                <a:latin typeface="Avenir Next Regular"/>
                <a:cs typeface="Avenir Next Regular"/>
              </a:rPr>
              <a:t> la </a:t>
            </a:r>
            <a:r>
              <a:rPr lang="en-US" sz="1400" dirty="0" err="1">
                <a:latin typeface="Avenir Next Regular"/>
                <a:cs typeface="Avenir Next Regular"/>
              </a:rPr>
              <a:t>bandeja</a:t>
            </a:r>
            <a:r>
              <a:rPr lang="en-US" sz="1400" dirty="0">
                <a:latin typeface="Avenir Next Regular"/>
                <a:cs typeface="Avenir Next Regular"/>
              </a:rPr>
              <a:t> de </a:t>
            </a:r>
            <a:r>
              <a:rPr lang="en-US" sz="1400" dirty="0" err="1">
                <a:latin typeface="Avenir Next Regular"/>
                <a:cs typeface="Avenir Next Regular"/>
              </a:rPr>
              <a:t>tareas</a:t>
            </a:r>
            <a:r>
              <a:rPr lang="en-US" sz="1400" dirty="0">
                <a:latin typeface="Avenir Next Regular"/>
                <a:cs typeface="Avenir Next Regular"/>
              </a:rPr>
              <a:t>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400" dirty="0" err="1">
                <a:latin typeface="Avenir Next Regular"/>
                <a:cs typeface="Avenir Next Regular"/>
              </a:rPr>
              <a:t>Es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posible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aplicar</a:t>
            </a:r>
            <a:r>
              <a:rPr lang="en-US" sz="1400" dirty="0">
                <a:latin typeface="Avenir Next Regular"/>
                <a:cs typeface="Avenir Next Regular"/>
              </a:rPr>
              <a:t> la </a:t>
            </a:r>
            <a:r>
              <a:rPr lang="en-US" sz="1400" dirty="0" err="1">
                <a:latin typeface="Avenir Next Regular"/>
                <a:cs typeface="Avenir Next Regular"/>
              </a:rPr>
              <a:t>definición</a:t>
            </a:r>
            <a:r>
              <a:rPr lang="en-US" sz="1400" dirty="0">
                <a:latin typeface="Avenir Next Regular"/>
                <a:cs typeface="Avenir Next Regular"/>
              </a:rPr>
              <a:t> a </a:t>
            </a:r>
            <a:r>
              <a:rPr lang="en-US" sz="1400" dirty="0" err="1">
                <a:latin typeface="Avenir Next Regular"/>
                <a:cs typeface="Avenir Next Regular"/>
              </a:rPr>
              <a:t>todas</a:t>
            </a:r>
            <a:r>
              <a:rPr lang="en-US" sz="1400" dirty="0">
                <a:latin typeface="Avenir Next Regular"/>
                <a:cs typeface="Avenir Next Regular"/>
              </a:rPr>
              <a:t> las </a:t>
            </a:r>
            <a:r>
              <a:rPr lang="en-US" sz="1400" dirty="0" err="1">
                <a:latin typeface="Avenir Next Regular"/>
                <a:cs typeface="Avenir Next Regular"/>
              </a:rPr>
              <a:t>actividades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UserInteraction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presentes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en</a:t>
            </a:r>
            <a:r>
              <a:rPr lang="en-US" sz="1400" dirty="0">
                <a:latin typeface="Avenir Next Regular"/>
                <a:cs typeface="Avenir Next Regular"/>
              </a:rPr>
              <a:t> el </a:t>
            </a:r>
            <a:r>
              <a:rPr lang="en-US" sz="1400" dirty="0" err="1">
                <a:latin typeface="Avenir Next Regular"/>
                <a:cs typeface="Avenir Next Regular"/>
              </a:rPr>
              <a:t>proceso</a:t>
            </a:r>
            <a:r>
              <a:rPr lang="en-US" sz="1400" dirty="0">
                <a:latin typeface="Avenir Next Regular"/>
                <a:cs typeface="Avenir Next Regular"/>
              </a:rPr>
              <a:t>.</a:t>
            </a:r>
          </a:p>
          <a:p>
            <a:endParaRPr lang="en-US" sz="1400" dirty="0">
              <a:latin typeface="Avenir Next Regular"/>
              <a:cs typeface="Avenir Next Regular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34D4FB2-DDCF-E944-8491-B8A1FC499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133" y="1486406"/>
            <a:ext cx="34544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574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838209" y="209550"/>
            <a:ext cx="7427119" cy="459424"/>
          </a:xfrm>
        </p:spPr>
        <p:txBody>
          <a:bodyPr/>
          <a:lstStyle/>
          <a:p>
            <a:r>
              <a:rPr lang="en-US" dirty="0" err="1">
                <a:latin typeface="Avenir Next Regular"/>
                <a:cs typeface="Avenir Next Regular"/>
              </a:rPr>
              <a:t>Actividades</a:t>
            </a:r>
            <a:r>
              <a:rPr lang="en-US" dirty="0">
                <a:latin typeface="Avenir Next Regular"/>
                <a:cs typeface="Avenir Next Regular"/>
              </a:rPr>
              <a:t> </a:t>
            </a:r>
            <a:r>
              <a:rPr lang="en-US" dirty="0" err="1">
                <a:latin typeface="Avenir Next Regular"/>
                <a:cs typeface="Avenir Next Regular"/>
              </a:rPr>
              <a:t>Generales</a:t>
            </a:r>
            <a:r>
              <a:rPr lang="en-US" dirty="0">
                <a:latin typeface="Avenir Next Regular"/>
                <a:cs typeface="Avenir Next Regular"/>
              </a:rPr>
              <a:t>: </a:t>
            </a:r>
            <a:r>
              <a:rPr lang="en-US" dirty="0" err="1">
                <a:latin typeface="Avenir Next Regular"/>
                <a:cs typeface="Avenir Next Regular"/>
              </a:rPr>
              <a:t>Interacción</a:t>
            </a:r>
            <a:r>
              <a:rPr lang="en-US" dirty="0">
                <a:latin typeface="Avenir Next Regular"/>
                <a:cs typeface="Avenir Next Regular"/>
              </a:rPr>
              <a:t> de </a:t>
            </a:r>
            <a:r>
              <a:rPr lang="en-US" dirty="0" err="1">
                <a:latin typeface="Avenir Next Regular"/>
                <a:cs typeface="Avenir Next Regular"/>
              </a:rPr>
              <a:t>Usuario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configurar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una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interfaz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gráfica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simple que se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presentará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al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seleccionar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multiples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instancias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,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permitiendo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asignarles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todas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ellas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el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mismo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valor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parámetro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o variable.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629634" y="2588517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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92803" y="3049224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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350721" y="3611721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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135505" y="4267079"/>
            <a:ext cx="447516" cy="392415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21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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51</a:t>
            </a:fld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6" name="Text Placeholder 58">
            <a:extLst>
              <a:ext uri="{FF2B5EF4-FFF2-40B4-BE49-F238E27FC236}">
                <a16:creationId xmlns:a16="http://schemas.microsoft.com/office/drawing/2014/main" id="{FC25FE90-8312-9145-9ADC-D8BC682F467F}"/>
              </a:ext>
            </a:extLst>
          </p:cNvPr>
          <p:cNvSpPr txBox="1">
            <a:spLocks/>
          </p:cNvSpPr>
          <p:nvPr/>
        </p:nvSpPr>
        <p:spPr>
          <a:xfrm>
            <a:off x="685800" y="1421572"/>
            <a:ext cx="4664922" cy="3237922"/>
          </a:xfrm>
          <a:prstGeom prst="rect">
            <a:avLst/>
          </a:prstGeom>
        </p:spPr>
        <p:txBody>
          <a:bodyPr vert="horz" lIns="68567" tIns="34289" rIns="68567" bIns="34289" rtlCol="0">
            <a:normAutofit/>
          </a:bodyPr>
          <a:lstStyle>
            <a:lvl1pPr marL="0" indent="0" algn="l" defTabSz="685647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1pPr>
            <a:lvl2pPr marL="34282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647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47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294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527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35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174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00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400" dirty="0">
                <a:latin typeface="Avenir Next Regular"/>
                <a:cs typeface="Avenir Next Regular"/>
              </a:rPr>
              <a:t>La </a:t>
            </a:r>
            <a:r>
              <a:rPr lang="en-US" sz="1400" dirty="0" err="1">
                <a:latin typeface="Avenir Next Regular"/>
                <a:cs typeface="Avenir Next Regular"/>
              </a:rPr>
              <a:t>funcionalidad</a:t>
            </a:r>
            <a:r>
              <a:rPr lang="en-US" sz="1400" dirty="0">
                <a:latin typeface="Avenir Next Regular"/>
                <a:cs typeface="Avenir Next Regular"/>
              </a:rPr>
              <a:t> “Configure Multiple Instances” </a:t>
            </a:r>
            <a:r>
              <a:rPr lang="en-US" sz="1400" dirty="0" err="1">
                <a:latin typeface="Avenir Next Regular"/>
                <a:cs typeface="Avenir Next Regular"/>
              </a:rPr>
              <a:t>posibilita</a:t>
            </a:r>
            <a:r>
              <a:rPr lang="en-US" sz="1400" dirty="0">
                <a:latin typeface="Avenir Next Regular"/>
                <a:cs typeface="Avenir Next Regular"/>
              </a:rPr>
              <a:t> la </a:t>
            </a:r>
            <a:r>
              <a:rPr lang="en-US" sz="1400" dirty="0" err="1">
                <a:latin typeface="Avenir Next Regular"/>
                <a:cs typeface="Avenir Next Regular"/>
              </a:rPr>
              <a:t>selección</a:t>
            </a:r>
            <a:r>
              <a:rPr lang="en-US" sz="1400" dirty="0">
                <a:latin typeface="Avenir Next Regular"/>
                <a:cs typeface="Avenir Next Regular"/>
              </a:rPr>
              <a:t> de </a:t>
            </a:r>
            <a:r>
              <a:rPr lang="en-US" sz="1400" dirty="0" err="1">
                <a:latin typeface="Avenir Next Regular"/>
                <a:cs typeface="Avenir Next Regular"/>
              </a:rPr>
              <a:t>una</a:t>
            </a:r>
            <a:r>
              <a:rPr lang="en-US" sz="1400" dirty="0">
                <a:latin typeface="Avenir Next Regular"/>
                <a:cs typeface="Avenir Next Regular"/>
              </a:rPr>
              <a:t> o </a:t>
            </a:r>
            <a:r>
              <a:rPr lang="en-US" sz="1400" dirty="0" err="1">
                <a:latin typeface="Avenir Next Regular"/>
                <a:cs typeface="Avenir Next Regular"/>
              </a:rPr>
              <a:t>varias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instancias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desde</a:t>
            </a:r>
            <a:r>
              <a:rPr lang="en-US" sz="1400" dirty="0">
                <a:latin typeface="Avenir Next Regular"/>
                <a:cs typeface="Avenir Next Regular"/>
              </a:rPr>
              <a:t> la </a:t>
            </a:r>
            <a:r>
              <a:rPr lang="en-US" sz="1400" dirty="0" err="1">
                <a:latin typeface="Avenir Next Regular"/>
                <a:cs typeface="Avenir Next Regular"/>
              </a:rPr>
              <a:t>bandeja</a:t>
            </a:r>
            <a:r>
              <a:rPr lang="en-US" sz="1400" dirty="0">
                <a:latin typeface="Avenir Next Regular"/>
                <a:cs typeface="Avenir Next Regular"/>
              </a:rPr>
              <a:t> de </a:t>
            </a:r>
            <a:r>
              <a:rPr lang="en-US" sz="1400" dirty="0" err="1">
                <a:latin typeface="Avenir Next Regular"/>
                <a:cs typeface="Avenir Next Regular"/>
              </a:rPr>
              <a:t>tareas</a:t>
            </a:r>
            <a:r>
              <a:rPr lang="en-US" sz="1400" dirty="0">
                <a:latin typeface="Avenir Next Regular"/>
                <a:cs typeface="Avenir Next Regular"/>
              </a:rPr>
              <a:t>, para </a:t>
            </a:r>
            <a:r>
              <a:rPr lang="en-US" sz="1400" dirty="0" err="1">
                <a:latin typeface="Avenir Next Regular"/>
                <a:cs typeface="Avenir Next Regular"/>
              </a:rPr>
              <a:t>ser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procesadas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en</a:t>
            </a:r>
            <a:r>
              <a:rPr lang="en-US" sz="1400" dirty="0">
                <a:latin typeface="Avenir Next Regular"/>
                <a:cs typeface="Avenir Next Regular"/>
              </a:rPr>
              <a:t> forma </a:t>
            </a:r>
            <a:r>
              <a:rPr lang="en-US" sz="1400" dirty="0" err="1">
                <a:latin typeface="Avenir Next Regular"/>
                <a:cs typeface="Avenir Next Regular"/>
              </a:rPr>
              <a:t>masiva</a:t>
            </a:r>
            <a:r>
              <a:rPr lang="en-US" sz="1400" dirty="0">
                <a:latin typeface="Avenir Next Regular"/>
                <a:cs typeface="Avenir Next Regular"/>
              </a:rPr>
              <a:t>, sin la </a:t>
            </a:r>
            <a:r>
              <a:rPr lang="en-US" sz="1400" dirty="0" err="1">
                <a:latin typeface="Avenir Next Regular"/>
                <a:cs typeface="Avenir Next Regular"/>
              </a:rPr>
              <a:t>necesidad</a:t>
            </a:r>
            <a:r>
              <a:rPr lang="en-US" sz="1400" dirty="0">
                <a:latin typeface="Avenir Next Regular"/>
                <a:cs typeface="Avenir Next Regular"/>
              </a:rPr>
              <a:t> de </a:t>
            </a:r>
            <a:r>
              <a:rPr lang="en-US" sz="1400" dirty="0" err="1">
                <a:latin typeface="Avenir Next Regular"/>
                <a:cs typeface="Avenir Next Regular"/>
              </a:rPr>
              <a:t>abrir</a:t>
            </a:r>
            <a:r>
              <a:rPr lang="en-US" sz="1400" dirty="0">
                <a:latin typeface="Avenir Next Regular"/>
                <a:cs typeface="Avenir Next Regular"/>
              </a:rPr>
              <a:t> el </a:t>
            </a:r>
            <a:r>
              <a:rPr lang="en-US" sz="1400" dirty="0" err="1">
                <a:latin typeface="Avenir Next Regular"/>
                <a:cs typeface="Avenir Next Regular"/>
              </a:rPr>
              <a:t>conector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asociado</a:t>
            </a:r>
            <a:r>
              <a:rPr lang="en-US" sz="1400" dirty="0">
                <a:latin typeface="Avenir Next Regular"/>
                <a:cs typeface="Avenir Next Regular"/>
              </a:rPr>
              <a:t>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400" dirty="0">
                <a:latin typeface="Avenir Next Regular"/>
                <a:cs typeface="Avenir Next Regular"/>
              </a:rPr>
              <a:t>Por </a:t>
            </a:r>
            <a:r>
              <a:rPr lang="en-US" sz="1400" dirty="0" err="1">
                <a:latin typeface="Avenir Next Regular"/>
                <a:cs typeface="Avenir Next Regular"/>
              </a:rPr>
              <a:t>ejemplo</a:t>
            </a:r>
            <a:r>
              <a:rPr lang="en-US" sz="1400" dirty="0">
                <a:latin typeface="Avenir Next Regular"/>
                <a:cs typeface="Avenir Next Regular"/>
              </a:rPr>
              <a:t>, </a:t>
            </a:r>
            <a:r>
              <a:rPr lang="en-US" sz="1400" dirty="0" err="1">
                <a:latin typeface="Avenir Next Regular"/>
                <a:cs typeface="Avenir Next Regular"/>
              </a:rPr>
              <a:t>aprobar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masivamente</a:t>
            </a:r>
            <a:r>
              <a:rPr lang="en-US" sz="1400" dirty="0">
                <a:latin typeface="Avenir Next Regular"/>
                <a:cs typeface="Avenir Next Regular"/>
              </a:rPr>
              <a:t> n </a:t>
            </a:r>
            <a:r>
              <a:rPr lang="en-US" sz="1400" dirty="0" err="1">
                <a:latin typeface="Avenir Next Regular"/>
                <a:cs typeface="Avenir Next Regular"/>
              </a:rPr>
              <a:t>tareas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pendientes</a:t>
            </a:r>
            <a:r>
              <a:rPr lang="en-US" sz="1400" dirty="0">
                <a:latin typeface="Avenir Next Regular"/>
                <a:cs typeface="Avenir Next Regular"/>
              </a:rPr>
              <a:t>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400" dirty="0" err="1">
                <a:latin typeface="Avenir Next Regular"/>
                <a:cs typeface="Avenir Next Regular"/>
              </a:rPr>
              <a:t>Es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posible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configurar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los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parámetros</a:t>
            </a:r>
            <a:r>
              <a:rPr lang="en-US" sz="1400" dirty="0">
                <a:latin typeface="Avenir Next Regular"/>
                <a:cs typeface="Avenir Next Regular"/>
              </a:rPr>
              <a:t> y variables que se </a:t>
            </a:r>
            <a:r>
              <a:rPr lang="en-US" sz="1400" dirty="0" err="1">
                <a:latin typeface="Avenir Next Regular"/>
                <a:cs typeface="Avenir Next Regular"/>
              </a:rPr>
              <a:t>setearán</a:t>
            </a:r>
            <a:r>
              <a:rPr lang="en-US" sz="1400" dirty="0">
                <a:latin typeface="Avenir Next Regular"/>
                <a:cs typeface="Avenir Next Regular"/>
              </a:rPr>
              <a:t>, </a:t>
            </a:r>
            <a:r>
              <a:rPr lang="en-US" sz="1400" dirty="0" err="1">
                <a:latin typeface="Avenir Next Regular"/>
                <a:cs typeface="Avenir Next Regular"/>
              </a:rPr>
              <a:t>permitiendo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configurar</a:t>
            </a:r>
            <a:r>
              <a:rPr lang="en-US" sz="1400" dirty="0">
                <a:latin typeface="Avenir Next Regular"/>
                <a:cs typeface="Avenir Next Regular"/>
              </a:rPr>
              <a:t> el </a:t>
            </a:r>
            <a:r>
              <a:rPr lang="en-US" sz="1400" dirty="0" err="1">
                <a:latin typeface="Avenir Next Regular"/>
                <a:cs typeface="Avenir Next Regular"/>
              </a:rPr>
              <a:t>tipo</a:t>
            </a:r>
            <a:r>
              <a:rPr lang="en-US" sz="1400" dirty="0">
                <a:latin typeface="Avenir Next Regular"/>
                <a:cs typeface="Avenir Next Regular"/>
              </a:rPr>
              <a:t> de control que se </a:t>
            </a:r>
            <a:r>
              <a:rPr lang="en-US" sz="1400" dirty="0" err="1">
                <a:latin typeface="Avenir Next Regular"/>
                <a:cs typeface="Avenir Next Regular"/>
              </a:rPr>
              <a:t>presentará</a:t>
            </a:r>
            <a:r>
              <a:rPr lang="en-US" sz="1400" dirty="0">
                <a:latin typeface="Avenir Next Regular"/>
                <a:cs typeface="Avenir Next Regular"/>
              </a:rPr>
              <a:t> al </a:t>
            </a:r>
            <a:r>
              <a:rPr lang="en-US" sz="1400" dirty="0" err="1">
                <a:latin typeface="Avenir Next Regular"/>
                <a:cs typeface="Avenir Next Regular"/>
              </a:rPr>
              <a:t>usuario</a:t>
            </a:r>
            <a:r>
              <a:rPr lang="en-US" sz="1400" dirty="0">
                <a:latin typeface="Avenir Next Regular"/>
                <a:cs typeface="Avenir Next Regular"/>
              </a:rPr>
              <a:t> para </a:t>
            </a:r>
            <a:r>
              <a:rPr lang="en-US" sz="1400" dirty="0" err="1">
                <a:latin typeface="Avenir Next Regular"/>
                <a:cs typeface="Avenir Next Regular"/>
              </a:rPr>
              <a:t>ingresar</a:t>
            </a:r>
            <a:r>
              <a:rPr lang="en-US" sz="1400" dirty="0">
                <a:latin typeface="Avenir Next Regular"/>
                <a:cs typeface="Avenir Next Regular"/>
              </a:rPr>
              <a:t> el valor de </a:t>
            </a:r>
            <a:r>
              <a:rPr lang="en-US" sz="1400" dirty="0" err="1">
                <a:latin typeface="Avenir Next Regular"/>
                <a:cs typeface="Avenir Next Regular"/>
              </a:rPr>
              <a:t>dichos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parámetros</a:t>
            </a:r>
            <a:r>
              <a:rPr lang="en-US" sz="1400" dirty="0">
                <a:latin typeface="Avenir Next Regular"/>
                <a:cs typeface="Avenir Next Regular"/>
              </a:rPr>
              <a:t> y variables.</a:t>
            </a:r>
          </a:p>
          <a:p>
            <a:endParaRPr lang="en-US" sz="1400" dirty="0">
              <a:latin typeface="Avenir Next Regular"/>
              <a:cs typeface="Avenir Next Regular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01AF21D-32F1-C34E-B0F1-52B4C31B3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907" y="1889444"/>
            <a:ext cx="295148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874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838209" y="209550"/>
            <a:ext cx="7427119" cy="459424"/>
          </a:xfrm>
        </p:spPr>
        <p:txBody>
          <a:bodyPr/>
          <a:lstStyle/>
          <a:p>
            <a:r>
              <a:rPr lang="en-US" dirty="0" err="1">
                <a:latin typeface="Avenir Next Regular"/>
                <a:cs typeface="Avenir Next Regular"/>
              </a:rPr>
              <a:t>Actividades</a:t>
            </a:r>
            <a:r>
              <a:rPr lang="en-US" dirty="0">
                <a:latin typeface="Avenir Next Regular"/>
                <a:cs typeface="Avenir Next Regular"/>
              </a:rPr>
              <a:t> </a:t>
            </a:r>
            <a:r>
              <a:rPr lang="en-US" dirty="0" err="1">
                <a:latin typeface="Avenir Next Regular"/>
                <a:cs typeface="Avenir Next Regular"/>
              </a:rPr>
              <a:t>Generales</a:t>
            </a:r>
            <a:r>
              <a:rPr lang="en-US" dirty="0">
                <a:latin typeface="Avenir Next Regular"/>
                <a:cs typeface="Avenir Next Regular"/>
              </a:rPr>
              <a:t>: </a:t>
            </a:r>
            <a:r>
              <a:rPr lang="en-US" dirty="0" err="1">
                <a:latin typeface="Avenir Next Regular"/>
                <a:cs typeface="Avenir Next Regular"/>
              </a:rPr>
              <a:t>Interacción</a:t>
            </a:r>
            <a:r>
              <a:rPr lang="en-US" dirty="0">
                <a:latin typeface="Avenir Next Regular"/>
                <a:cs typeface="Avenir Next Regular"/>
              </a:rPr>
              <a:t> de </a:t>
            </a:r>
            <a:r>
              <a:rPr lang="en-US" dirty="0" err="1">
                <a:latin typeface="Avenir Next Regular"/>
                <a:cs typeface="Avenir Next Regular"/>
              </a:rPr>
              <a:t>Usuario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configurar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los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costos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monetarios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ejecución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las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tareas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del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proceso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.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629634" y="2588517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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92803" y="3049224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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350721" y="3611721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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135505" y="4267079"/>
            <a:ext cx="447516" cy="392415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21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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52</a:t>
            </a:fld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6" name="Text Placeholder 58">
            <a:extLst>
              <a:ext uri="{FF2B5EF4-FFF2-40B4-BE49-F238E27FC236}">
                <a16:creationId xmlns:a16="http://schemas.microsoft.com/office/drawing/2014/main" id="{FC25FE90-8312-9145-9ADC-D8BC682F467F}"/>
              </a:ext>
            </a:extLst>
          </p:cNvPr>
          <p:cNvSpPr txBox="1">
            <a:spLocks/>
          </p:cNvSpPr>
          <p:nvPr/>
        </p:nvSpPr>
        <p:spPr>
          <a:xfrm>
            <a:off x="685800" y="1421572"/>
            <a:ext cx="4664922" cy="3237922"/>
          </a:xfrm>
          <a:prstGeom prst="rect">
            <a:avLst/>
          </a:prstGeom>
        </p:spPr>
        <p:txBody>
          <a:bodyPr vert="horz" lIns="68567" tIns="34289" rIns="68567" bIns="34289" rtlCol="0">
            <a:normAutofit fontScale="92500" lnSpcReduction="10000"/>
          </a:bodyPr>
          <a:lstStyle>
            <a:lvl1pPr marL="0" indent="0" algn="l" defTabSz="685647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1pPr>
            <a:lvl2pPr marL="34282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647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47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294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527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35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174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00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400" dirty="0">
                <a:latin typeface="Avenir Next Regular"/>
                <a:cs typeface="Avenir Next Regular"/>
              </a:rPr>
              <a:t>Al </a:t>
            </a:r>
            <a:r>
              <a:rPr lang="en-US" sz="1400" dirty="0" err="1">
                <a:latin typeface="Avenir Next Regular"/>
                <a:cs typeface="Avenir Next Regular"/>
              </a:rPr>
              <a:t>seleccionar</a:t>
            </a:r>
            <a:r>
              <a:rPr lang="en-US" sz="1400" dirty="0">
                <a:latin typeface="Avenir Next Regular"/>
                <a:cs typeface="Avenir Next Regular"/>
              </a:rPr>
              <a:t> la </a:t>
            </a:r>
            <a:r>
              <a:rPr lang="en-US" sz="1400" dirty="0" err="1">
                <a:latin typeface="Avenir Next Regular"/>
                <a:cs typeface="Avenir Next Regular"/>
              </a:rPr>
              <a:t>opción</a:t>
            </a:r>
            <a:r>
              <a:rPr lang="en-US" sz="1400" dirty="0">
                <a:latin typeface="Avenir Next Regular"/>
                <a:cs typeface="Avenir Next Regular"/>
              </a:rPr>
              <a:t> "Manage resources" </a:t>
            </a:r>
            <a:r>
              <a:rPr lang="en-US" sz="1400" dirty="0" err="1">
                <a:latin typeface="Avenir Next Regular"/>
                <a:cs typeface="Avenir Next Regular"/>
              </a:rPr>
              <a:t>disponible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en</a:t>
            </a:r>
            <a:r>
              <a:rPr lang="en-US" sz="1400" dirty="0">
                <a:latin typeface="Avenir Next Regular"/>
                <a:cs typeface="Avenir Next Regular"/>
              </a:rPr>
              <a:t> el </a:t>
            </a:r>
            <a:r>
              <a:rPr lang="en-US" sz="1400" dirty="0" err="1">
                <a:latin typeface="Avenir Next Regular"/>
                <a:cs typeface="Avenir Next Regular"/>
              </a:rPr>
              <a:t>menú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desplegable</a:t>
            </a:r>
            <a:r>
              <a:rPr lang="en-US" sz="1400" dirty="0">
                <a:latin typeface="Avenir Next Regular"/>
                <a:cs typeface="Avenir Next Regular"/>
              </a:rPr>
              <a:t> que se </a:t>
            </a:r>
            <a:r>
              <a:rPr lang="en-US" sz="1400" dirty="0" err="1">
                <a:latin typeface="Avenir Next Regular"/>
                <a:cs typeface="Avenir Next Regular"/>
              </a:rPr>
              <a:t>presenta</a:t>
            </a:r>
            <a:r>
              <a:rPr lang="en-US" sz="1400" dirty="0">
                <a:latin typeface="Avenir Next Regular"/>
                <a:cs typeface="Avenir Next Regular"/>
              </a:rPr>
              <a:t> al </a:t>
            </a:r>
            <a:r>
              <a:rPr lang="en-US" sz="1400" dirty="0" err="1">
                <a:latin typeface="Avenir Next Regular"/>
                <a:cs typeface="Avenir Next Regular"/>
              </a:rPr>
              <a:t>hacer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clic</a:t>
            </a:r>
            <a:r>
              <a:rPr lang="en-US" sz="1400" dirty="0">
                <a:latin typeface="Avenir Next Regular"/>
                <a:cs typeface="Avenir Next Regular"/>
              </a:rPr>
              <a:t> con el </a:t>
            </a:r>
            <a:r>
              <a:rPr lang="en-US" sz="1400" dirty="0" err="1">
                <a:latin typeface="Avenir Next Regular"/>
                <a:cs typeface="Avenir Next Regular"/>
              </a:rPr>
              <a:t>botón</a:t>
            </a:r>
            <a:r>
              <a:rPr lang="en-US" sz="1400" dirty="0">
                <a:latin typeface="Avenir Next Regular"/>
                <a:cs typeface="Avenir Next Regular"/>
              </a:rPr>
              <a:t> derecho </a:t>
            </a:r>
            <a:r>
              <a:rPr lang="en-US" sz="1400" dirty="0" err="1">
                <a:latin typeface="Avenir Next Regular"/>
                <a:cs typeface="Avenir Next Regular"/>
              </a:rPr>
              <a:t>sobre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una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actividad</a:t>
            </a:r>
            <a:r>
              <a:rPr lang="en-US" sz="1400" dirty="0">
                <a:latin typeface="Avenir Next Regular"/>
                <a:cs typeface="Avenir Next Regular"/>
              </a:rPr>
              <a:t> del </a:t>
            </a:r>
            <a:r>
              <a:rPr lang="en-US" sz="1400" dirty="0" err="1">
                <a:latin typeface="Avenir Next Regular"/>
                <a:cs typeface="Avenir Next Regular"/>
              </a:rPr>
              <a:t>tipo</a:t>
            </a:r>
            <a:r>
              <a:rPr lang="en-US" sz="1400" dirty="0">
                <a:latin typeface="Avenir Next Regular"/>
                <a:cs typeface="Avenir Next Regular"/>
              </a:rPr>
              <a:t> "User Interaction" </a:t>
            </a:r>
            <a:r>
              <a:rPr lang="en-US" sz="1400" dirty="0" err="1">
                <a:latin typeface="Avenir Next Regular"/>
                <a:cs typeface="Avenir Next Regular"/>
              </a:rPr>
              <a:t>es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posible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configurar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los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recursos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necesarios</a:t>
            </a:r>
            <a:r>
              <a:rPr lang="en-US" sz="1400" dirty="0">
                <a:latin typeface="Avenir Next Regular"/>
                <a:cs typeface="Avenir Next Regular"/>
              </a:rPr>
              <a:t> para </a:t>
            </a:r>
            <a:r>
              <a:rPr lang="en-US" sz="1400" dirty="0" err="1">
                <a:latin typeface="Avenir Next Regular"/>
                <a:cs typeface="Avenir Next Regular"/>
              </a:rPr>
              <a:t>ejecutar</a:t>
            </a:r>
            <a:r>
              <a:rPr lang="en-US" sz="1400" dirty="0">
                <a:latin typeface="Avenir Next Regular"/>
                <a:cs typeface="Avenir Next Regular"/>
              </a:rPr>
              <a:t> la </a:t>
            </a:r>
            <a:r>
              <a:rPr lang="en-US" sz="1400" dirty="0" err="1">
                <a:latin typeface="Avenir Next Regular"/>
                <a:cs typeface="Avenir Next Regular"/>
              </a:rPr>
              <a:t>actividad</a:t>
            </a:r>
            <a:r>
              <a:rPr lang="en-US" sz="1400" dirty="0">
                <a:latin typeface="Avenir Next Regular"/>
                <a:cs typeface="Avenir Next Regular"/>
              </a:rPr>
              <a:t>, lo </a:t>
            </a:r>
            <a:r>
              <a:rPr lang="en-US" sz="1400" dirty="0" err="1">
                <a:latin typeface="Avenir Next Regular"/>
                <a:cs typeface="Avenir Next Regular"/>
              </a:rPr>
              <a:t>cual</a:t>
            </a:r>
            <a:r>
              <a:rPr lang="en-US" sz="1400" dirty="0">
                <a:latin typeface="Avenir Next Regular"/>
                <a:cs typeface="Avenir Next Regular"/>
              </a:rPr>
              <a:t> a </a:t>
            </a:r>
            <a:r>
              <a:rPr lang="en-US" sz="1400" dirty="0" err="1">
                <a:latin typeface="Avenir Next Regular"/>
                <a:cs typeface="Avenir Next Regular"/>
              </a:rPr>
              <a:t>su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vez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permite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conocer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los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costos</a:t>
            </a:r>
            <a:r>
              <a:rPr lang="en-US" sz="1400" dirty="0">
                <a:latin typeface="Avenir Next Regular"/>
                <a:cs typeface="Avenir Next Regular"/>
              </a:rPr>
              <a:t> de </a:t>
            </a:r>
            <a:r>
              <a:rPr lang="en-US" sz="1400" dirty="0" err="1">
                <a:latin typeface="Avenir Next Regular"/>
                <a:cs typeface="Avenir Next Regular"/>
              </a:rPr>
              <a:t>ejecución</a:t>
            </a:r>
            <a:r>
              <a:rPr lang="en-US" sz="1400" dirty="0">
                <a:latin typeface="Avenir Next Regular"/>
                <a:cs typeface="Avenir Next Regular"/>
              </a:rPr>
              <a:t> de la </a:t>
            </a:r>
            <a:r>
              <a:rPr lang="en-US" sz="1400" dirty="0" err="1">
                <a:latin typeface="Avenir Next Regular"/>
                <a:cs typeface="Avenir Next Regular"/>
              </a:rPr>
              <a:t>actividad</a:t>
            </a:r>
            <a:r>
              <a:rPr lang="en-US" sz="1400" dirty="0">
                <a:latin typeface="Avenir Next Regular"/>
                <a:cs typeface="Avenir Next Regular"/>
              </a:rPr>
              <a:t>, </a:t>
            </a:r>
            <a:r>
              <a:rPr lang="en-US" sz="1400" dirty="0" err="1">
                <a:latin typeface="Avenir Next Regular"/>
                <a:cs typeface="Avenir Next Regular"/>
              </a:rPr>
              <a:t>permitiendo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definir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los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recursos</a:t>
            </a:r>
            <a:r>
              <a:rPr lang="en-US" sz="1400" dirty="0">
                <a:latin typeface="Avenir Next Regular"/>
                <a:cs typeface="Avenir Next Regular"/>
              </a:rPr>
              <a:t> que </a:t>
            </a:r>
            <a:r>
              <a:rPr lang="en-US" sz="1400" dirty="0" err="1">
                <a:latin typeface="Avenir Next Regular"/>
                <a:cs typeface="Avenir Next Regular"/>
              </a:rPr>
              <a:t>requiere</a:t>
            </a:r>
            <a:r>
              <a:rPr lang="en-US" sz="1400" dirty="0">
                <a:latin typeface="Avenir Next Regular"/>
                <a:cs typeface="Avenir Next Regular"/>
              </a:rPr>
              <a:t> la </a:t>
            </a:r>
            <a:r>
              <a:rPr lang="en-US" sz="1400" dirty="0" err="1">
                <a:latin typeface="Avenir Next Regular"/>
                <a:cs typeface="Avenir Next Regular"/>
              </a:rPr>
              <a:t>actividad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indicando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su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tipo</a:t>
            </a:r>
            <a:r>
              <a:rPr lang="en-US" sz="1400" dirty="0">
                <a:latin typeface="Avenir Next Regular"/>
                <a:cs typeface="Avenir Next Regular"/>
              </a:rPr>
              <a:t>, </a:t>
            </a:r>
            <a:r>
              <a:rPr lang="en-US" sz="1400" dirty="0" err="1">
                <a:latin typeface="Avenir Next Regular"/>
                <a:cs typeface="Avenir Next Regular"/>
              </a:rPr>
              <a:t>subtipo</a:t>
            </a:r>
            <a:r>
              <a:rPr lang="en-US" sz="1400" dirty="0">
                <a:latin typeface="Avenir Next Regular"/>
                <a:cs typeface="Avenir Next Regular"/>
              </a:rPr>
              <a:t>, </a:t>
            </a:r>
            <a:r>
              <a:rPr lang="en-US" sz="1400" dirty="0" err="1">
                <a:latin typeface="Avenir Next Regular"/>
                <a:cs typeface="Avenir Next Regular"/>
              </a:rPr>
              <a:t>unidad</a:t>
            </a:r>
            <a:r>
              <a:rPr lang="en-US" sz="1400" dirty="0">
                <a:latin typeface="Avenir Next Regular"/>
                <a:cs typeface="Avenir Next Regular"/>
              </a:rPr>
              <a:t> de </a:t>
            </a:r>
            <a:r>
              <a:rPr lang="en-US" sz="1400" dirty="0" err="1">
                <a:latin typeface="Avenir Next Regular"/>
                <a:cs typeface="Avenir Next Regular"/>
              </a:rPr>
              <a:t>medida</a:t>
            </a:r>
            <a:r>
              <a:rPr lang="en-US" sz="1400" dirty="0">
                <a:latin typeface="Avenir Next Regular"/>
                <a:cs typeface="Avenir Next Regular"/>
              </a:rPr>
              <a:t> y </a:t>
            </a:r>
            <a:r>
              <a:rPr lang="en-US" sz="1400" dirty="0" err="1">
                <a:latin typeface="Avenir Next Regular"/>
                <a:cs typeface="Avenir Next Regular"/>
              </a:rPr>
              <a:t>su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costo</a:t>
            </a:r>
            <a:r>
              <a:rPr lang="en-US" sz="1400" dirty="0">
                <a:latin typeface="Avenir Next Regular"/>
                <a:cs typeface="Avenir Next Regular"/>
              </a:rPr>
              <a:t>. </a:t>
            </a:r>
            <a:r>
              <a:rPr lang="en-US" sz="1400" dirty="0" err="1">
                <a:latin typeface="Avenir Next Regular"/>
                <a:cs typeface="Avenir Next Regular"/>
              </a:rPr>
              <a:t>Estos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costos</a:t>
            </a:r>
            <a:r>
              <a:rPr lang="en-US" sz="1400" dirty="0">
                <a:latin typeface="Avenir Next Regular"/>
                <a:cs typeface="Avenir Next Regular"/>
              </a:rPr>
              <a:t> son </a:t>
            </a:r>
            <a:r>
              <a:rPr lang="en-US" sz="1400" dirty="0" err="1">
                <a:latin typeface="Avenir Next Regular"/>
                <a:cs typeface="Avenir Next Regular"/>
              </a:rPr>
              <a:t>utilizados</a:t>
            </a:r>
            <a:r>
              <a:rPr lang="en-US" sz="1400" dirty="0">
                <a:latin typeface="Avenir Next Regular"/>
                <a:cs typeface="Avenir Next Regular"/>
              </a:rPr>
              <a:t> para </a:t>
            </a:r>
            <a:r>
              <a:rPr lang="en-US" sz="1400" dirty="0" err="1">
                <a:latin typeface="Avenir Next Regular"/>
                <a:cs typeface="Avenir Next Regular"/>
              </a:rPr>
              <a:t>calcular</a:t>
            </a:r>
            <a:r>
              <a:rPr lang="en-US" sz="1400" dirty="0">
                <a:latin typeface="Avenir Next Regular"/>
                <a:cs typeface="Avenir Next Regular"/>
              </a:rPr>
              <a:t> el </a:t>
            </a:r>
            <a:r>
              <a:rPr lang="en-US" sz="1400" dirty="0" err="1">
                <a:latin typeface="Avenir Next Regular"/>
                <a:cs typeface="Avenir Next Regular"/>
              </a:rPr>
              <a:t>costo</a:t>
            </a:r>
            <a:r>
              <a:rPr lang="en-US" sz="1400" dirty="0">
                <a:latin typeface="Avenir Next Regular"/>
                <a:cs typeface="Avenir Next Regular"/>
              </a:rPr>
              <a:t> total de </a:t>
            </a:r>
            <a:r>
              <a:rPr lang="en-US" sz="1400" dirty="0" err="1">
                <a:latin typeface="Avenir Next Regular"/>
                <a:cs typeface="Avenir Next Regular"/>
              </a:rPr>
              <a:t>ejecución</a:t>
            </a:r>
            <a:r>
              <a:rPr lang="en-US" sz="1400" dirty="0">
                <a:latin typeface="Avenir Next Regular"/>
                <a:cs typeface="Avenir Next Regular"/>
              </a:rPr>
              <a:t> de la </a:t>
            </a:r>
            <a:r>
              <a:rPr lang="en-US" sz="1400" dirty="0" err="1">
                <a:latin typeface="Avenir Next Regular"/>
                <a:cs typeface="Avenir Next Regular"/>
              </a:rPr>
              <a:t>actividad</a:t>
            </a:r>
            <a:r>
              <a:rPr lang="en-US" sz="1400" dirty="0">
                <a:latin typeface="Avenir Next Regular"/>
                <a:cs typeface="Avenir Next Regular"/>
              </a:rPr>
              <a:t>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400" dirty="0">
                <a:latin typeface="Avenir Next Regular"/>
                <a:cs typeface="Avenir Next Regular"/>
              </a:rPr>
              <a:t>Una </a:t>
            </a:r>
            <a:r>
              <a:rPr lang="en-US" sz="1400" dirty="0" err="1">
                <a:latin typeface="Avenir Next Regular"/>
                <a:cs typeface="Avenir Next Regular"/>
              </a:rPr>
              <a:t>vez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ejecutada</a:t>
            </a:r>
            <a:r>
              <a:rPr lang="en-US" sz="1400" dirty="0">
                <a:latin typeface="Avenir Next Regular"/>
                <a:cs typeface="Avenir Next Regular"/>
              </a:rPr>
              <a:t> la </a:t>
            </a:r>
            <a:r>
              <a:rPr lang="en-US" sz="1400" dirty="0" err="1">
                <a:latin typeface="Avenir Next Regular"/>
                <a:cs typeface="Avenir Next Regular"/>
              </a:rPr>
              <a:t>actividad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es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posible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consultar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en</a:t>
            </a:r>
            <a:r>
              <a:rPr lang="en-US" sz="1400" dirty="0">
                <a:latin typeface="Avenir Next Regular"/>
                <a:cs typeface="Avenir Next Regular"/>
              </a:rPr>
              <a:t> BIZUIT </a:t>
            </a:r>
            <a:r>
              <a:rPr lang="en-US" sz="1400" dirty="0" err="1">
                <a:latin typeface="Avenir Next Regular"/>
                <a:cs typeface="Avenir Next Regular"/>
              </a:rPr>
              <a:t>DashBoard</a:t>
            </a:r>
            <a:r>
              <a:rPr lang="en-US" sz="1400" dirty="0">
                <a:latin typeface="Avenir Next Regular"/>
                <a:cs typeface="Avenir Next Regular"/>
              </a:rPr>
              <a:t> el </a:t>
            </a:r>
            <a:r>
              <a:rPr lang="en-US" sz="1400" dirty="0" err="1">
                <a:latin typeface="Avenir Next Regular"/>
                <a:cs typeface="Avenir Next Regular"/>
              </a:rPr>
              <a:t>costo</a:t>
            </a:r>
            <a:r>
              <a:rPr lang="en-US" sz="1400" dirty="0">
                <a:latin typeface="Avenir Next Regular"/>
                <a:cs typeface="Avenir Next Regular"/>
              </a:rPr>
              <a:t> de </a:t>
            </a:r>
            <a:r>
              <a:rPr lang="en-US" sz="1400" dirty="0" err="1">
                <a:latin typeface="Avenir Next Regular"/>
                <a:cs typeface="Avenir Next Regular"/>
              </a:rPr>
              <a:t>ejecución</a:t>
            </a:r>
            <a:r>
              <a:rPr lang="en-US" sz="1400" dirty="0">
                <a:latin typeface="Avenir Next Regular"/>
                <a:cs typeface="Avenir Next Regular"/>
              </a:rPr>
              <a:t> de la </a:t>
            </a:r>
            <a:r>
              <a:rPr lang="en-US" sz="1400" dirty="0" err="1">
                <a:latin typeface="Avenir Next Regular"/>
                <a:cs typeface="Avenir Next Regular"/>
              </a:rPr>
              <a:t>instancia</a:t>
            </a:r>
            <a:r>
              <a:rPr lang="en-US" sz="1400" dirty="0">
                <a:latin typeface="Avenir Next Regular"/>
                <a:cs typeface="Avenir Next Regular"/>
              </a:rPr>
              <a:t> del </a:t>
            </a:r>
            <a:r>
              <a:rPr lang="en-US" sz="1400" dirty="0" err="1">
                <a:latin typeface="Avenir Next Regular"/>
                <a:cs typeface="Avenir Next Regular"/>
              </a:rPr>
              <a:t>proceso</a:t>
            </a:r>
            <a:r>
              <a:rPr lang="en-US" sz="1400" dirty="0">
                <a:latin typeface="Avenir Next Regular"/>
                <a:cs typeface="Avenir Next Regular"/>
              </a:rPr>
              <a:t> hasta el </a:t>
            </a:r>
            <a:r>
              <a:rPr lang="en-US" sz="1400" dirty="0" err="1">
                <a:latin typeface="Avenir Next Regular"/>
                <a:cs typeface="Avenir Next Regular"/>
              </a:rPr>
              <a:t>punto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en</a:t>
            </a:r>
            <a:r>
              <a:rPr lang="en-US" sz="1400" dirty="0">
                <a:latin typeface="Avenir Next Regular"/>
                <a:cs typeface="Avenir Next Regular"/>
              </a:rPr>
              <a:t> que se </a:t>
            </a:r>
            <a:r>
              <a:rPr lang="en-US" sz="1400" dirty="0" err="1">
                <a:latin typeface="Avenir Next Regular"/>
                <a:cs typeface="Avenir Next Regular"/>
              </a:rPr>
              <a:t>encuentra</a:t>
            </a:r>
            <a:r>
              <a:rPr lang="en-US" sz="1400" dirty="0">
                <a:latin typeface="Avenir Next Regular"/>
                <a:cs typeface="Avenir Next Regular"/>
              </a:rPr>
              <a:t>.</a:t>
            </a:r>
          </a:p>
          <a:p>
            <a:endParaRPr lang="en-US" sz="1400" dirty="0">
              <a:latin typeface="Avenir Next Regular"/>
              <a:cs typeface="Avenir Next Regular"/>
            </a:endParaRPr>
          </a:p>
        </p:txBody>
      </p:sp>
      <p:pic>
        <p:nvPicPr>
          <p:cNvPr id="12" name="Picture 6" descr="img_296.jpg">
            <a:extLst>
              <a:ext uri="{FF2B5EF4-FFF2-40B4-BE49-F238E27FC236}">
                <a16:creationId xmlns:a16="http://schemas.microsoft.com/office/drawing/2014/main" id="{791CF5E8-F05B-2F47-A5C6-9112463E791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08284" y="1922002"/>
            <a:ext cx="3235375" cy="183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831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838209" y="209550"/>
            <a:ext cx="7427119" cy="459424"/>
          </a:xfrm>
        </p:spPr>
        <p:txBody>
          <a:bodyPr/>
          <a:lstStyle/>
          <a:p>
            <a:r>
              <a:rPr lang="en-US" dirty="0" err="1">
                <a:latin typeface="Avenir Next Regular"/>
                <a:cs typeface="Avenir Next Regular"/>
              </a:rPr>
              <a:t>Actividades</a:t>
            </a:r>
            <a:r>
              <a:rPr lang="en-US" dirty="0">
                <a:latin typeface="Avenir Next Regular"/>
                <a:cs typeface="Avenir Next Regular"/>
              </a:rPr>
              <a:t> </a:t>
            </a:r>
            <a:r>
              <a:rPr lang="en-US" dirty="0" err="1">
                <a:latin typeface="Avenir Next Regular"/>
                <a:cs typeface="Avenir Next Regular"/>
              </a:rPr>
              <a:t>Generales</a:t>
            </a:r>
            <a:r>
              <a:rPr lang="en-US" dirty="0">
                <a:latin typeface="Avenir Next Regular"/>
                <a:cs typeface="Avenir Next Regular"/>
              </a:rPr>
              <a:t>: </a:t>
            </a:r>
            <a:r>
              <a:rPr lang="en-US" dirty="0" err="1">
                <a:latin typeface="Avenir Next Regular"/>
                <a:cs typeface="Avenir Next Regular"/>
              </a:rPr>
              <a:t>Interacción</a:t>
            </a:r>
            <a:r>
              <a:rPr lang="en-US" dirty="0">
                <a:latin typeface="Avenir Next Regular"/>
                <a:cs typeface="Avenir Next Regular"/>
              </a:rPr>
              <a:t> de </a:t>
            </a:r>
            <a:r>
              <a:rPr lang="en-US" dirty="0" err="1">
                <a:latin typeface="Avenir Next Regular"/>
                <a:cs typeface="Avenir Next Regular"/>
              </a:rPr>
              <a:t>Usuario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configurar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los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formularios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que se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presentarán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cuando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el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usuario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seleccione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una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instancia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del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proceso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desde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la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lista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tareas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.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629634" y="2588517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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92803" y="3049224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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350721" y="3611721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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135505" y="4267079"/>
            <a:ext cx="447516" cy="392415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21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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53</a:t>
            </a:fld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6" name="Text Placeholder 58">
            <a:extLst>
              <a:ext uri="{FF2B5EF4-FFF2-40B4-BE49-F238E27FC236}">
                <a16:creationId xmlns:a16="http://schemas.microsoft.com/office/drawing/2014/main" id="{FC25FE90-8312-9145-9ADC-D8BC682F467F}"/>
              </a:ext>
            </a:extLst>
          </p:cNvPr>
          <p:cNvSpPr txBox="1">
            <a:spLocks/>
          </p:cNvSpPr>
          <p:nvPr/>
        </p:nvSpPr>
        <p:spPr>
          <a:xfrm>
            <a:off x="685799" y="1421572"/>
            <a:ext cx="8000999" cy="3237922"/>
          </a:xfrm>
          <a:prstGeom prst="rect">
            <a:avLst/>
          </a:prstGeom>
        </p:spPr>
        <p:txBody>
          <a:bodyPr vert="horz" lIns="68567" tIns="34289" rIns="68567" bIns="34289" rtlCol="0">
            <a:normAutofit/>
          </a:bodyPr>
          <a:lstStyle>
            <a:lvl1pPr marL="0" indent="0" algn="l" defTabSz="685647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1pPr>
            <a:lvl2pPr marL="34282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647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47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294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527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35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174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00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400" dirty="0" err="1">
                <a:latin typeface="Avenir Next Regular"/>
                <a:cs typeface="Avenir Next Regular"/>
              </a:rPr>
              <a:t>Es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posible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configurar</a:t>
            </a:r>
            <a:r>
              <a:rPr lang="en-US" sz="1400" dirty="0">
                <a:latin typeface="Avenir Next Regular"/>
                <a:cs typeface="Avenir Next Regular"/>
              </a:rPr>
              <a:t> 4 </a:t>
            </a:r>
            <a:r>
              <a:rPr lang="en-US" sz="1400" dirty="0" err="1">
                <a:latin typeface="Avenir Next Regular"/>
                <a:cs typeface="Avenir Next Regular"/>
              </a:rPr>
              <a:t>tipos</a:t>
            </a:r>
            <a:r>
              <a:rPr lang="en-US" sz="1400" dirty="0">
                <a:latin typeface="Avenir Next Regular"/>
                <a:cs typeface="Avenir Next Regular"/>
              </a:rPr>
              <a:t> de </a:t>
            </a:r>
            <a:r>
              <a:rPr lang="en-US" sz="1400" dirty="0" err="1">
                <a:latin typeface="Avenir Next Regular"/>
                <a:cs typeface="Avenir Next Regular"/>
              </a:rPr>
              <a:t>conectores</a:t>
            </a:r>
            <a:r>
              <a:rPr lang="en-US" sz="1400" dirty="0">
                <a:latin typeface="Avenir Next Regular"/>
                <a:cs typeface="Avenir Next Regular"/>
              </a:rPr>
              <a:t>:</a:t>
            </a:r>
          </a:p>
          <a:p>
            <a:pPr marL="514271" lvl="1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400" dirty="0">
                <a:latin typeface="Avenir Next Regular"/>
                <a:cs typeface="Avenir Next Regular"/>
              </a:rPr>
              <a:t>Custom Web: Una </a:t>
            </a:r>
            <a:r>
              <a:rPr lang="en-US" sz="1400" dirty="0" err="1">
                <a:latin typeface="Avenir Next Regular"/>
                <a:cs typeface="Avenir Next Regular"/>
              </a:rPr>
              <a:t>Url</a:t>
            </a:r>
            <a:r>
              <a:rPr lang="en-US" sz="1400" dirty="0">
                <a:latin typeface="Avenir Next Regular"/>
                <a:cs typeface="Avenir Next Regular"/>
              </a:rPr>
              <a:t> a </a:t>
            </a:r>
            <a:r>
              <a:rPr lang="en-US" sz="1400" dirty="0" err="1">
                <a:latin typeface="Avenir Next Regular"/>
                <a:cs typeface="Avenir Next Regular"/>
              </a:rPr>
              <a:t>una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página</a:t>
            </a:r>
            <a:r>
              <a:rPr lang="en-US" sz="1400" dirty="0">
                <a:latin typeface="Avenir Next Regular"/>
                <a:cs typeface="Avenir Next Regular"/>
              </a:rPr>
              <a:t> web </a:t>
            </a:r>
            <a:r>
              <a:rPr lang="en-US" sz="1400" dirty="0" err="1">
                <a:latin typeface="Avenir Next Regular"/>
                <a:cs typeface="Avenir Next Regular"/>
              </a:rPr>
              <a:t>desarrollada</a:t>
            </a:r>
            <a:r>
              <a:rPr lang="en-US" sz="1400" dirty="0">
                <a:latin typeface="Avenir Next Regular"/>
                <a:cs typeface="Avenir Next Regular"/>
              </a:rPr>
              <a:t> con </a:t>
            </a:r>
            <a:r>
              <a:rPr lang="en-US" sz="1400" dirty="0" err="1">
                <a:latin typeface="Avenir Next Regular"/>
                <a:cs typeface="Avenir Next Regular"/>
              </a:rPr>
              <a:t>cualquier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tecnología</a:t>
            </a:r>
            <a:r>
              <a:rPr lang="en-US" sz="1400" dirty="0">
                <a:latin typeface="Avenir Next Regular"/>
                <a:cs typeface="Avenir Next Regular"/>
              </a:rPr>
              <a:t>. </a:t>
            </a:r>
            <a:r>
              <a:rPr lang="en-US" sz="1400" dirty="0" err="1">
                <a:latin typeface="Avenir Next Regular"/>
                <a:cs typeface="Avenir Next Regular"/>
              </a:rPr>
              <a:t>Debe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estar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integrada</a:t>
            </a:r>
            <a:r>
              <a:rPr lang="en-US" sz="1400" dirty="0">
                <a:latin typeface="Avenir Next Regular"/>
                <a:cs typeface="Avenir Next Regular"/>
              </a:rPr>
              <a:t> a BIZUIT </a:t>
            </a:r>
            <a:r>
              <a:rPr lang="en-US" sz="1400" dirty="0" err="1">
                <a:latin typeface="Avenir Next Regular"/>
                <a:cs typeface="Avenir Next Regular"/>
              </a:rPr>
              <a:t>mediante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una</a:t>
            </a:r>
            <a:r>
              <a:rPr lang="en-US" sz="1400" dirty="0">
                <a:latin typeface="Avenir Next Regular"/>
                <a:cs typeface="Avenir Next Regular"/>
              </a:rPr>
              <a:t> API </a:t>
            </a:r>
            <a:r>
              <a:rPr lang="en-US" sz="1400" dirty="0" err="1">
                <a:latin typeface="Avenir Next Regular"/>
                <a:cs typeface="Avenir Next Regular"/>
              </a:rPr>
              <a:t>provista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por</a:t>
            </a:r>
            <a:r>
              <a:rPr lang="en-US" sz="1400" dirty="0">
                <a:latin typeface="Avenir Next Regular"/>
                <a:cs typeface="Avenir Next Regular"/>
              </a:rPr>
              <a:t> la </a:t>
            </a:r>
            <a:r>
              <a:rPr lang="en-US" sz="1400" dirty="0" err="1">
                <a:latin typeface="Avenir Next Regular"/>
                <a:cs typeface="Avenir Next Regular"/>
              </a:rPr>
              <a:t>plataforma</a:t>
            </a:r>
            <a:r>
              <a:rPr lang="en-US" sz="1400" dirty="0">
                <a:latin typeface="Avenir Next Regular"/>
                <a:cs typeface="Avenir Next Regular"/>
              </a:rPr>
              <a:t>.</a:t>
            </a:r>
          </a:p>
          <a:p>
            <a:pPr marL="514271" lvl="1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400" dirty="0">
                <a:latin typeface="Avenir Next Regular"/>
                <a:cs typeface="Avenir Next Regular"/>
              </a:rPr>
              <a:t>Web Forms: </a:t>
            </a:r>
            <a:r>
              <a:rPr lang="en-US" sz="1400" dirty="0" err="1">
                <a:latin typeface="Avenir Next Regular"/>
                <a:cs typeface="Avenir Next Regular"/>
              </a:rPr>
              <a:t>Formularios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diseñados</a:t>
            </a:r>
            <a:r>
              <a:rPr lang="en-US" sz="1400" dirty="0">
                <a:latin typeface="Avenir Next Regular"/>
                <a:cs typeface="Avenir Next Regular"/>
              </a:rPr>
              <a:t> con BIZUIT, </a:t>
            </a:r>
            <a:r>
              <a:rPr lang="en-US" sz="1400" dirty="0" err="1">
                <a:latin typeface="Avenir Next Regular"/>
                <a:cs typeface="Avenir Next Regular"/>
              </a:rPr>
              <a:t>disponibles</a:t>
            </a:r>
            <a:r>
              <a:rPr lang="en-US" sz="1400" dirty="0">
                <a:latin typeface="Avenir Next Regular"/>
                <a:cs typeface="Avenir Next Regular"/>
              </a:rPr>
              <a:t> para ser </a:t>
            </a:r>
            <a:r>
              <a:rPr lang="en-US" sz="1400" dirty="0" err="1">
                <a:latin typeface="Avenir Next Regular"/>
                <a:cs typeface="Avenir Next Regular"/>
              </a:rPr>
              <a:t>publicados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como</a:t>
            </a:r>
            <a:r>
              <a:rPr lang="en-US" sz="1400" dirty="0">
                <a:latin typeface="Avenir Next Regular"/>
                <a:cs typeface="Avenir Next Regular"/>
              </a:rPr>
              <a:t> forms HTML.</a:t>
            </a:r>
          </a:p>
          <a:p>
            <a:pPr marL="514271" lvl="1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400" dirty="0">
                <a:latin typeface="Avenir Next Regular"/>
                <a:cs typeface="Avenir Next Regular"/>
              </a:rPr>
              <a:t>BIZUIT: </a:t>
            </a:r>
            <a:r>
              <a:rPr lang="en-US" sz="1400" dirty="0" err="1">
                <a:latin typeface="Avenir Next Regular"/>
                <a:cs typeface="Avenir Next Regular"/>
              </a:rPr>
              <a:t>Formularios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diseñados</a:t>
            </a:r>
            <a:r>
              <a:rPr lang="en-US" sz="1400" dirty="0">
                <a:latin typeface="Avenir Next Regular"/>
                <a:cs typeface="Avenir Next Regular"/>
              </a:rPr>
              <a:t> con BIZUIT, </a:t>
            </a:r>
            <a:r>
              <a:rPr lang="en-US" sz="1400" dirty="0" err="1">
                <a:latin typeface="Avenir Next Regular"/>
                <a:cs typeface="Avenir Next Regular"/>
              </a:rPr>
              <a:t>disponibles</a:t>
            </a:r>
            <a:r>
              <a:rPr lang="en-US" sz="1400" dirty="0">
                <a:latin typeface="Avenir Next Regular"/>
                <a:cs typeface="Avenir Next Regular"/>
              </a:rPr>
              <a:t> para ser </a:t>
            </a:r>
            <a:r>
              <a:rPr lang="en-US" sz="1400" dirty="0" err="1">
                <a:latin typeface="Avenir Next Regular"/>
                <a:cs typeface="Avenir Next Regular"/>
              </a:rPr>
              <a:t>publicados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como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formularios</a:t>
            </a:r>
            <a:r>
              <a:rPr lang="en-US" sz="1400" dirty="0">
                <a:latin typeface="Avenir Next Regular"/>
                <a:cs typeface="Avenir Next Regular"/>
              </a:rPr>
              <a:t> Web.</a:t>
            </a:r>
          </a:p>
          <a:p>
            <a:pPr marL="514271" lvl="1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400" dirty="0">
                <a:latin typeface="Avenir Next Regular"/>
                <a:cs typeface="Avenir Next Regular"/>
              </a:rPr>
              <a:t>Quick Forms: </a:t>
            </a:r>
            <a:r>
              <a:rPr lang="en-US" sz="1400" dirty="0" err="1">
                <a:latin typeface="Avenir Next Regular"/>
                <a:cs typeface="Avenir Next Regular"/>
              </a:rPr>
              <a:t>Formularios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Rapidos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en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los</a:t>
            </a:r>
            <a:r>
              <a:rPr lang="en-US" sz="1400" dirty="0">
                <a:latin typeface="Avenir Next Regular"/>
                <a:cs typeface="Avenir Next Regular"/>
              </a:rPr>
              <a:t> que se </a:t>
            </a:r>
            <a:r>
              <a:rPr lang="en-US" sz="1400" dirty="0" err="1">
                <a:latin typeface="Avenir Next Regular"/>
                <a:cs typeface="Avenir Next Regular"/>
              </a:rPr>
              <a:t>configuran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los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parametros</a:t>
            </a:r>
            <a:r>
              <a:rPr lang="en-US" sz="1400" dirty="0">
                <a:latin typeface="Avenir Next Regular"/>
                <a:cs typeface="Avenir Next Regular"/>
              </a:rPr>
              <a:t> y variables a </a:t>
            </a:r>
            <a:r>
              <a:rPr lang="en-US" sz="1400" dirty="0" err="1">
                <a:latin typeface="Avenir Next Regular"/>
                <a:cs typeface="Avenir Next Regular"/>
              </a:rPr>
              <a:t>presentar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así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como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los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controles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en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los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cuales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presentarlos</a:t>
            </a:r>
            <a:r>
              <a:rPr lang="en-US" sz="1400" dirty="0">
                <a:latin typeface="Avenir Next Regular"/>
                <a:cs typeface="Avenir Next Regular"/>
              </a:rPr>
              <a:t>.</a:t>
            </a:r>
          </a:p>
          <a:p>
            <a:endParaRPr lang="en-US" sz="1400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95658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838209" y="209550"/>
            <a:ext cx="7427119" cy="459424"/>
          </a:xfrm>
        </p:spPr>
        <p:txBody>
          <a:bodyPr/>
          <a:lstStyle/>
          <a:p>
            <a:r>
              <a:rPr lang="en-US" dirty="0" err="1">
                <a:latin typeface="Avenir Next Regular"/>
                <a:cs typeface="Avenir Next Regular"/>
              </a:rPr>
              <a:t>Actividades</a:t>
            </a:r>
            <a:r>
              <a:rPr lang="en-US" dirty="0">
                <a:latin typeface="Avenir Next Regular"/>
                <a:cs typeface="Avenir Next Regular"/>
              </a:rPr>
              <a:t> </a:t>
            </a:r>
            <a:r>
              <a:rPr lang="en-US" dirty="0" err="1">
                <a:latin typeface="Avenir Next Regular"/>
                <a:cs typeface="Avenir Next Regular"/>
              </a:rPr>
              <a:t>Generales</a:t>
            </a:r>
            <a:r>
              <a:rPr lang="en-US" dirty="0">
                <a:latin typeface="Avenir Next Regular"/>
                <a:cs typeface="Avenir Next Regular"/>
              </a:rPr>
              <a:t>: </a:t>
            </a:r>
            <a:r>
              <a:rPr lang="en-US" dirty="0" err="1">
                <a:latin typeface="Avenir Next Regular"/>
                <a:cs typeface="Avenir Next Regular"/>
              </a:rPr>
              <a:t>Interacción</a:t>
            </a:r>
            <a:r>
              <a:rPr lang="en-US" dirty="0">
                <a:latin typeface="Avenir Next Regular"/>
                <a:cs typeface="Avenir Next Regular"/>
              </a:rPr>
              <a:t> de </a:t>
            </a:r>
            <a:r>
              <a:rPr lang="en-US" dirty="0" err="1">
                <a:latin typeface="Avenir Next Regular"/>
                <a:cs typeface="Avenir Next Regular"/>
              </a:rPr>
              <a:t>Usuario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configurar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los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formularios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que se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presentarán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cuando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el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usuario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seleccione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una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instancia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del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proceso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desde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la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lista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tareas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.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629634" y="2588517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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92803" y="3049224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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350721" y="3611721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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135505" y="4267079"/>
            <a:ext cx="447516" cy="392415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21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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54</a:t>
            </a:fld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6" name="Text Placeholder 58">
            <a:extLst>
              <a:ext uri="{FF2B5EF4-FFF2-40B4-BE49-F238E27FC236}">
                <a16:creationId xmlns:a16="http://schemas.microsoft.com/office/drawing/2014/main" id="{FC25FE90-8312-9145-9ADC-D8BC682F467F}"/>
              </a:ext>
            </a:extLst>
          </p:cNvPr>
          <p:cNvSpPr txBox="1">
            <a:spLocks/>
          </p:cNvSpPr>
          <p:nvPr/>
        </p:nvSpPr>
        <p:spPr>
          <a:xfrm>
            <a:off x="685800" y="1421572"/>
            <a:ext cx="8077200" cy="3237922"/>
          </a:xfrm>
          <a:prstGeom prst="rect">
            <a:avLst/>
          </a:prstGeom>
        </p:spPr>
        <p:txBody>
          <a:bodyPr vert="horz" lIns="68567" tIns="34289" rIns="68567" bIns="34289" rtlCol="0">
            <a:normAutofit/>
          </a:bodyPr>
          <a:lstStyle>
            <a:lvl1pPr marL="0" indent="0" algn="l" defTabSz="685647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1pPr>
            <a:lvl2pPr marL="34282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647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47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294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527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35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174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00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400" dirty="0" err="1">
                <a:latin typeface="Avenir Next Regular"/>
                <a:cs typeface="Avenir Next Regular"/>
              </a:rPr>
              <a:t>Formularios</a:t>
            </a:r>
            <a:r>
              <a:rPr lang="en-US" sz="1400" dirty="0">
                <a:latin typeface="Avenir Next Regular"/>
                <a:cs typeface="Avenir Next Regular"/>
              </a:rPr>
              <a:t> ”Custom Web Page”: </a:t>
            </a:r>
            <a:r>
              <a:rPr lang="en-US" sz="1400" dirty="0" err="1">
                <a:latin typeface="Avenir Next Regular"/>
                <a:cs typeface="Avenir Next Regular"/>
              </a:rPr>
              <a:t>Permite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indicar</a:t>
            </a:r>
            <a:r>
              <a:rPr lang="en-US" sz="1400" dirty="0">
                <a:latin typeface="Avenir Next Regular"/>
                <a:cs typeface="Avenir Next Regular"/>
              </a:rPr>
              <a:t> la </a:t>
            </a:r>
            <a:r>
              <a:rPr lang="en-US" sz="1400" dirty="0" err="1">
                <a:latin typeface="Avenir Next Regular"/>
                <a:cs typeface="Avenir Next Regular"/>
              </a:rPr>
              <a:t>url</a:t>
            </a:r>
            <a:r>
              <a:rPr lang="en-US" sz="1400" dirty="0">
                <a:latin typeface="Avenir Next Regular"/>
                <a:cs typeface="Avenir Next Regular"/>
              </a:rPr>
              <a:t> a </a:t>
            </a:r>
            <a:r>
              <a:rPr lang="en-US" sz="1400" dirty="0" err="1">
                <a:latin typeface="Avenir Next Regular"/>
                <a:cs typeface="Avenir Next Regular"/>
              </a:rPr>
              <a:t>una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página</a:t>
            </a:r>
            <a:r>
              <a:rPr lang="en-US" sz="1400" dirty="0">
                <a:latin typeface="Avenir Next Regular"/>
                <a:cs typeface="Avenir Next Regular"/>
              </a:rPr>
              <a:t>, la </a:t>
            </a:r>
            <a:r>
              <a:rPr lang="en-US" sz="1400" dirty="0" err="1">
                <a:latin typeface="Avenir Next Regular"/>
                <a:cs typeface="Avenir Next Regular"/>
              </a:rPr>
              <a:t>cual</a:t>
            </a:r>
            <a:r>
              <a:rPr lang="en-US" sz="1400" dirty="0">
                <a:latin typeface="Avenir Next Regular"/>
                <a:cs typeface="Avenir Next Regular"/>
              </a:rPr>
              <a:t> se </a:t>
            </a:r>
            <a:r>
              <a:rPr lang="en-US" sz="1400" dirty="0" err="1">
                <a:latin typeface="Avenir Next Regular"/>
                <a:cs typeface="Avenir Next Regular"/>
              </a:rPr>
              <a:t>presentará</a:t>
            </a:r>
            <a:r>
              <a:rPr lang="en-US" sz="1400" dirty="0">
                <a:latin typeface="Avenir Next Regular"/>
                <a:cs typeface="Avenir Next Regular"/>
              </a:rPr>
              <a:t> al </a:t>
            </a:r>
            <a:r>
              <a:rPr lang="en-US" sz="1400" dirty="0" err="1">
                <a:latin typeface="Avenir Next Regular"/>
                <a:cs typeface="Avenir Next Regular"/>
              </a:rPr>
              <a:t>usuario</a:t>
            </a:r>
            <a:r>
              <a:rPr lang="en-US" sz="1400" dirty="0">
                <a:latin typeface="Avenir Next Regular"/>
                <a:cs typeface="Avenir Next Regular"/>
              </a:rPr>
              <a:t> para </a:t>
            </a:r>
            <a:r>
              <a:rPr lang="en-US" sz="1400" dirty="0" err="1">
                <a:latin typeface="Avenir Next Regular"/>
                <a:cs typeface="Avenir Next Regular"/>
              </a:rPr>
              <a:t>interacturar</a:t>
            </a:r>
            <a:r>
              <a:rPr lang="en-US" sz="1400" dirty="0">
                <a:latin typeface="Avenir Next Regular"/>
                <a:cs typeface="Avenir Next Regular"/>
              </a:rPr>
              <a:t> con la </a:t>
            </a:r>
            <a:r>
              <a:rPr lang="en-US" sz="1400" dirty="0" err="1">
                <a:latin typeface="Avenir Next Regular"/>
                <a:cs typeface="Avenir Next Regular"/>
              </a:rPr>
              <a:t>actividad</a:t>
            </a:r>
            <a:r>
              <a:rPr lang="en-US" sz="1400" dirty="0">
                <a:latin typeface="Avenir Next Regular"/>
                <a:cs typeface="Avenir Next Regular"/>
              </a:rPr>
              <a:t>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400" dirty="0">
              <a:latin typeface="Avenir Next Regular"/>
              <a:cs typeface="Avenir Next Regular"/>
            </a:endParaRPr>
          </a:p>
          <a:p>
            <a:endParaRPr lang="en-US" sz="1400" dirty="0">
              <a:latin typeface="Avenir Next Regular"/>
              <a:cs typeface="Avenir Next Regular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FAA31F6-0A57-3C43-BFB1-D0D666D63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114550"/>
            <a:ext cx="2878381" cy="233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897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838209" y="209550"/>
            <a:ext cx="7427119" cy="459424"/>
          </a:xfrm>
        </p:spPr>
        <p:txBody>
          <a:bodyPr/>
          <a:lstStyle/>
          <a:p>
            <a:r>
              <a:rPr lang="en-US" dirty="0" err="1">
                <a:latin typeface="Avenir Next Regular"/>
                <a:cs typeface="Avenir Next Regular"/>
              </a:rPr>
              <a:t>Actividades</a:t>
            </a:r>
            <a:r>
              <a:rPr lang="en-US" dirty="0">
                <a:latin typeface="Avenir Next Regular"/>
                <a:cs typeface="Avenir Next Regular"/>
              </a:rPr>
              <a:t> </a:t>
            </a:r>
            <a:r>
              <a:rPr lang="en-US" dirty="0" err="1">
                <a:latin typeface="Avenir Next Regular"/>
                <a:cs typeface="Avenir Next Regular"/>
              </a:rPr>
              <a:t>Generales</a:t>
            </a:r>
            <a:r>
              <a:rPr lang="en-US" dirty="0">
                <a:latin typeface="Avenir Next Regular"/>
                <a:cs typeface="Avenir Next Regular"/>
              </a:rPr>
              <a:t>: </a:t>
            </a:r>
            <a:r>
              <a:rPr lang="en-US" dirty="0" err="1">
                <a:latin typeface="Avenir Next Regular"/>
                <a:cs typeface="Avenir Next Regular"/>
              </a:rPr>
              <a:t>Interacción</a:t>
            </a:r>
            <a:r>
              <a:rPr lang="en-US" dirty="0">
                <a:latin typeface="Avenir Next Regular"/>
                <a:cs typeface="Avenir Next Regular"/>
              </a:rPr>
              <a:t> de </a:t>
            </a:r>
            <a:r>
              <a:rPr lang="en-US" dirty="0" err="1">
                <a:latin typeface="Avenir Next Regular"/>
                <a:cs typeface="Avenir Next Regular"/>
              </a:rPr>
              <a:t>Usuario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configurar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los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formularios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que se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presentarán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cuando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el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usuario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seleccione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una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instancia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del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proceso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desde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la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lista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tareas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.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629634" y="2588517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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92803" y="3049224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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350721" y="3611721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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135505" y="4267079"/>
            <a:ext cx="447516" cy="392415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21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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55</a:t>
            </a:fld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6" name="Text Placeholder 58">
            <a:extLst>
              <a:ext uri="{FF2B5EF4-FFF2-40B4-BE49-F238E27FC236}">
                <a16:creationId xmlns:a16="http://schemas.microsoft.com/office/drawing/2014/main" id="{FC25FE90-8312-9145-9ADC-D8BC682F467F}"/>
              </a:ext>
            </a:extLst>
          </p:cNvPr>
          <p:cNvSpPr txBox="1">
            <a:spLocks/>
          </p:cNvSpPr>
          <p:nvPr/>
        </p:nvSpPr>
        <p:spPr>
          <a:xfrm>
            <a:off x="685799" y="1421572"/>
            <a:ext cx="7881951" cy="3237922"/>
          </a:xfrm>
          <a:prstGeom prst="rect">
            <a:avLst/>
          </a:prstGeom>
        </p:spPr>
        <p:txBody>
          <a:bodyPr vert="horz" lIns="68567" tIns="34289" rIns="68567" bIns="34289" rtlCol="0">
            <a:normAutofit/>
          </a:bodyPr>
          <a:lstStyle>
            <a:lvl1pPr marL="0" indent="0" algn="l" defTabSz="685647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1pPr>
            <a:lvl2pPr marL="34282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647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47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294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527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35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174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00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400" dirty="0" err="1">
                <a:latin typeface="Avenir Next Regular"/>
                <a:cs typeface="Avenir Next Regular"/>
              </a:rPr>
              <a:t>Formularios</a:t>
            </a:r>
            <a:r>
              <a:rPr lang="en-US" sz="1400" dirty="0">
                <a:latin typeface="Avenir Next Regular"/>
                <a:cs typeface="Avenir Next Regular"/>
              </a:rPr>
              <a:t> “BIZUIT” y “BIZUIT Web Form”: </a:t>
            </a:r>
            <a:r>
              <a:rPr lang="en-US" sz="1400" dirty="0" err="1">
                <a:latin typeface="Avenir Next Regular"/>
                <a:cs typeface="Avenir Next Regular"/>
              </a:rPr>
              <a:t>Formularios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diseñados</a:t>
            </a:r>
            <a:r>
              <a:rPr lang="en-US" sz="1400" dirty="0">
                <a:latin typeface="Avenir Next Regular"/>
                <a:cs typeface="Avenir Next Regular"/>
              </a:rPr>
              <a:t> con BIZUIT, </a:t>
            </a:r>
            <a:r>
              <a:rPr lang="en-US" sz="1400" dirty="0" err="1">
                <a:latin typeface="Avenir Next Regular"/>
                <a:cs typeface="Avenir Next Regular"/>
              </a:rPr>
              <a:t>disponibles</a:t>
            </a:r>
            <a:r>
              <a:rPr lang="en-US" sz="1400" dirty="0">
                <a:latin typeface="Avenir Next Regular"/>
                <a:cs typeface="Avenir Next Regular"/>
              </a:rPr>
              <a:t> para ser </a:t>
            </a:r>
            <a:r>
              <a:rPr lang="en-US" sz="1400" dirty="0" err="1">
                <a:latin typeface="Avenir Next Regular"/>
                <a:cs typeface="Avenir Next Regular"/>
              </a:rPr>
              <a:t>publicados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como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aplicaciones</a:t>
            </a:r>
            <a:r>
              <a:rPr lang="en-US" sz="1400" dirty="0">
                <a:latin typeface="Avenir Next Regular"/>
                <a:cs typeface="Avenir Next Regular"/>
              </a:rPr>
              <a:t> web o </a:t>
            </a:r>
            <a:r>
              <a:rPr lang="en-US" sz="1400" dirty="0" err="1">
                <a:latin typeface="Avenir Next Regular"/>
                <a:cs typeface="Avenir Next Regular"/>
              </a:rPr>
              <a:t>como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aplicaciones</a:t>
            </a:r>
            <a:r>
              <a:rPr lang="en-US" sz="1400" dirty="0">
                <a:latin typeface="Avenir Next Regular"/>
                <a:cs typeface="Avenir Next Regular"/>
              </a:rPr>
              <a:t> de </a:t>
            </a:r>
            <a:r>
              <a:rPr lang="en-US" sz="1400" dirty="0" err="1">
                <a:latin typeface="Avenir Next Regular"/>
                <a:cs typeface="Avenir Next Regular"/>
              </a:rPr>
              <a:t>escritorio</a:t>
            </a:r>
            <a:r>
              <a:rPr lang="en-US" sz="1400" dirty="0">
                <a:latin typeface="Avenir Next Regular"/>
                <a:cs typeface="Avenir Next Regular"/>
              </a:rPr>
              <a:t>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400" dirty="0">
              <a:latin typeface="Avenir Next Regular"/>
              <a:cs typeface="Avenir Next Regular"/>
            </a:endParaRPr>
          </a:p>
          <a:p>
            <a:endParaRPr lang="en-US" sz="1400" dirty="0">
              <a:latin typeface="Avenir Next Regular"/>
              <a:cs typeface="Avenir Next Regular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0EF794F-27B8-DD46-A267-669B88FF4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618" y="2266950"/>
            <a:ext cx="2772860" cy="224905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8FA95E4-F1A2-5D46-8A43-537CBEDBF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892" y="2131061"/>
            <a:ext cx="3843351" cy="252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000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838209" y="209550"/>
            <a:ext cx="7427119" cy="459424"/>
          </a:xfrm>
        </p:spPr>
        <p:txBody>
          <a:bodyPr/>
          <a:lstStyle/>
          <a:p>
            <a:r>
              <a:rPr lang="en-US" dirty="0" err="1">
                <a:latin typeface="Avenir Next Regular"/>
                <a:cs typeface="Avenir Next Regular"/>
              </a:rPr>
              <a:t>Actividades</a:t>
            </a:r>
            <a:r>
              <a:rPr lang="en-US" dirty="0">
                <a:latin typeface="Avenir Next Regular"/>
                <a:cs typeface="Avenir Next Regular"/>
              </a:rPr>
              <a:t> </a:t>
            </a:r>
            <a:r>
              <a:rPr lang="en-US" dirty="0" err="1">
                <a:latin typeface="Avenir Next Regular"/>
                <a:cs typeface="Avenir Next Regular"/>
              </a:rPr>
              <a:t>Generales</a:t>
            </a:r>
            <a:r>
              <a:rPr lang="en-US" dirty="0">
                <a:latin typeface="Avenir Next Regular"/>
                <a:cs typeface="Avenir Next Regular"/>
              </a:rPr>
              <a:t>: </a:t>
            </a:r>
            <a:r>
              <a:rPr lang="en-US" dirty="0" err="1">
                <a:latin typeface="Avenir Next Regular"/>
                <a:cs typeface="Avenir Next Regular"/>
              </a:rPr>
              <a:t>Interacción</a:t>
            </a:r>
            <a:r>
              <a:rPr lang="en-US" dirty="0">
                <a:latin typeface="Avenir Next Regular"/>
                <a:cs typeface="Avenir Next Regular"/>
              </a:rPr>
              <a:t> de </a:t>
            </a:r>
            <a:r>
              <a:rPr lang="en-US" dirty="0" err="1">
                <a:latin typeface="Avenir Next Regular"/>
                <a:cs typeface="Avenir Next Regular"/>
              </a:rPr>
              <a:t>Usuario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configurar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los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formularios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que se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presentarán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cuando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el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usuario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seleccione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una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instancia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del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proceso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desde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la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lista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tareas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.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629634" y="2588517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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92803" y="3049224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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350721" y="3611721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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135505" y="4267079"/>
            <a:ext cx="447516" cy="392415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21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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56</a:t>
            </a:fld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6" name="Text Placeholder 58">
            <a:extLst>
              <a:ext uri="{FF2B5EF4-FFF2-40B4-BE49-F238E27FC236}">
                <a16:creationId xmlns:a16="http://schemas.microsoft.com/office/drawing/2014/main" id="{FC25FE90-8312-9145-9ADC-D8BC682F467F}"/>
              </a:ext>
            </a:extLst>
          </p:cNvPr>
          <p:cNvSpPr txBox="1">
            <a:spLocks/>
          </p:cNvSpPr>
          <p:nvPr/>
        </p:nvSpPr>
        <p:spPr>
          <a:xfrm>
            <a:off x="685800" y="1421572"/>
            <a:ext cx="7924800" cy="3237922"/>
          </a:xfrm>
          <a:prstGeom prst="rect">
            <a:avLst/>
          </a:prstGeom>
        </p:spPr>
        <p:txBody>
          <a:bodyPr vert="horz" lIns="68567" tIns="34289" rIns="68567" bIns="34289" rtlCol="0">
            <a:normAutofit/>
          </a:bodyPr>
          <a:lstStyle>
            <a:lvl1pPr marL="0" indent="0" algn="l" defTabSz="685647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1pPr>
            <a:lvl2pPr marL="34282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647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47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294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527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35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174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00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400" dirty="0" err="1">
                <a:latin typeface="Avenir Next Regular"/>
                <a:cs typeface="Avenir Next Regular"/>
              </a:rPr>
              <a:t>Formularios</a:t>
            </a:r>
            <a:r>
              <a:rPr lang="en-US" sz="1400" dirty="0">
                <a:latin typeface="Avenir Next Regular"/>
                <a:cs typeface="Avenir Next Regular"/>
              </a:rPr>
              <a:t> “</a:t>
            </a:r>
            <a:r>
              <a:rPr lang="en-US" sz="1400" dirty="0" err="1">
                <a:latin typeface="Avenir Next Regular"/>
                <a:cs typeface="Avenir Next Regular"/>
              </a:rPr>
              <a:t>QuickForm</a:t>
            </a:r>
            <a:r>
              <a:rPr lang="en-US" sz="1400" dirty="0">
                <a:latin typeface="Avenir Next Regular"/>
                <a:cs typeface="Avenir Next Regular"/>
              </a:rPr>
              <a:t>”: </a:t>
            </a:r>
            <a:r>
              <a:rPr lang="en-US" sz="1400" dirty="0" err="1">
                <a:latin typeface="Avenir Next Regular"/>
                <a:cs typeface="Avenir Next Regular"/>
              </a:rPr>
              <a:t>Formularios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Rapidos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en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los</a:t>
            </a:r>
            <a:r>
              <a:rPr lang="en-US" sz="1400" dirty="0">
                <a:latin typeface="Avenir Next Regular"/>
                <a:cs typeface="Avenir Next Regular"/>
              </a:rPr>
              <a:t> que se </a:t>
            </a:r>
            <a:r>
              <a:rPr lang="en-US" sz="1400" dirty="0" err="1">
                <a:latin typeface="Avenir Next Regular"/>
                <a:cs typeface="Avenir Next Regular"/>
              </a:rPr>
              <a:t>configuran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los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parametros</a:t>
            </a:r>
            <a:r>
              <a:rPr lang="en-US" sz="1400" dirty="0">
                <a:latin typeface="Avenir Next Regular"/>
                <a:cs typeface="Avenir Next Regular"/>
              </a:rPr>
              <a:t> y variables a </a:t>
            </a:r>
            <a:r>
              <a:rPr lang="en-US" sz="1400" dirty="0" err="1">
                <a:latin typeface="Avenir Next Regular"/>
                <a:cs typeface="Avenir Next Regular"/>
              </a:rPr>
              <a:t>presentar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así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como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los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controles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en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los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cuales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presentarlos</a:t>
            </a:r>
            <a:r>
              <a:rPr lang="en-US" sz="1400" dirty="0">
                <a:latin typeface="Avenir Next Regular"/>
                <a:cs typeface="Avenir Next Regular"/>
              </a:rPr>
              <a:t>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400" dirty="0">
              <a:latin typeface="Avenir Next Regular"/>
              <a:cs typeface="Avenir Next Regular"/>
            </a:endParaRPr>
          </a:p>
          <a:p>
            <a:endParaRPr lang="en-US" sz="1400" dirty="0">
              <a:latin typeface="Avenir Next Regular"/>
              <a:cs typeface="Avenir Next Regular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ECBA65C-5E89-9E45-B142-CAE5AA1DB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2170440"/>
            <a:ext cx="3001203" cy="233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807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838209" y="209550"/>
            <a:ext cx="7427119" cy="459424"/>
          </a:xfrm>
        </p:spPr>
        <p:txBody>
          <a:bodyPr/>
          <a:lstStyle/>
          <a:p>
            <a:r>
              <a:rPr lang="en-US" dirty="0" err="1">
                <a:latin typeface="Avenir Next Regular"/>
                <a:cs typeface="Avenir Next Regular"/>
              </a:rPr>
              <a:t>Actividades</a:t>
            </a:r>
            <a:r>
              <a:rPr lang="en-US" dirty="0">
                <a:latin typeface="Avenir Next Regular"/>
                <a:cs typeface="Avenir Next Regular"/>
              </a:rPr>
              <a:t> </a:t>
            </a:r>
            <a:r>
              <a:rPr lang="en-US" dirty="0" err="1">
                <a:latin typeface="Avenir Next Regular"/>
                <a:cs typeface="Avenir Next Regular"/>
              </a:rPr>
              <a:t>Generales</a:t>
            </a:r>
            <a:r>
              <a:rPr lang="en-US" dirty="0">
                <a:latin typeface="Avenir Next Regular"/>
                <a:cs typeface="Avenir Next Regular"/>
              </a:rPr>
              <a:t>: </a:t>
            </a:r>
            <a:r>
              <a:rPr lang="en-US" dirty="0" err="1">
                <a:latin typeface="Avenir Next Regular"/>
                <a:cs typeface="Avenir Next Regular"/>
              </a:rPr>
              <a:t>Formulario</a:t>
            </a:r>
            <a:r>
              <a:rPr lang="en-US" dirty="0">
                <a:latin typeface="Avenir Next Regular"/>
                <a:cs typeface="Avenir Next Regular"/>
              </a:rPr>
              <a:t> de </a:t>
            </a:r>
            <a:r>
              <a:rPr lang="en-US" dirty="0" err="1">
                <a:latin typeface="Avenir Next Regular"/>
                <a:cs typeface="Avenir Next Regular"/>
              </a:rPr>
              <a:t>Inicio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especificar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 un 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conector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 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el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cual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realizar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el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ingreso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los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parámetros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y variables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requeridos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para el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inicio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del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proceso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.</a:t>
            </a: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8"/>
          </p:nvPr>
        </p:nvSpPr>
        <p:spPr>
          <a:xfrm>
            <a:off x="609599" y="1907294"/>
            <a:ext cx="8153400" cy="569702"/>
          </a:xfrm>
        </p:spPr>
        <p:txBody>
          <a:bodyPr>
            <a:normAutofit/>
          </a:bodyPr>
          <a:lstStyle/>
          <a:p>
            <a:r>
              <a:rPr lang="en-US" sz="1100" dirty="0" err="1">
                <a:latin typeface="Avenir Next Regular"/>
                <a:cs typeface="Avenir Next Regular"/>
              </a:rPr>
              <a:t>Cuando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necesitamos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darle</a:t>
            </a:r>
            <a:r>
              <a:rPr lang="en-US" sz="1100" dirty="0">
                <a:latin typeface="Avenir Next Regular"/>
                <a:cs typeface="Avenir Next Regular"/>
              </a:rPr>
              <a:t> al </a:t>
            </a:r>
            <a:r>
              <a:rPr lang="en-US" sz="1100" dirty="0" err="1">
                <a:latin typeface="Avenir Next Regular"/>
                <a:cs typeface="Avenir Next Regular"/>
              </a:rPr>
              <a:t>usuario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una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interfaz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gráfica</a:t>
            </a:r>
            <a:r>
              <a:rPr lang="en-US" sz="1100" dirty="0">
                <a:latin typeface="Avenir Next Regular"/>
                <a:cs typeface="Avenir Next Regular"/>
              </a:rPr>
              <a:t> para </a:t>
            </a:r>
            <a:r>
              <a:rPr lang="en-US" sz="1100" dirty="0" err="1">
                <a:latin typeface="Avenir Next Regular"/>
                <a:cs typeface="Avenir Next Regular"/>
              </a:rPr>
              <a:t>dar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inicio</a:t>
            </a:r>
            <a:r>
              <a:rPr lang="en-US" sz="1100" dirty="0">
                <a:latin typeface="Avenir Next Regular"/>
                <a:cs typeface="Avenir Next Regular"/>
              </a:rPr>
              <a:t> a un </a:t>
            </a:r>
            <a:r>
              <a:rPr lang="en-US" sz="1100" dirty="0" err="1">
                <a:latin typeface="Avenir Next Regular"/>
                <a:cs typeface="Avenir Next Regular"/>
              </a:rPr>
              <a:t>proceso</a:t>
            </a:r>
            <a:r>
              <a:rPr lang="en-US" sz="1100" dirty="0">
                <a:latin typeface="Avenir Next Regular"/>
                <a:cs typeface="Avenir Next Regular"/>
              </a:rPr>
              <a:t>.</a:t>
            </a:r>
          </a:p>
        </p:txBody>
      </p:sp>
      <p:sp>
        <p:nvSpPr>
          <p:cNvPr id="60" name="Text Placeholder 59"/>
          <p:cNvSpPr>
            <a:spLocks noGrp="1"/>
          </p:cNvSpPr>
          <p:nvPr>
            <p:ph type="body" sz="quarter" idx="19"/>
          </p:nvPr>
        </p:nvSpPr>
        <p:spPr>
          <a:xfrm>
            <a:off x="609600" y="1657739"/>
            <a:ext cx="4284854" cy="276254"/>
          </a:xfrm>
        </p:spPr>
        <p:txBody>
          <a:bodyPr>
            <a:normAutofit fontScale="92500" lnSpcReduction="20000"/>
          </a:bodyPr>
          <a:lstStyle/>
          <a:p>
            <a:r>
              <a:rPr lang="en-US" sz="1400" dirty="0" err="1">
                <a:latin typeface="Avenir Next Regular"/>
                <a:cs typeface="Avenir Next Regular"/>
              </a:rPr>
              <a:t>Cuándo</a:t>
            </a:r>
            <a:r>
              <a:rPr lang="en-US" sz="1400" dirty="0">
                <a:latin typeface="Avenir Next Regular"/>
                <a:cs typeface="Avenir Next Regular"/>
              </a:rPr>
              <a:t> se </a:t>
            </a:r>
            <a:r>
              <a:rPr lang="en-US" sz="1400" dirty="0" err="1">
                <a:latin typeface="Avenir Next Regular"/>
                <a:cs typeface="Avenir Next Regular"/>
              </a:rPr>
              <a:t>utiliza</a:t>
            </a:r>
            <a:r>
              <a:rPr lang="en-US" sz="1400" dirty="0">
                <a:latin typeface="Avenir Next Regular"/>
                <a:cs typeface="Avenir Next Regular"/>
              </a:rPr>
              <a:t>?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629634" y="2588517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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92803" y="3049224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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350721" y="3611721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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135505" y="4267079"/>
            <a:ext cx="447516" cy="392415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21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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57</a:t>
            </a:fld>
            <a:endParaRPr lang="en-US" dirty="0">
              <a:latin typeface="Avenir Next Regular"/>
              <a:cs typeface="Avenir Next Regular"/>
            </a:endParaRPr>
          </a:p>
        </p:txBody>
      </p:sp>
      <p:pic>
        <p:nvPicPr>
          <p:cNvPr id="14" name="Picture 5" descr="img_265.jpg">
            <a:extLst>
              <a:ext uri="{FF2B5EF4-FFF2-40B4-BE49-F238E27FC236}">
                <a16:creationId xmlns:a16="http://schemas.microsoft.com/office/drawing/2014/main" id="{FB4E777E-99F2-924E-9661-23119FF332D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33837" y="1250363"/>
            <a:ext cx="1076325" cy="476250"/>
          </a:xfrm>
          <a:prstGeom prst="rect">
            <a:avLst/>
          </a:prstGeom>
        </p:spPr>
      </p:pic>
      <p:sp>
        <p:nvSpPr>
          <p:cNvPr id="16" name="Text Placeholder 58">
            <a:extLst>
              <a:ext uri="{FF2B5EF4-FFF2-40B4-BE49-F238E27FC236}">
                <a16:creationId xmlns:a16="http://schemas.microsoft.com/office/drawing/2014/main" id="{2CDBB1D3-39BB-854F-9D92-E78C5F7E4880}"/>
              </a:ext>
            </a:extLst>
          </p:cNvPr>
          <p:cNvSpPr txBox="1">
            <a:spLocks/>
          </p:cNvSpPr>
          <p:nvPr/>
        </p:nvSpPr>
        <p:spPr>
          <a:xfrm>
            <a:off x="589004" y="2461580"/>
            <a:ext cx="8153400" cy="2294399"/>
          </a:xfrm>
          <a:prstGeom prst="rect">
            <a:avLst/>
          </a:prstGeom>
        </p:spPr>
        <p:txBody>
          <a:bodyPr vert="horz" lIns="68567" tIns="34289" rIns="68567" bIns="34289" rtlCol="0">
            <a:normAutofit/>
          </a:bodyPr>
          <a:lstStyle>
            <a:lvl1pPr marL="0" indent="0" algn="l" defTabSz="685647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1pPr>
            <a:lvl2pPr marL="34282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647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47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294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527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35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174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00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100" dirty="0">
                <a:latin typeface="Avenir Next Regular"/>
                <a:cs typeface="Avenir Next Regular"/>
              </a:rPr>
              <a:t>La </a:t>
            </a:r>
            <a:r>
              <a:rPr lang="en-US" sz="1100" dirty="0" err="1">
                <a:latin typeface="Avenir Next Regular"/>
                <a:cs typeface="Avenir Next Regular"/>
              </a:rPr>
              <a:t>configuración</a:t>
            </a:r>
            <a:r>
              <a:rPr lang="en-US" sz="1100" dirty="0"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latin typeface="Avenir Next Regular"/>
                <a:cs typeface="Avenir Next Regular"/>
              </a:rPr>
              <a:t>esta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actividad</a:t>
            </a:r>
            <a:r>
              <a:rPr lang="en-US" sz="1100" dirty="0">
                <a:latin typeface="Avenir Next Regular"/>
                <a:cs typeface="Avenir Next Regular"/>
              </a:rPr>
              <a:t> no </a:t>
            </a:r>
            <a:r>
              <a:rPr lang="en-US" sz="1100" dirty="0" err="1">
                <a:latin typeface="Avenir Next Regular"/>
                <a:cs typeface="Avenir Next Regular"/>
              </a:rPr>
              <a:t>sigue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los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pasos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especificados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en</a:t>
            </a:r>
            <a:r>
              <a:rPr lang="en-US" sz="1100" dirty="0">
                <a:latin typeface="Avenir Next Regular"/>
                <a:cs typeface="Avenir Next Regular"/>
              </a:rPr>
              <a:t> la </a:t>
            </a:r>
            <a:r>
              <a:rPr lang="en-US" sz="1100" dirty="0" err="1">
                <a:latin typeface="Avenir Next Regular"/>
                <a:cs typeface="Avenir Next Regular"/>
              </a:rPr>
              <a:t>configuración</a:t>
            </a:r>
            <a:r>
              <a:rPr lang="en-US" sz="1100" dirty="0">
                <a:latin typeface="Avenir Next Regular"/>
                <a:cs typeface="Avenir Next Regular"/>
              </a:rPr>
              <a:t> general de las </a:t>
            </a:r>
            <a:r>
              <a:rPr lang="en-US" sz="1100" dirty="0" err="1">
                <a:latin typeface="Avenir Next Regular"/>
                <a:cs typeface="Avenir Next Regular"/>
              </a:rPr>
              <a:t>actividades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generales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sino</a:t>
            </a:r>
            <a:r>
              <a:rPr lang="en-US" sz="1100" dirty="0">
                <a:latin typeface="Avenir Next Regular"/>
                <a:cs typeface="Avenir Next Regular"/>
              </a:rPr>
              <a:t> que se accede a la </a:t>
            </a:r>
            <a:r>
              <a:rPr lang="en-US" sz="1100" dirty="0" err="1">
                <a:latin typeface="Avenir Next Regular"/>
                <a:cs typeface="Avenir Next Regular"/>
              </a:rPr>
              <a:t>pantalla</a:t>
            </a:r>
            <a:r>
              <a:rPr lang="en-US" sz="1100" dirty="0">
                <a:latin typeface="Avenir Next Regular"/>
                <a:cs typeface="Avenir Next Regular"/>
              </a:rPr>
              <a:t> de "</a:t>
            </a:r>
            <a:r>
              <a:rPr lang="en-US" sz="1100" dirty="0" err="1">
                <a:latin typeface="Avenir Next Regular"/>
                <a:cs typeface="Avenir Next Regular"/>
              </a:rPr>
              <a:t>Administración</a:t>
            </a:r>
            <a:r>
              <a:rPr lang="en-US" sz="1100" dirty="0"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latin typeface="Avenir Next Regular"/>
                <a:cs typeface="Avenir Next Regular"/>
              </a:rPr>
              <a:t>Conectores</a:t>
            </a:r>
            <a:r>
              <a:rPr lang="en-US" sz="1100" dirty="0">
                <a:latin typeface="Avenir Next Regular"/>
                <a:cs typeface="Avenir Next Regular"/>
              </a:rPr>
              <a:t>" al </a:t>
            </a:r>
            <a:r>
              <a:rPr lang="en-US" sz="1100" dirty="0" err="1">
                <a:latin typeface="Avenir Next Regular"/>
                <a:cs typeface="Avenir Next Regular"/>
              </a:rPr>
              <a:t>hacer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clic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sobre</a:t>
            </a:r>
            <a:r>
              <a:rPr lang="en-US" sz="1100" dirty="0">
                <a:latin typeface="Avenir Next Regular"/>
                <a:cs typeface="Avenir Next Regular"/>
              </a:rPr>
              <a:t> la </a:t>
            </a:r>
            <a:r>
              <a:rPr lang="en-US" sz="1100" dirty="0" err="1">
                <a:latin typeface="Avenir Next Regular"/>
                <a:cs typeface="Avenir Next Regular"/>
              </a:rPr>
              <a:t>actividad</a:t>
            </a:r>
            <a:r>
              <a:rPr lang="en-US" sz="1100" dirty="0">
                <a:latin typeface="Avenir Next Regular"/>
                <a:cs typeface="Avenir Next Regular"/>
              </a:rPr>
              <a:t> con el </a:t>
            </a:r>
            <a:r>
              <a:rPr lang="en-US" sz="1100" dirty="0" err="1">
                <a:latin typeface="Avenir Next Regular"/>
                <a:cs typeface="Avenir Next Regular"/>
              </a:rPr>
              <a:t>botón</a:t>
            </a:r>
            <a:r>
              <a:rPr lang="en-US" sz="1100" dirty="0">
                <a:latin typeface="Avenir Next Regular"/>
                <a:cs typeface="Avenir Next Regular"/>
              </a:rPr>
              <a:t> derecho del mouse y </a:t>
            </a:r>
            <a:r>
              <a:rPr lang="en-US" sz="1100" dirty="0" err="1">
                <a:latin typeface="Avenir Next Regular"/>
                <a:cs typeface="Avenir Next Regular"/>
              </a:rPr>
              <a:t>seleccionar</a:t>
            </a:r>
            <a:r>
              <a:rPr lang="en-US" sz="1100" dirty="0">
                <a:latin typeface="Avenir Next Regular"/>
                <a:cs typeface="Avenir Next Regular"/>
              </a:rPr>
              <a:t> la </a:t>
            </a:r>
            <a:r>
              <a:rPr lang="en-US" sz="1100" dirty="0" err="1">
                <a:latin typeface="Avenir Next Regular"/>
                <a:cs typeface="Avenir Next Regular"/>
              </a:rPr>
              <a:t>opción</a:t>
            </a:r>
            <a:r>
              <a:rPr lang="en-US" sz="1100" dirty="0">
                <a:latin typeface="Avenir Next Regular"/>
                <a:cs typeface="Avenir Next Regular"/>
              </a:rPr>
              <a:t> "Configure start point" 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100" dirty="0">
                <a:latin typeface="Avenir Next Regular"/>
                <a:cs typeface="Avenir Next Regular"/>
              </a:rPr>
              <a:t>Al </a:t>
            </a:r>
            <a:r>
              <a:rPr lang="en-US" sz="1100" dirty="0" err="1">
                <a:latin typeface="Avenir Next Regular"/>
                <a:cs typeface="Avenir Next Regular"/>
              </a:rPr>
              <a:t>seleccionar</a:t>
            </a:r>
            <a:r>
              <a:rPr lang="en-US" sz="1100" dirty="0">
                <a:latin typeface="Avenir Next Regular"/>
                <a:cs typeface="Avenir Next Regular"/>
              </a:rPr>
              <a:t> la </a:t>
            </a:r>
            <a:r>
              <a:rPr lang="en-US" sz="1100" dirty="0" err="1">
                <a:latin typeface="Avenir Next Regular"/>
                <a:cs typeface="Avenir Next Regular"/>
              </a:rPr>
              <a:t>opción</a:t>
            </a:r>
            <a:r>
              <a:rPr lang="en-US" sz="1100" dirty="0">
                <a:latin typeface="Avenir Next Regular"/>
                <a:cs typeface="Avenir Next Regular"/>
              </a:rPr>
              <a:t> "Configure start point" </a:t>
            </a:r>
            <a:r>
              <a:rPr lang="en-US" sz="1100" dirty="0" err="1">
                <a:latin typeface="Avenir Next Regular"/>
                <a:cs typeface="Avenir Next Regular"/>
              </a:rPr>
              <a:t>disponible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en</a:t>
            </a:r>
            <a:r>
              <a:rPr lang="en-US" sz="1100" dirty="0">
                <a:latin typeface="Avenir Next Regular"/>
                <a:cs typeface="Avenir Next Regular"/>
              </a:rPr>
              <a:t> el </a:t>
            </a:r>
            <a:r>
              <a:rPr lang="en-US" sz="1100" dirty="0" err="1">
                <a:latin typeface="Avenir Next Regular"/>
                <a:cs typeface="Avenir Next Regular"/>
              </a:rPr>
              <a:t>menú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desplegable</a:t>
            </a:r>
            <a:r>
              <a:rPr lang="en-US" sz="1100" dirty="0">
                <a:latin typeface="Avenir Next Regular"/>
                <a:cs typeface="Avenir Next Regular"/>
              </a:rPr>
              <a:t> que se </a:t>
            </a:r>
            <a:r>
              <a:rPr lang="en-US" sz="1100" dirty="0" err="1">
                <a:latin typeface="Avenir Next Regular"/>
                <a:cs typeface="Avenir Next Regular"/>
              </a:rPr>
              <a:t>presenta</a:t>
            </a:r>
            <a:r>
              <a:rPr lang="en-US" sz="1100" dirty="0">
                <a:latin typeface="Avenir Next Regular"/>
                <a:cs typeface="Avenir Next Regular"/>
              </a:rPr>
              <a:t> al </a:t>
            </a:r>
            <a:r>
              <a:rPr lang="en-US" sz="1100" dirty="0" err="1">
                <a:latin typeface="Avenir Next Regular"/>
                <a:cs typeface="Avenir Next Regular"/>
              </a:rPr>
              <a:t>hacer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clic</a:t>
            </a:r>
            <a:r>
              <a:rPr lang="en-US" sz="1100" dirty="0">
                <a:latin typeface="Avenir Next Regular"/>
                <a:cs typeface="Avenir Next Regular"/>
              </a:rPr>
              <a:t> con el </a:t>
            </a:r>
            <a:r>
              <a:rPr lang="en-US" sz="1100" dirty="0" err="1">
                <a:latin typeface="Avenir Next Regular"/>
                <a:cs typeface="Avenir Next Regular"/>
              </a:rPr>
              <a:t>botón</a:t>
            </a:r>
            <a:r>
              <a:rPr lang="en-US" sz="1100" dirty="0">
                <a:latin typeface="Avenir Next Regular"/>
                <a:cs typeface="Avenir Next Regular"/>
              </a:rPr>
              <a:t> derecho </a:t>
            </a:r>
            <a:r>
              <a:rPr lang="en-US" sz="1100" dirty="0" err="1">
                <a:latin typeface="Avenir Next Regular"/>
                <a:cs typeface="Avenir Next Regular"/>
              </a:rPr>
              <a:t>sobre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una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actividad</a:t>
            </a:r>
            <a:r>
              <a:rPr lang="en-US" sz="1100" dirty="0">
                <a:latin typeface="Avenir Next Regular"/>
                <a:cs typeface="Avenir Next Regular"/>
              </a:rPr>
              <a:t> del </a:t>
            </a:r>
            <a:r>
              <a:rPr lang="en-US" sz="1100" dirty="0" err="1">
                <a:latin typeface="Avenir Next Regular"/>
                <a:cs typeface="Avenir Next Regular"/>
              </a:rPr>
              <a:t>tipo</a:t>
            </a:r>
            <a:r>
              <a:rPr lang="en-US" sz="1100" dirty="0">
                <a:latin typeface="Avenir Next Regular"/>
                <a:cs typeface="Avenir Next Regular"/>
              </a:rPr>
              <a:t> "</a:t>
            </a:r>
            <a:r>
              <a:rPr lang="en-US" sz="1100" dirty="0" err="1">
                <a:latin typeface="Avenir Next Regular"/>
                <a:cs typeface="Avenir Next Regular"/>
              </a:rPr>
              <a:t>StartPoint</a:t>
            </a:r>
            <a:r>
              <a:rPr lang="en-US" sz="1100" dirty="0">
                <a:latin typeface="Avenir Next Regular"/>
                <a:cs typeface="Avenir Next Regular"/>
              </a:rPr>
              <a:t>" se accede a la </a:t>
            </a:r>
            <a:r>
              <a:rPr lang="en-US" sz="1100" dirty="0" err="1">
                <a:latin typeface="Avenir Next Regular"/>
                <a:cs typeface="Avenir Next Regular"/>
              </a:rPr>
              <a:t>pantalla</a:t>
            </a:r>
            <a:r>
              <a:rPr lang="en-US" sz="1100" dirty="0">
                <a:latin typeface="Avenir Next Regular"/>
                <a:cs typeface="Avenir Next Regular"/>
              </a:rPr>
              <a:t> de "</a:t>
            </a:r>
            <a:r>
              <a:rPr lang="en-US" sz="1100" dirty="0" err="1">
                <a:latin typeface="Avenir Next Regular"/>
                <a:cs typeface="Avenir Next Regular"/>
              </a:rPr>
              <a:t>Administración</a:t>
            </a:r>
            <a:r>
              <a:rPr lang="en-US" sz="1100" dirty="0"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latin typeface="Avenir Next Regular"/>
                <a:cs typeface="Avenir Next Regular"/>
              </a:rPr>
              <a:t>Conectores</a:t>
            </a:r>
            <a:r>
              <a:rPr lang="en-US" sz="1100" dirty="0">
                <a:latin typeface="Avenir Next Regular"/>
                <a:cs typeface="Avenir Next Regular"/>
              </a:rPr>
              <a:t>" </a:t>
            </a:r>
            <a:r>
              <a:rPr lang="en-US" sz="1100" dirty="0" err="1">
                <a:latin typeface="Avenir Next Regular"/>
                <a:cs typeface="Avenir Next Regular"/>
              </a:rPr>
              <a:t>desde</a:t>
            </a:r>
            <a:r>
              <a:rPr lang="en-US" sz="1100" dirty="0">
                <a:latin typeface="Avenir Next Regular"/>
                <a:cs typeface="Avenir Next Regular"/>
              </a:rPr>
              <a:t> la </a:t>
            </a:r>
            <a:r>
              <a:rPr lang="en-US" sz="1100" dirty="0" err="1">
                <a:latin typeface="Avenir Next Regular"/>
                <a:cs typeface="Avenir Next Regular"/>
              </a:rPr>
              <a:t>cual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es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posible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crear</a:t>
            </a:r>
            <a:r>
              <a:rPr lang="en-US" sz="1100" dirty="0">
                <a:latin typeface="Avenir Next Regular"/>
                <a:cs typeface="Avenir Next Regular"/>
              </a:rPr>
              <a:t> o </a:t>
            </a:r>
            <a:r>
              <a:rPr lang="en-US" sz="1100" dirty="0" err="1">
                <a:latin typeface="Avenir Next Regular"/>
                <a:cs typeface="Avenir Next Regular"/>
              </a:rPr>
              <a:t>modificar</a:t>
            </a:r>
            <a:r>
              <a:rPr lang="en-US" sz="1100" dirty="0">
                <a:latin typeface="Avenir Next Regular"/>
                <a:cs typeface="Avenir Next Regular"/>
              </a:rPr>
              <a:t> el </a:t>
            </a:r>
            <a:r>
              <a:rPr lang="en-US" sz="1100" dirty="0" err="1">
                <a:latin typeface="Avenir Next Regular"/>
                <a:cs typeface="Avenir Next Regular"/>
              </a:rPr>
              <a:t>formulario</a:t>
            </a:r>
            <a:r>
              <a:rPr lang="en-US" sz="1100" dirty="0">
                <a:latin typeface="Avenir Next Regular"/>
                <a:cs typeface="Avenir Next Regular"/>
              </a:rPr>
              <a:t> que se </a:t>
            </a:r>
            <a:r>
              <a:rPr lang="en-US" sz="1100" dirty="0" err="1">
                <a:latin typeface="Avenir Next Regular"/>
                <a:cs typeface="Avenir Next Regular"/>
              </a:rPr>
              <a:t>presentará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en</a:t>
            </a:r>
            <a:r>
              <a:rPr lang="en-US" sz="1100" dirty="0">
                <a:latin typeface="Avenir Next Regular"/>
                <a:cs typeface="Avenir Next Regular"/>
              </a:rPr>
              <a:t> la </a:t>
            </a:r>
            <a:r>
              <a:rPr lang="en-US" sz="1100" dirty="0" err="1">
                <a:latin typeface="Avenir Next Regular"/>
                <a:cs typeface="Avenir Next Regular"/>
              </a:rPr>
              <a:t>bandeja</a:t>
            </a:r>
            <a:r>
              <a:rPr lang="en-US" sz="1100" dirty="0"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latin typeface="Avenir Next Regular"/>
                <a:cs typeface="Avenir Next Regular"/>
              </a:rPr>
              <a:t>tareas</a:t>
            </a:r>
            <a:r>
              <a:rPr lang="en-US" sz="1100" dirty="0">
                <a:latin typeface="Avenir Next Regular"/>
                <a:cs typeface="Avenir Next Regular"/>
              </a:rPr>
              <a:t>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100" dirty="0">
                <a:latin typeface="Avenir Next Regular"/>
                <a:cs typeface="Avenir Next Regular"/>
              </a:rPr>
              <a:t>Los </a:t>
            </a:r>
            <a:r>
              <a:rPr lang="en-US" sz="1100" dirty="0" err="1">
                <a:latin typeface="Avenir Next Regular"/>
                <a:cs typeface="Avenir Next Regular"/>
              </a:rPr>
              <a:t>tipos</a:t>
            </a:r>
            <a:r>
              <a:rPr lang="en-US" sz="1100" dirty="0"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latin typeface="Avenir Next Regular"/>
                <a:cs typeface="Avenir Next Regular"/>
              </a:rPr>
              <a:t>formularios</a:t>
            </a:r>
            <a:r>
              <a:rPr lang="en-US" sz="1100" dirty="0">
                <a:latin typeface="Avenir Next Regular"/>
                <a:cs typeface="Avenir Next Regular"/>
              </a:rPr>
              <a:t> que se </a:t>
            </a:r>
            <a:r>
              <a:rPr lang="en-US" sz="1100" dirty="0" err="1">
                <a:latin typeface="Avenir Next Regular"/>
                <a:cs typeface="Avenir Next Regular"/>
              </a:rPr>
              <a:t>pueden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configurar</a:t>
            </a:r>
            <a:r>
              <a:rPr lang="en-US" sz="1100" dirty="0">
                <a:latin typeface="Avenir Next Regular"/>
                <a:cs typeface="Avenir Next Regular"/>
              </a:rPr>
              <a:t> son </a:t>
            </a:r>
            <a:r>
              <a:rPr lang="en-US" sz="1100" dirty="0" err="1">
                <a:latin typeface="Avenir Next Regular"/>
                <a:cs typeface="Avenir Next Regular"/>
              </a:rPr>
              <a:t>los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mismos</a:t>
            </a:r>
            <a:r>
              <a:rPr lang="en-US" sz="1100" dirty="0">
                <a:latin typeface="Avenir Next Regular"/>
                <a:cs typeface="Avenir Next Regular"/>
              </a:rPr>
              <a:t> que </a:t>
            </a:r>
            <a:r>
              <a:rPr lang="en-US" sz="1100" dirty="0" err="1">
                <a:latin typeface="Avenir Next Regular"/>
                <a:cs typeface="Avenir Next Regular"/>
              </a:rPr>
              <a:t>los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descriptos</a:t>
            </a:r>
            <a:r>
              <a:rPr lang="en-US" sz="1100" dirty="0">
                <a:latin typeface="Avenir Next Regular"/>
                <a:cs typeface="Avenir Next Regular"/>
              </a:rPr>
              <a:t> para la </a:t>
            </a:r>
            <a:r>
              <a:rPr lang="en-US" sz="1100" dirty="0" err="1">
                <a:latin typeface="Avenir Next Regular"/>
                <a:cs typeface="Avenir Next Regular"/>
              </a:rPr>
              <a:t>actividad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UserInteraction</a:t>
            </a:r>
            <a:r>
              <a:rPr lang="en-US" sz="1100" dirty="0">
                <a:latin typeface="Avenir Next Regular"/>
                <a:cs typeface="Avenir Next Regular"/>
              </a:rPr>
              <a:t>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 Regular"/>
                <a:cs typeface="Avenir Next Regular"/>
              </a:rPr>
              <a:t>Estas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actividades</a:t>
            </a:r>
            <a:r>
              <a:rPr lang="en-US" sz="1100" dirty="0">
                <a:latin typeface="Avenir Next Regular"/>
                <a:cs typeface="Avenir Next Regular"/>
              </a:rPr>
              <a:t> no </a:t>
            </a:r>
            <a:r>
              <a:rPr lang="en-US" sz="1100" dirty="0" err="1">
                <a:latin typeface="Avenir Next Regular"/>
                <a:cs typeface="Avenir Next Regular"/>
              </a:rPr>
              <a:t>forman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parte</a:t>
            </a:r>
            <a:r>
              <a:rPr lang="en-US" sz="1100" dirty="0">
                <a:latin typeface="Avenir Next Regular"/>
                <a:cs typeface="Avenir Next Regular"/>
              </a:rPr>
              <a:t> del </a:t>
            </a:r>
            <a:r>
              <a:rPr lang="en-US" sz="1100" dirty="0" err="1">
                <a:latin typeface="Avenir Next Regular"/>
                <a:cs typeface="Avenir Next Regular"/>
              </a:rPr>
              <a:t>proceso</a:t>
            </a:r>
            <a:r>
              <a:rPr lang="en-US" sz="1100" dirty="0">
                <a:latin typeface="Avenir Next Regular"/>
                <a:cs typeface="Avenir Next Regular"/>
              </a:rPr>
              <a:t>, son un canal de </a:t>
            </a:r>
            <a:r>
              <a:rPr lang="en-US" sz="1100" dirty="0" err="1">
                <a:latin typeface="Avenir Next Regular"/>
                <a:cs typeface="Avenir Next Regular"/>
              </a:rPr>
              <a:t>ingreso</a:t>
            </a:r>
            <a:r>
              <a:rPr lang="en-US" sz="1100" dirty="0"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latin typeface="Avenir Next Regular"/>
                <a:cs typeface="Avenir Next Regular"/>
              </a:rPr>
              <a:t>datos</a:t>
            </a:r>
            <a:r>
              <a:rPr lang="en-US" sz="1100" dirty="0">
                <a:latin typeface="Avenir Next Regular"/>
                <a:cs typeface="Avenir Next Regular"/>
              </a:rPr>
              <a:t> para </a:t>
            </a:r>
            <a:r>
              <a:rPr lang="en-US" sz="1100" dirty="0" err="1">
                <a:latin typeface="Avenir Next Regular"/>
                <a:cs typeface="Avenir Next Regular"/>
              </a:rPr>
              <a:t>comenzar</a:t>
            </a:r>
            <a:r>
              <a:rPr lang="en-US" sz="1100" dirty="0">
                <a:latin typeface="Avenir Next Regular"/>
                <a:cs typeface="Avenir Next Regular"/>
              </a:rPr>
              <a:t> un </a:t>
            </a:r>
            <a:r>
              <a:rPr lang="en-US" sz="1100" dirty="0" err="1">
                <a:latin typeface="Avenir Next Regular"/>
                <a:cs typeface="Avenir Next Regular"/>
              </a:rPr>
              <a:t>proceso</a:t>
            </a:r>
            <a:r>
              <a:rPr lang="en-US" sz="1100" dirty="0">
                <a:latin typeface="Avenir Next Regular"/>
                <a:cs typeface="Avenir Next Regular"/>
              </a:rPr>
              <a:t>.</a:t>
            </a:r>
          </a:p>
        </p:txBody>
      </p:sp>
      <p:sp>
        <p:nvSpPr>
          <p:cNvPr id="18" name="Text Placeholder 59">
            <a:extLst>
              <a:ext uri="{FF2B5EF4-FFF2-40B4-BE49-F238E27FC236}">
                <a16:creationId xmlns:a16="http://schemas.microsoft.com/office/drawing/2014/main" id="{5CA63FFA-EA27-D14C-BF24-3EC360F27B49}"/>
              </a:ext>
            </a:extLst>
          </p:cNvPr>
          <p:cNvSpPr txBox="1">
            <a:spLocks/>
          </p:cNvSpPr>
          <p:nvPr/>
        </p:nvSpPr>
        <p:spPr>
          <a:xfrm>
            <a:off x="589005" y="2212026"/>
            <a:ext cx="4284854" cy="276254"/>
          </a:xfrm>
          <a:prstGeom prst="rect">
            <a:avLst/>
          </a:prstGeom>
        </p:spPr>
        <p:txBody>
          <a:bodyPr vert="horz" lIns="68567" tIns="34289" rIns="68567" bIns="34289" rtlCol="0">
            <a:normAutofit fontScale="92500" lnSpcReduction="20000"/>
          </a:bodyPr>
          <a:lstStyle>
            <a:lvl1pPr marL="0" indent="0" algn="l" defTabSz="685647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00" kern="1200">
                <a:solidFill>
                  <a:srgbClr val="F27622"/>
                </a:solidFill>
                <a:latin typeface="Raleway" panose="020B0003030101060003" pitchFamily="34" charset="0"/>
                <a:ea typeface="Roboto" panose="02000000000000000000" pitchFamily="2" charset="0"/>
                <a:cs typeface="+mn-cs"/>
              </a:defRPr>
            </a:lvl1pPr>
            <a:lvl2pPr marL="34282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647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47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294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527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35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174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00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>
                <a:latin typeface="Avenir Next Regular"/>
                <a:cs typeface="Avenir Next Regular"/>
              </a:rPr>
              <a:t>Particularidades</a:t>
            </a:r>
            <a:endParaRPr lang="en-US" sz="1400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209752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838209" y="209550"/>
            <a:ext cx="7427119" cy="459424"/>
          </a:xfrm>
        </p:spPr>
        <p:txBody>
          <a:bodyPr/>
          <a:lstStyle/>
          <a:p>
            <a:r>
              <a:rPr lang="en-US" dirty="0" err="1">
                <a:latin typeface="Avenir Next Regular"/>
                <a:cs typeface="Avenir Next Regular"/>
              </a:rPr>
              <a:t>Actividades</a:t>
            </a:r>
            <a:r>
              <a:rPr lang="en-US" dirty="0">
                <a:latin typeface="Avenir Next Regular"/>
                <a:cs typeface="Avenir Next Regular"/>
              </a:rPr>
              <a:t> </a:t>
            </a:r>
            <a:r>
              <a:rPr lang="en-US" dirty="0" err="1">
                <a:latin typeface="Avenir Next Regular"/>
                <a:cs typeface="Avenir Next Regular"/>
              </a:rPr>
              <a:t>Generales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Conjunto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actividades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que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permiten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realizar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una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tarea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específica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dentro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un 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proceso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Avenir Next Regular"/>
              <a:cs typeface="Avenir Next Regular"/>
            </a:endParaRPr>
          </a:p>
          <a:p>
            <a:r>
              <a:rPr lang="en-US" sz="1100" dirty="0">
                <a:latin typeface="Avenir Next Regular"/>
                <a:cs typeface="Avenir Next Regular"/>
              </a:rPr>
              <a:t>.</a:t>
            </a: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8"/>
          </p:nvPr>
        </p:nvSpPr>
        <p:spPr>
          <a:xfrm>
            <a:off x="457199" y="3049224"/>
            <a:ext cx="8229599" cy="1579925"/>
          </a:xfrm>
        </p:spPr>
        <p:txBody>
          <a:bodyPr>
            <a:normAutofit/>
          </a:bodyPr>
          <a:lstStyle/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>
                <a:latin typeface="Avenir Next" panose="020B0503020202020204" pitchFamily="34" charset="0"/>
              </a:rPr>
              <a:t>Se </a:t>
            </a:r>
            <a:r>
              <a:rPr lang="en-US" sz="1600" dirty="0" err="1">
                <a:latin typeface="Avenir Next" panose="020B0503020202020204" pitchFamily="34" charset="0"/>
              </a:rPr>
              <a:t>configuran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mediante</a:t>
            </a:r>
            <a:r>
              <a:rPr lang="en-US" sz="1600" dirty="0">
                <a:latin typeface="Avenir Next" panose="020B0503020202020204" pitchFamily="34" charset="0"/>
              </a:rPr>
              <a:t> el </a:t>
            </a:r>
            <a:r>
              <a:rPr lang="en-US" sz="1600" dirty="0" err="1">
                <a:latin typeface="Avenir Next" panose="020B0503020202020204" pitchFamily="34" charset="0"/>
              </a:rPr>
              <a:t>asistente</a:t>
            </a:r>
            <a:r>
              <a:rPr lang="en-US" sz="1600" dirty="0">
                <a:latin typeface="Avenir Next" panose="020B0503020202020204" pitchFamily="34" charset="0"/>
              </a:rPr>
              <a:t> de </a:t>
            </a:r>
            <a:r>
              <a:rPr lang="en-US" sz="1600" dirty="0" err="1">
                <a:latin typeface="Avenir Next" panose="020B0503020202020204" pitchFamily="34" charset="0"/>
              </a:rPr>
              <a:t>configuración</a:t>
            </a:r>
            <a:r>
              <a:rPr lang="en-US" sz="1600" dirty="0">
                <a:latin typeface="Avenir Next" panose="020B0503020202020204" pitchFamily="34" charset="0"/>
              </a:rPr>
              <a:t> de </a:t>
            </a:r>
            <a:r>
              <a:rPr lang="en-US" sz="1600" dirty="0" err="1">
                <a:latin typeface="Avenir Next" panose="020B0503020202020204" pitchFamily="34" charset="0"/>
              </a:rPr>
              <a:t>actividades</a:t>
            </a:r>
            <a:r>
              <a:rPr lang="en-US" sz="1600" dirty="0">
                <a:latin typeface="Avenir Next" panose="020B0503020202020204" pitchFamily="34" charset="0"/>
              </a:rPr>
              <a:t>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>
                <a:latin typeface="Avenir Next" panose="020B0503020202020204" pitchFamily="34" charset="0"/>
              </a:rPr>
              <a:t>El </a:t>
            </a:r>
            <a:r>
              <a:rPr lang="en-US" sz="1600" dirty="0" err="1">
                <a:latin typeface="Avenir Next" panose="020B0503020202020204" pitchFamily="34" charset="0"/>
              </a:rPr>
              <a:t>asistente</a:t>
            </a:r>
            <a:r>
              <a:rPr lang="en-US" sz="1600" dirty="0">
                <a:latin typeface="Avenir Next" panose="020B0503020202020204" pitchFamily="34" charset="0"/>
              </a:rPr>
              <a:t> de </a:t>
            </a:r>
            <a:r>
              <a:rPr lang="en-US" sz="1600" dirty="0" err="1">
                <a:latin typeface="Avenir Next" panose="020B0503020202020204" pitchFamily="34" charset="0"/>
              </a:rPr>
              <a:t>configuración</a:t>
            </a:r>
            <a:r>
              <a:rPr lang="en-US" sz="1600" dirty="0">
                <a:latin typeface="Avenir Next" panose="020B0503020202020204" pitchFamily="34" charset="0"/>
              </a:rPr>
              <a:t> se </a:t>
            </a:r>
            <a:r>
              <a:rPr lang="en-US" sz="1600" dirty="0" err="1">
                <a:latin typeface="Avenir Next" panose="020B0503020202020204" pitchFamily="34" charset="0"/>
              </a:rPr>
              <a:t>inicia</a:t>
            </a:r>
            <a:r>
              <a:rPr lang="en-US" sz="1600" dirty="0">
                <a:latin typeface="Avenir Next" panose="020B0503020202020204" pitchFamily="34" charset="0"/>
              </a:rPr>
              <a:t> al </a:t>
            </a:r>
            <a:r>
              <a:rPr lang="en-US" sz="1600" dirty="0" err="1">
                <a:latin typeface="Avenir Next" panose="020B0503020202020204" pitchFamily="34" charset="0"/>
              </a:rPr>
              <a:t>hacer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doble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clic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sobre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una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actividad</a:t>
            </a:r>
            <a:r>
              <a:rPr lang="en-US" sz="1600" dirty="0">
                <a:latin typeface="Avenir Next" panose="020B0503020202020204" pitchFamily="34" charset="0"/>
              </a:rPr>
              <a:t> y </a:t>
            </a:r>
            <a:r>
              <a:rPr lang="en-US" sz="1600" dirty="0" err="1">
                <a:latin typeface="Avenir Next" panose="020B0503020202020204" pitchFamily="34" charset="0"/>
              </a:rPr>
              <a:t>consta</a:t>
            </a:r>
            <a:r>
              <a:rPr lang="en-US" sz="1600" dirty="0">
                <a:latin typeface="Avenir Next" panose="020B0503020202020204" pitchFamily="34" charset="0"/>
              </a:rPr>
              <a:t> de </a:t>
            </a:r>
            <a:r>
              <a:rPr lang="en-US" sz="1600" dirty="0" err="1">
                <a:latin typeface="Avenir Next" panose="020B0503020202020204" pitchFamily="34" charset="0"/>
              </a:rPr>
              <a:t>una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serie</a:t>
            </a:r>
            <a:r>
              <a:rPr lang="en-US" sz="1600" dirty="0">
                <a:latin typeface="Avenir Next" panose="020B0503020202020204" pitchFamily="34" charset="0"/>
              </a:rPr>
              <a:t> de </a:t>
            </a:r>
            <a:r>
              <a:rPr lang="en-US" sz="1600" dirty="0" err="1">
                <a:latin typeface="Avenir Next" panose="020B0503020202020204" pitchFamily="34" charset="0"/>
              </a:rPr>
              <a:t>pasos</a:t>
            </a:r>
            <a:r>
              <a:rPr lang="en-US" sz="1600" dirty="0">
                <a:latin typeface="Avenir Next" panose="020B0503020202020204" pitchFamily="34" charset="0"/>
              </a:rPr>
              <a:t>.</a:t>
            </a:r>
          </a:p>
        </p:txBody>
      </p:sp>
      <p:sp>
        <p:nvSpPr>
          <p:cNvPr id="11" name="Text Placeholder 58">
            <a:extLst>
              <a:ext uri="{FF2B5EF4-FFF2-40B4-BE49-F238E27FC236}">
                <a16:creationId xmlns:a16="http://schemas.microsoft.com/office/drawing/2014/main" id="{459236C1-94CF-384D-81CA-255DA71EE062}"/>
              </a:ext>
            </a:extLst>
          </p:cNvPr>
          <p:cNvSpPr txBox="1">
            <a:spLocks/>
          </p:cNvSpPr>
          <p:nvPr/>
        </p:nvSpPr>
        <p:spPr>
          <a:xfrm>
            <a:off x="474007" y="1291276"/>
            <a:ext cx="1725828" cy="2313641"/>
          </a:xfrm>
          <a:prstGeom prst="rect">
            <a:avLst/>
          </a:prstGeom>
        </p:spPr>
        <p:txBody>
          <a:bodyPr vert="horz" lIns="68567" tIns="34289" rIns="68567" bIns="34289" rtlCol="0">
            <a:normAutofit/>
          </a:bodyPr>
          <a:lstStyle>
            <a:lvl1pPr marL="0" indent="0" algn="l" defTabSz="685647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1pPr>
            <a:lvl2pPr marL="34282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647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47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294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527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35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174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00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" panose="020B0503020202020204" pitchFamily="34" charset="0"/>
              </a:rPr>
              <a:t>Libreria</a:t>
            </a:r>
            <a:r>
              <a:rPr lang="en-US" sz="1100" dirty="0">
                <a:latin typeface="Avenir Next" panose="020B0503020202020204" pitchFamily="34" charset="0"/>
              </a:rPr>
              <a:t> de </a:t>
            </a:r>
            <a:r>
              <a:rPr lang="en-US" sz="1100" dirty="0" err="1">
                <a:latin typeface="Avenir Next" panose="020B0503020202020204" pitchFamily="34" charset="0"/>
              </a:rPr>
              <a:t>Componentes</a:t>
            </a:r>
            <a:endParaRPr lang="en-US" sz="1100" dirty="0">
              <a:latin typeface="Avenir Next" panose="020B0503020202020204" pitchFamily="34" charset="0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" panose="020B0503020202020204" pitchFamily="34" charset="0"/>
              </a:rPr>
              <a:t>Correo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Electrónico</a:t>
            </a:r>
            <a:endParaRPr lang="en-US" sz="1100" dirty="0">
              <a:latin typeface="Avenir Next" panose="020B0503020202020204" pitchFamily="34" charset="0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" panose="020B0503020202020204" pitchFamily="34" charset="0"/>
              </a:rPr>
              <a:t>Archivo</a:t>
            </a:r>
            <a:endParaRPr lang="en-US" sz="1100" dirty="0">
              <a:latin typeface="Avenir Next" panose="020B0503020202020204" pitchFamily="34" charset="0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100" dirty="0">
                <a:latin typeface="Avenir Next" panose="020B0503020202020204" pitchFamily="34" charset="0"/>
              </a:rPr>
              <a:t>FTP</a:t>
            </a:r>
          </a:p>
          <a:p>
            <a:pPr>
              <a:buClr>
                <a:srgbClr val="F36F2F"/>
              </a:buClr>
            </a:pPr>
            <a:endParaRPr lang="en-US" sz="1100" dirty="0">
              <a:latin typeface="Avenir Next" panose="020B0503020202020204" pitchFamily="34" charset="0"/>
            </a:endParaRPr>
          </a:p>
        </p:txBody>
      </p:sp>
      <p:sp>
        <p:nvSpPr>
          <p:cNvPr id="12" name="Text Placeholder 58">
            <a:extLst>
              <a:ext uri="{FF2B5EF4-FFF2-40B4-BE49-F238E27FC236}">
                <a16:creationId xmlns:a16="http://schemas.microsoft.com/office/drawing/2014/main" id="{576D2D04-2333-3942-93F6-9122AF61EA3B}"/>
              </a:ext>
            </a:extLst>
          </p:cNvPr>
          <p:cNvSpPr txBox="1">
            <a:spLocks/>
          </p:cNvSpPr>
          <p:nvPr/>
        </p:nvSpPr>
        <p:spPr>
          <a:xfrm>
            <a:off x="2208073" y="1290761"/>
            <a:ext cx="1725828" cy="2313641"/>
          </a:xfrm>
          <a:prstGeom prst="rect">
            <a:avLst/>
          </a:prstGeom>
        </p:spPr>
        <p:txBody>
          <a:bodyPr vert="horz" lIns="68567" tIns="34289" rIns="68567" bIns="34289" rtlCol="0">
            <a:normAutofit/>
          </a:bodyPr>
          <a:lstStyle>
            <a:lvl1pPr marL="0" indent="0" algn="l" defTabSz="685647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1pPr>
            <a:lvl2pPr marL="34282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647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47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294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527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35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174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00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" panose="020B0503020202020204" pitchFamily="34" charset="0"/>
              </a:rPr>
              <a:t>Texto</a:t>
            </a:r>
            <a:endParaRPr lang="en-US" sz="1100" dirty="0">
              <a:latin typeface="Avenir Next" panose="020B0503020202020204" pitchFamily="34" charset="0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100" dirty="0">
                <a:latin typeface="Avenir Next" panose="020B0503020202020204" pitchFamily="34" charset="0"/>
              </a:rPr>
              <a:t>HL7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100" dirty="0">
                <a:latin typeface="Avenir Next" panose="020B0503020202020204" pitchFamily="34" charset="0"/>
              </a:rPr>
              <a:t>JSON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100" dirty="0">
                <a:latin typeface="Avenir Next" panose="020B0503020202020204" pitchFamily="34" charset="0"/>
              </a:rPr>
              <a:t>Cola de </a:t>
            </a:r>
            <a:r>
              <a:rPr lang="en-US" sz="1100" dirty="0" err="1">
                <a:latin typeface="Avenir Next" panose="020B0503020202020204" pitchFamily="34" charset="0"/>
              </a:rPr>
              <a:t>Mensaje</a:t>
            </a:r>
            <a:endParaRPr lang="en-US" sz="1100" dirty="0">
              <a:latin typeface="Avenir Next" panose="020B0503020202020204" pitchFamily="34" charset="0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100" dirty="0">
                <a:latin typeface="Avenir Next" panose="020B0503020202020204" pitchFamily="34" charset="0"/>
              </a:rPr>
              <a:t>REST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100" dirty="0">
              <a:latin typeface="Avenir Next" panose="020B0503020202020204" pitchFamily="34" charset="0"/>
            </a:endParaRPr>
          </a:p>
        </p:txBody>
      </p:sp>
      <p:sp>
        <p:nvSpPr>
          <p:cNvPr id="13" name="Text Placeholder 58">
            <a:extLst>
              <a:ext uri="{FF2B5EF4-FFF2-40B4-BE49-F238E27FC236}">
                <a16:creationId xmlns:a16="http://schemas.microsoft.com/office/drawing/2014/main" id="{9D9943DF-DCAE-2A42-A0E7-1F08C1CE52EA}"/>
              </a:ext>
            </a:extLst>
          </p:cNvPr>
          <p:cNvSpPr txBox="1">
            <a:spLocks/>
          </p:cNvSpPr>
          <p:nvPr/>
        </p:nvSpPr>
        <p:spPr>
          <a:xfrm>
            <a:off x="3835158" y="1287804"/>
            <a:ext cx="1725828" cy="2313641"/>
          </a:xfrm>
          <a:prstGeom prst="rect">
            <a:avLst/>
          </a:prstGeom>
        </p:spPr>
        <p:txBody>
          <a:bodyPr vert="horz" lIns="68567" tIns="34289" rIns="68567" bIns="34289" rtlCol="0">
            <a:normAutofit/>
          </a:bodyPr>
          <a:lstStyle>
            <a:lvl1pPr marL="0" indent="0" algn="l" defTabSz="685647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1pPr>
            <a:lvl2pPr marL="34282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647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47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294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527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35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174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00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" panose="020B0503020202020204" pitchFamily="34" charset="0"/>
              </a:rPr>
              <a:t>Asignar</a:t>
            </a:r>
            <a:r>
              <a:rPr lang="en-US" sz="1100" dirty="0">
                <a:latin typeface="Avenir Next" panose="020B0503020202020204" pitchFamily="34" charset="0"/>
              </a:rPr>
              <a:t> </a:t>
            </a:r>
            <a:r>
              <a:rPr lang="en-US" sz="1100" dirty="0" err="1">
                <a:latin typeface="Avenir Next" panose="020B0503020202020204" pitchFamily="34" charset="0"/>
              </a:rPr>
              <a:t>Valores</a:t>
            </a:r>
            <a:endParaRPr lang="en-US" sz="1100" dirty="0">
              <a:latin typeface="Avenir Next" panose="020B0503020202020204" pitchFamily="34" charset="0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100" dirty="0">
                <a:latin typeface="Avenir Next" panose="020B0503020202020204" pitchFamily="34" charset="0"/>
              </a:rPr>
              <a:t>Formula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100" dirty="0">
                <a:latin typeface="Avenir Next" panose="020B0503020202020204" pitchFamily="34" charset="0"/>
              </a:rPr>
              <a:t>Hoja de </a:t>
            </a:r>
            <a:r>
              <a:rPr lang="en-US" sz="1100" dirty="0" err="1">
                <a:latin typeface="Avenir Next" panose="020B0503020202020204" pitchFamily="34" charset="0"/>
              </a:rPr>
              <a:t>Cálculo</a:t>
            </a:r>
            <a:endParaRPr lang="en-US" sz="1100" dirty="0">
              <a:latin typeface="Avenir Next" panose="020B0503020202020204" pitchFamily="34" charset="0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100" dirty="0">
                <a:latin typeface="Avenir Next" panose="020B0503020202020204" pitchFamily="34" charset="0"/>
              </a:rPr>
              <a:t>ZIP/UNZIP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100" dirty="0">
                <a:latin typeface="Avenir Next" panose="020B0503020202020204" pitchFamily="34" charset="0"/>
              </a:rPr>
              <a:t>SQL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100" dirty="0">
              <a:latin typeface="Avenir Next" panose="020B0503020202020204" pitchFamily="34" charset="0"/>
            </a:endParaRPr>
          </a:p>
        </p:txBody>
      </p:sp>
      <p:sp>
        <p:nvSpPr>
          <p:cNvPr id="15" name="Text Placeholder 58">
            <a:extLst>
              <a:ext uri="{FF2B5EF4-FFF2-40B4-BE49-F238E27FC236}">
                <a16:creationId xmlns:a16="http://schemas.microsoft.com/office/drawing/2014/main" id="{7104460D-F2C8-8847-B839-718C71C2F196}"/>
              </a:ext>
            </a:extLst>
          </p:cNvPr>
          <p:cNvSpPr txBox="1">
            <a:spLocks/>
          </p:cNvSpPr>
          <p:nvPr/>
        </p:nvSpPr>
        <p:spPr>
          <a:xfrm>
            <a:off x="5432624" y="1267736"/>
            <a:ext cx="1725828" cy="2313641"/>
          </a:xfrm>
          <a:prstGeom prst="rect">
            <a:avLst/>
          </a:prstGeom>
        </p:spPr>
        <p:txBody>
          <a:bodyPr vert="horz" lIns="68567" tIns="34289" rIns="68567" bIns="34289" rtlCol="0">
            <a:normAutofit/>
          </a:bodyPr>
          <a:lstStyle>
            <a:lvl1pPr marL="0" indent="0" algn="l" defTabSz="685647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1pPr>
            <a:lvl2pPr marL="34282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647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47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294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527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35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174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00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100" dirty="0">
                <a:latin typeface="Avenir Next" panose="020B0503020202020204" pitchFamily="34" charset="0"/>
              </a:rPr>
              <a:t>TCP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" panose="020B0503020202020204" pitchFamily="34" charset="0"/>
              </a:rPr>
              <a:t>Transaccion</a:t>
            </a:r>
            <a:endParaRPr lang="en-US" sz="1100" dirty="0">
              <a:latin typeface="Avenir Next" panose="020B0503020202020204" pitchFamily="34" charset="0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" panose="020B0503020202020204" pitchFamily="34" charset="0"/>
              </a:rPr>
              <a:t>Servicio</a:t>
            </a:r>
            <a:r>
              <a:rPr lang="en-US" sz="1100" dirty="0">
                <a:latin typeface="Avenir Next" panose="020B0503020202020204" pitchFamily="34" charset="0"/>
              </a:rPr>
              <a:t> Web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" panose="020B0503020202020204" pitchFamily="34" charset="0"/>
              </a:rPr>
              <a:t>Documento</a:t>
            </a:r>
            <a:r>
              <a:rPr lang="en-US" sz="1100" dirty="0">
                <a:latin typeface="Avenir Next" panose="020B0503020202020204" pitchFamily="34" charset="0"/>
              </a:rPr>
              <a:t> XML</a:t>
            </a:r>
          </a:p>
        </p:txBody>
      </p:sp>
    </p:spTree>
    <p:extLst>
      <p:ext uri="{BB962C8B-B14F-4D97-AF65-F5344CB8AC3E}">
        <p14:creationId xmlns:p14="http://schemas.microsoft.com/office/powerpoint/2010/main" val="12116132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42154" y="209550"/>
            <a:ext cx="8068445" cy="459424"/>
          </a:xfrm>
        </p:spPr>
        <p:txBody>
          <a:bodyPr/>
          <a:lstStyle/>
          <a:p>
            <a:r>
              <a:rPr lang="en-US" sz="2400" dirty="0" err="1">
                <a:latin typeface="Avenir Next Regular"/>
                <a:cs typeface="Avenir Next Regular"/>
              </a:rPr>
              <a:t>Asistente</a:t>
            </a:r>
            <a:r>
              <a:rPr lang="en-US" sz="2400" dirty="0">
                <a:latin typeface="Avenir Next Regular"/>
                <a:cs typeface="Avenir Next Regular"/>
              </a:rPr>
              <a:t> de </a:t>
            </a:r>
            <a:r>
              <a:rPr lang="en-US" sz="2400" dirty="0" err="1">
                <a:latin typeface="Avenir Next Regular"/>
                <a:cs typeface="Avenir Next Regular"/>
              </a:rPr>
              <a:t>Configuración</a:t>
            </a:r>
            <a:r>
              <a:rPr lang="en-US" sz="2400" dirty="0">
                <a:latin typeface="Avenir Next Regular"/>
                <a:cs typeface="Avenir Next Regular"/>
              </a:rPr>
              <a:t> de </a:t>
            </a:r>
            <a:r>
              <a:rPr lang="en-US" sz="2400" dirty="0" err="1">
                <a:latin typeface="Avenir Next Regular"/>
                <a:cs typeface="Avenir Next Regular"/>
              </a:rPr>
              <a:t>Actividades</a:t>
            </a:r>
            <a:r>
              <a:rPr lang="en-US" sz="2400" dirty="0">
                <a:latin typeface="Avenir Next Regular"/>
                <a:cs typeface="Avenir Next Regular"/>
              </a:rPr>
              <a:t> </a:t>
            </a:r>
            <a:r>
              <a:rPr lang="en-US" sz="2400" dirty="0" err="1">
                <a:latin typeface="Avenir Next Regular"/>
                <a:cs typeface="Avenir Next Regular"/>
              </a:rPr>
              <a:t>Generales</a:t>
            </a:r>
            <a:endParaRPr lang="en-US" sz="2400" dirty="0">
              <a:latin typeface="Avenir Next Regular"/>
              <a:cs typeface="Avenir Next Regular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configurar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gráficamente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las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actividades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propósito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general.</a:t>
            </a:r>
          </a:p>
          <a:p>
            <a:r>
              <a:rPr lang="en-US" sz="1100" dirty="0">
                <a:latin typeface="Avenir Next Regular"/>
                <a:cs typeface="Avenir Next Regular"/>
              </a:rPr>
              <a:t>.</a:t>
            </a: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8"/>
          </p:nvPr>
        </p:nvSpPr>
        <p:spPr>
          <a:xfrm>
            <a:off x="457199" y="2266950"/>
            <a:ext cx="8229599" cy="2362200"/>
          </a:xfrm>
        </p:spPr>
        <p:txBody>
          <a:bodyPr>
            <a:normAutofit fontScale="85000" lnSpcReduction="10000"/>
          </a:bodyPr>
          <a:lstStyle/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b="1" dirty="0" err="1">
                <a:latin typeface="Avenir Next Demi Bold" panose="020B0503020202020204" pitchFamily="34" charset="0"/>
                <a:cs typeface="Avenir Next Regular"/>
              </a:rPr>
              <a:t>Configuración</a:t>
            </a:r>
            <a:r>
              <a:rPr lang="en-US" sz="1600" b="1" dirty="0">
                <a:latin typeface="Avenir Next Demi Bold" panose="020B0503020202020204" pitchFamily="34" charset="0"/>
                <a:cs typeface="Avenir Next Regular"/>
              </a:rPr>
              <a:t> de </a:t>
            </a:r>
            <a:r>
              <a:rPr lang="en-US" sz="1600" b="1" dirty="0" err="1">
                <a:latin typeface="Avenir Next Demi Bold" panose="020B0503020202020204" pitchFamily="34" charset="0"/>
                <a:cs typeface="Avenir Next Regular"/>
              </a:rPr>
              <a:t>Datos</a:t>
            </a:r>
            <a:r>
              <a:rPr lang="en-US" sz="1600" b="1" dirty="0">
                <a:latin typeface="Avenir Next Demi Bold" panose="020B0503020202020204" pitchFamily="34" charset="0"/>
                <a:cs typeface="Avenir Next Regular"/>
              </a:rPr>
              <a:t> de Entrada de la </a:t>
            </a:r>
            <a:r>
              <a:rPr lang="en-US" sz="1600" b="1" dirty="0" err="1">
                <a:latin typeface="Avenir Next Demi Bold" panose="020B0503020202020204" pitchFamily="34" charset="0"/>
                <a:cs typeface="Avenir Next Regular"/>
              </a:rPr>
              <a:t>Actividad</a:t>
            </a:r>
            <a:endParaRPr lang="en-US" sz="1600" b="1" dirty="0">
              <a:latin typeface="Avenir Next Demi Bold" panose="020B0503020202020204" pitchFamily="34" charset="0"/>
              <a:cs typeface="Avenir Next Regular"/>
            </a:endParaRPr>
          </a:p>
          <a:p>
            <a:pPr marL="514271" lvl="1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Cada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actividad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realiza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una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tarea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predeterminada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, la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cual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dependiendo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 la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actividad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que se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estuviese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configurando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,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tiene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una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configuración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definida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.</a:t>
            </a:r>
          </a:p>
          <a:p>
            <a:pPr marL="514271" lvl="1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Por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ejemplo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,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si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se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requiere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consultar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una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base de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datos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, la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configuración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 la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actividad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solicitará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la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cadena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conexión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a la base de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datos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, la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consulta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,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los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parámetros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, etc. Si se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requiere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enviar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un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correo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electrónico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, no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será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necesaria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una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cadena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conexión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a bases de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datos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,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pero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sí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el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destinatario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del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correo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y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demás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propiedades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específicas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para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enviar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correos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.</a:t>
            </a:r>
          </a:p>
          <a:p>
            <a:pPr marL="514271" lvl="1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El primer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paso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del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asistente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siempre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entonces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la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configuración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específica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 la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actividad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. A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través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esta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configuración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, se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logrará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el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comportamiento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que se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desea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 la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actividad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.</a:t>
            </a:r>
          </a:p>
        </p:txBody>
      </p:sp>
      <p:sp>
        <p:nvSpPr>
          <p:cNvPr id="12" name="Chevron 12">
            <a:extLst>
              <a:ext uri="{FF2B5EF4-FFF2-40B4-BE49-F238E27FC236}">
                <a16:creationId xmlns:a16="http://schemas.microsoft.com/office/drawing/2014/main" id="{C65E1BDF-8258-6D4A-BC2E-4EE719F5414C}"/>
              </a:ext>
            </a:extLst>
          </p:cNvPr>
          <p:cNvSpPr/>
          <p:nvPr/>
        </p:nvSpPr>
        <p:spPr>
          <a:xfrm>
            <a:off x="542154" y="1344847"/>
            <a:ext cx="1301373" cy="502330"/>
          </a:xfrm>
          <a:prstGeom prst="chevron">
            <a:avLst>
              <a:gd name="adj" fmla="val 40000"/>
            </a:avLst>
          </a:prstGeom>
          <a:solidFill>
            <a:srgbClr val="FF7B21"/>
          </a:solidFill>
          <a:ln>
            <a:solidFill>
              <a:srgbClr val="F2762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3D1133DE-4797-494B-AA08-715A51939055}"/>
              </a:ext>
            </a:extLst>
          </p:cNvPr>
          <p:cNvSpPr/>
          <p:nvPr/>
        </p:nvSpPr>
        <p:spPr>
          <a:xfrm>
            <a:off x="889187" y="1470430"/>
            <a:ext cx="1098937" cy="502330"/>
          </a:xfrm>
          <a:custGeom>
            <a:avLst/>
            <a:gdLst>
              <a:gd name="connsiteX0" fmla="*/ 0 w 2020887"/>
              <a:gd name="connsiteY0" fmla="*/ 92376 h 923758"/>
              <a:gd name="connsiteX1" fmla="*/ 92376 w 2020887"/>
              <a:gd name="connsiteY1" fmla="*/ 0 h 923758"/>
              <a:gd name="connsiteX2" fmla="*/ 1928511 w 2020887"/>
              <a:gd name="connsiteY2" fmla="*/ 0 h 923758"/>
              <a:gd name="connsiteX3" fmla="*/ 2020887 w 2020887"/>
              <a:gd name="connsiteY3" fmla="*/ 92376 h 923758"/>
              <a:gd name="connsiteX4" fmla="*/ 2020887 w 2020887"/>
              <a:gd name="connsiteY4" fmla="*/ 831382 h 923758"/>
              <a:gd name="connsiteX5" fmla="*/ 1928511 w 2020887"/>
              <a:gd name="connsiteY5" fmla="*/ 923758 h 923758"/>
              <a:gd name="connsiteX6" fmla="*/ 92376 w 2020887"/>
              <a:gd name="connsiteY6" fmla="*/ 923758 h 923758"/>
              <a:gd name="connsiteX7" fmla="*/ 0 w 2020887"/>
              <a:gd name="connsiteY7" fmla="*/ 831382 h 923758"/>
              <a:gd name="connsiteX8" fmla="*/ 0 w 2020887"/>
              <a:gd name="connsiteY8" fmla="*/ 92376 h 92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0887" h="923758">
                <a:moveTo>
                  <a:pt x="0" y="92376"/>
                </a:moveTo>
                <a:cubicBezTo>
                  <a:pt x="0" y="41358"/>
                  <a:pt x="41358" y="0"/>
                  <a:pt x="92376" y="0"/>
                </a:cubicBezTo>
                <a:lnTo>
                  <a:pt x="1928511" y="0"/>
                </a:lnTo>
                <a:cubicBezTo>
                  <a:pt x="1979529" y="0"/>
                  <a:pt x="2020887" y="41358"/>
                  <a:pt x="2020887" y="92376"/>
                </a:cubicBezTo>
                <a:lnTo>
                  <a:pt x="2020887" y="831382"/>
                </a:lnTo>
                <a:cubicBezTo>
                  <a:pt x="2020887" y="882400"/>
                  <a:pt x="1979529" y="923758"/>
                  <a:pt x="1928511" y="923758"/>
                </a:cubicBezTo>
                <a:lnTo>
                  <a:pt x="92376" y="923758"/>
                </a:lnTo>
                <a:cubicBezTo>
                  <a:pt x="41358" y="923758"/>
                  <a:pt x="0" y="882400"/>
                  <a:pt x="0" y="831382"/>
                </a:cubicBezTo>
                <a:lnTo>
                  <a:pt x="0" y="92376"/>
                </a:lnTo>
                <a:close/>
              </a:path>
            </a:pathLst>
          </a:custGeom>
          <a:ln>
            <a:solidFill>
              <a:srgbClr val="F27622"/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9296" tIns="169296" rIns="169296" bIns="169296" numCol="1" spcCol="1270" anchor="ctr" anchorCtr="0">
            <a:noAutofit/>
          </a:bodyPr>
          <a:lstStyle/>
          <a:p>
            <a:pPr algn="ctr" defTabSz="66673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rgbClr val="F27622"/>
                </a:solidFill>
                <a:latin typeface="Seravek Light"/>
                <a:cs typeface="Seravek Light"/>
              </a:rPr>
              <a:t>Paso 1</a:t>
            </a:r>
          </a:p>
        </p:txBody>
      </p:sp>
      <p:sp>
        <p:nvSpPr>
          <p:cNvPr id="14" name="Chevron 14">
            <a:extLst>
              <a:ext uri="{FF2B5EF4-FFF2-40B4-BE49-F238E27FC236}">
                <a16:creationId xmlns:a16="http://schemas.microsoft.com/office/drawing/2014/main" id="{5CF3976B-AE1C-D446-A9CA-98F23EB2B585}"/>
              </a:ext>
            </a:extLst>
          </p:cNvPr>
          <p:cNvSpPr/>
          <p:nvPr/>
        </p:nvSpPr>
        <p:spPr>
          <a:xfrm>
            <a:off x="2175349" y="1346417"/>
            <a:ext cx="1301373" cy="502330"/>
          </a:xfrm>
          <a:prstGeom prst="chevron">
            <a:avLst>
              <a:gd name="adj" fmla="val 40000"/>
            </a:avLst>
          </a:prstGeom>
          <a:solidFill>
            <a:schemeClr val="bg1">
              <a:lumMod val="65000"/>
              <a:alpha val="49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10349FE6-ADF7-2349-8387-8BCB488E1345}"/>
              </a:ext>
            </a:extLst>
          </p:cNvPr>
          <p:cNvSpPr/>
          <p:nvPr/>
        </p:nvSpPr>
        <p:spPr>
          <a:xfrm>
            <a:off x="2522382" y="1472000"/>
            <a:ext cx="1098937" cy="502330"/>
          </a:xfrm>
          <a:custGeom>
            <a:avLst/>
            <a:gdLst>
              <a:gd name="connsiteX0" fmla="*/ 0 w 2020887"/>
              <a:gd name="connsiteY0" fmla="*/ 92376 h 923758"/>
              <a:gd name="connsiteX1" fmla="*/ 92376 w 2020887"/>
              <a:gd name="connsiteY1" fmla="*/ 0 h 923758"/>
              <a:gd name="connsiteX2" fmla="*/ 1928511 w 2020887"/>
              <a:gd name="connsiteY2" fmla="*/ 0 h 923758"/>
              <a:gd name="connsiteX3" fmla="*/ 2020887 w 2020887"/>
              <a:gd name="connsiteY3" fmla="*/ 92376 h 923758"/>
              <a:gd name="connsiteX4" fmla="*/ 2020887 w 2020887"/>
              <a:gd name="connsiteY4" fmla="*/ 831382 h 923758"/>
              <a:gd name="connsiteX5" fmla="*/ 1928511 w 2020887"/>
              <a:gd name="connsiteY5" fmla="*/ 923758 h 923758"/>
              <a:gd name="connsiteX6" fmla="*/ 92376 w 2020887"/>
              <a:gd name="connsiteY6" fmla="*/ 923758 h 923758"/>
              <a:gd name="connsiteX7" fmla="*/ 0 w 2020887"/>
              <a:gd name="connsiteY7" fmla="*/ 831382 h 923758"/>
              <a:gd name="connsiteX8" fmla="*/ 0 w 2020887"/>
              <a:gd name="connsiteY8" fmla="*/ 92376 h 92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0887" h="923758">
                <a:moveTo>
                  <a:pt x="0" y="92376"/>
                </a:moveTo>
                <a:cubicBezTo>
                  <a:pt x="0" y="41358"/>
                  <a:pt x="41358" y="0"/>
                  <a:pt x="92376" y="0"/>
                </a:cubicBezTo>
                <a:lnTo>
                  <a:pt x="1928511" y="0"/>
                </a:lnTo>
                <a:cubicBezTo>
                  <a:pt x="1979529" y="0"/>
                  <a:pt x="2020887" y="41358"/>
                  <a:pt x="2020887" y="92376"/>
                </a:cubicBezTo>
                <a:lnTo>
                  <a:pt x="2020887" y="831382"/>
                </a:lnTo>
                <a:cubicBezTo>
                  <a:pt x="2020887" y="882400"/>
                  <a:pt x="1979529" y="923758"/>
                  <a:pt x="1928511" y="923758"/>
                </a:cubicBezTo>
                <a:lnTo>
                  <a:pt x="92376" y="923758"/>
                </a:lnTo>
                <a:cubicBezTo>
                  <a:pt x="41358" y="923758"/>
                  <a:pt x="0" y="882400"/>
                  <a:pt x="0" y="831382"/>
                </a:cubicBezTo>
                <a:lnTo>
                  <a:pt x="0" y="92376"/>
                </a:lnTo>
                <a:close/>
              </a:path>
            </a:pathLst>
          </a:custGeom>
          <a:solidFill>
            <a:schemeClr val="bg1">
              <a:lumMod val="65000"/>
              <a:alpha val="49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9296" tIns="169296" rIns="169296" bIns="169296" numCol="1" spcCol="1270" anchor="ctr" anchorCtr="0">
            <a:noAutofit/>
          </a:bodyPr>
          <a:lstStyle/>
          <a:p>
            <a:pPr algn="ctr" defTabSz="66673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ravek Light"/>
                <a:cs typeface="Seravek Light"/>
              </a:rPr>
              <a:t>Paso 2</a:t>
            </a:r>
          </a:p>
        </p:txBody>
      </p:sp>
      <p:sp>
        <p:nvSpPr>
          <p:cNvPr id="16" name="Chevron 16">
            <a:extLst>
              <a:ext uri="{FF2B5EF4-FFF2-40B4-BE49-F238E27FC236}">
                <a16:creationId xmlns:a16="http://schemas.microsoft.com/office/drawing/2014/main" id="{23983FA2-D239-2642-BF46-E41972466CEE}"/>
              </a:ext>
            </a:extLst>
          </p:cNvPr>
          <p:cNvSpPr/>
          <p:nvPr/>
        </p:nvSpPr>
        <p:spPr>
          <a:xfrm>
            <a:off x="3790804" y="1349474"/>
            <a:ext cx="1301373" cy="502330"/>
          </a:xfrm>
          <a:prstGeom prst="chevron">
            <a:avLst>
              <a:gd name="adj" fmla="val 40000"/>
            </a:avLst>
          </a:prstGeom>
          <a:solidFill>
            <a:schemeClr val="bg1">
              <a:lumMod val="65000"/>
              <a:alpha val="49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5ADF1674-EC2B-2840-AB88-C55E495C317F}"/>
              </a:ext>
            </a:extLst>
          </p:cNvPr>
          <p:cNvSpPr/>
          <p:nvPr/>
        </p:nvSpPr>
        <p:spPr>
          <a:xfrm>
            <a:off x="4137837" y="1475057"/>
            <a:ext cx="1098937" cy="502330"/>
          </a:xfrm>
          <a:custGeom>
            <a:avLst/>
            <a:gdLst>
              <a:gd name="connsiteX0" fmla="*/ 0 w 2020887"/>
              <a:gd name="connsiteY0" fmla="*/ 92376 h 923758"/>
              <a:gd name="connsiteX1" fmla="*/ 92376 w 2020887"/>
              <a:gd name="connsiteY1" fmla="*/ 0 h 923758"/>
              <a:gd name="connsiteX2" fmla="*/ 1928511 w 2020887"/>
              <a:gd name="connsiteY2" fmla="*/ 0 h 923758"/>
              <a:gd name="connsiteX3" fmla="*/ 2020887 w 2020887"/>
              <a:gd name="connsiteY3" fmla="*/ 92376 h 923758"/>
              <a:gd name="connsiteX4" fmla="*/ 2020887 w 2020887"/>
              <a:gd name="connsiteY4" fmla="*/ 831382 h 923758"/>
              <a:gd name="connsiteX5" fmla="*/ 1928511 w 2020887"/>
              <a:gd name="connsiteY5" fmla="*/ 923758 h 923758"/>
              <a:gd name="connsiteX6" fmla="*/ 92376 w 2020887"/>
              <a:gd name="connsiteY6" fmla="*/ 923758 h 923758"/>
              <a:gd name="connsiteX7" fmla="*/ 0 w 2020887"/>
              <a:gd name="connsiteY7" fmla="*/ 831382 h 923758"/>
              <a:gd name="connsiteX8" fmla="*/ 0 w 2020887"/>
              <a:gd name="connsiteY8" fmla="*/ 92376 h 92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0887" h="923758">
                <a:moveTo>
                  <a:pt x="0" y="92376"/>
                </a:moveTo>
                <a:cubicBezTo>
                  <a:pt x="0" y="41358"/>
                  <a:pt x="41358" y="0"/>
                  <a:pt x="92376" y="0"/>
                </a:cubicBezTo>
                <a:lnTo>
                  <a:pt x="1928511" y="0"/>
                </a:lnTo>
                <a:cubicBezTo>
                  <a:pt x="1979529" y="0"/>
                  <a:pt x="2020887" y="41358"/>
                  <a:pt x="2020887" y="92376"/>
                </a:cubicBezTo>
                <a:lnTo>
                  <a:pt x="2020887" y="831382"/>
                </a:lnTo>
                <a:cubicBezTo>
                  <a:pt x="2020887" y="882400"/>
                  <a:pt x="1979529" y="923758"/>
                  <a:pt x="1928511" y="923758"/>
                </a:cubicBezTo>
                <a:lnTo>
                  <a:pt x="92376" y="923758"/>
                </a:lnTo>
                <a:cubicBezTo>
                  <a:pt x="41358" y="923758"/>
                  <a:pt x="0" y="882400"/>
                  <a:pt x="0" y="831382"/>
                </a:cubicBezTo>
                <a:lnTo>
                  <a:pt x="0" y="92376"/>
                </a:lnTo>
                <a:close/>
              </a:path>
            </a:pathLst>
          </a:custGeom>
          <a:solidFill>
            <a:schemeClr val="bg1">
              <a:lumMod val="65000"/>
              <a:alpha val="49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9296" tIns="169296" rIns="169296" bIns="169296" numCol="1" spcCol="1270" anchor="ctr" anchorCtr="0">
            <a:noAutofit/>
          </a:bodyPr>
          <a:lstStyle/>
          <a:p>
            <a:pPr algn="ctr" defTabSz="66673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ravek Light"/>
                <a:cs typeface="Seravek Light"/>
              </a:rPr>
              <a:t>Paso 3</a:t>
            </a:r>
          </a:p>
        </p:txBody>
      </p:sp>
      <p:sp>
        <p:nvSpPr>
          <p:cNvPr id="18" name="Chevron 16">
            <a:extLst>
              <a:ext uri="{FF2B5EF4-FFF2-40B4-BE49-F238E27FC236}">
                <a16:creationId xmlns:a16="http://schemas.microsoft.com/office/drawing/2014/main" id="{92421586-EC91-9C4F-B46E-5F724A6F92E4}"/>
              </a:ext>
            </a:extLst>
          </p:cNvPr>
          <p:cNvSpPr/>
          <p:nvPr/>
        </p:nvSpPr>
        <p:spPr>
          <a:xfrm>
            <a:off x="5444753" y="1344847"/>
            <a:ext cx="1301373" cy="502330"/>
          </a:xfrm>
          <a:prstGeom prst="chevron">
            <a:avLst>
              <a:gd name="adj" fmla="val 40000"/>
            </a:avLst>
          </a:prstGeom>
          <a:solidFill>
            <a:schemeClr val="bg1">
              <a:lumMod val="65000"/>
              <a:alpha val="49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Freeform 17">
            <a:extLst>
              <a:ext uri="{FF2B5EF4-FFF2-40B4-BE49-F238E27FC236}">
                <a16:creationId xmlns:a16="http://schemas.microsoft.com/office/drawing/2014/main" id="{548E32F4-74F5-F941-B5CE-AB5095932272}"/>
              </a:ext>
            </a:extLst>
          </p:cNvPr>
          <p:cNvSpPr/>
          <p:nvPr/>
        </p:nvSpPr>
        <p:spPr>
          <a:xfrm>
            <a:off x="5791786" y="1470430"/>
            <a:ext cx="1098937" cy="502330"/>
          </a:xfrm>
          <a:custGeom>
            <a:avLst/>
            <a:gdLst>
              <a:gd name="connsiteX0" fmla="*/ 0 w 2020887"/>
              <a:gd name="connsiteY0" fmla="*/ 92376 h 923758"/>
              <a:gd name="connsiteX1" fmla="*/ 92376 w 2020887"/>
              <a:gd name="connsiteY1" fmla="*/ 0 h 923758"/>
              <a:gd name="connsiteX2" fmla="*/ 1928511 w 2020887"/>
              <a:gd name="connsiteY2" fmla="*/ 0 h 923758"/>
              <a:gd name="connsiteX3" fmla="*/ 2020887 w 2020887"/>
              <a:gd name="connsiteY3" fmla="*/ 92376 h 923758"/>
              <a:gd name="connsiteX4" fmla="*/ 2020887 w 2020887"/>
              <a:gd name="connsiteY4" fmla="*/ 831382 h 923758"/>
              <a:gd name="connsiteX5" fmla="*/ 1928511 w 2020887"/>
              <a:gd name="connsiteY5" fmla="*/ 923758 h 923758"/>
              <a:gd name="connsiteX6" fmla="*/ 92376 w 2020887"/>
              <a:gd name="connsiteY6" fmla="*/ 923758 h 923758"/>
              <a:gd name="connsiteX7" fmla="*/ 0 w 2020887"/>
              <a:gd name="connsiteY7" fmla="*/ 831382 h 923758"/>
              <a:gd name="connsiteX8" fmla="*/ 0 w 2020887"/>
              <a:gd name="connsiteY8" fmla="*/ 92376 h 92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0887" h="923758">
                <a:moveTo>
                  <a:pt x="0" y="92376"/>
                </a:moveTo>
                <a:cubicBezTo>
                  <a:pt x="0" y="41358"/>
                  <a:pt x="41358" y="0"/>
                  <a:pt x="92376" y="0"/>
                </a:cubicBezTo>
                <a:lnTo>
                  <a:pt x="1928511" y="0"/>
                </a:lnTo>
                <a:cubicBezTo>
                  <a:pt x="1979529" y="0"/>
                  <a:pt x="2020887" y="41358"/>
                  <a:pt x="2020887" y="92376"/>
                </a:cubicBezTo>
                <a:lnTo>
                  <a:pt x="2020887" y="831382"/>
                </a:lnTo>
                <a:cubicBezTo>
                  <a:pt x="2020887" y="882400"/>
                  <a:pt x="1979529" y="923758"/>
                  <a:pt x="1928511" y="923758"/>
                </a:cubicBezTo>
                <a:lnTo>
                  <a:pt x="92376" y="923758"/>
                </a:lnTo>
                <a:cubicBezTo>
                  <a:pt x="41358" y="923758"/>
                  <a:pt x="0" y="882400"/>
                  <a:pt x="0" y="831382"/>
                </a:cubicBezTo>
                <a:lnTo>
                  <a:pt x="0" y="92376"/>
                </a:lnTo>
                <a:close/>
              </a:path>
            </a:pathLst>
          </a:custGeom>
          <a:solidFill>
            <a:schemeClr val="bg1">
              <a:lumMod val="65000"/>
              <a:alpha val="49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9296" tIns="169296" rIns="169296" bIns="169296" numCol="1" spcCol="1270" anchor="ctr" anchorCtr="0">
            <a:noAutofit/>
          </a:bodyPr>
          <a:lstStyle/>
          <a:p>
            <a:pPr algn="ctr" defTabSz="66673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ravek Light"/>
                <a:cs typeface="Seravek Light"/>
              </a:rPr>
              <a:t>Paso 4</a:t>
            </a:r>
          </a:p>
        </p:txBody>
      </p:sp>
      <p:sp>
        <p:nvSpPr>
          <p:cNvPr id="20" name="Chevron 16">
            <a:extLst>
              <a:ext uri="{FF2B5EF4-FFF2-40B4-BE49-F238E27FC236}">
                <a16:creationId xmlns:a16="http://schemas.microsoft.com/office/drawing/2014/main" id="{EDECA8FE-DF95-AF40-A2EC-1C7532D77D19}"/>
              </a:ext>
            </a:extLst>
          </p:cNvPr>
          <p:cNvSpPr/>
          <p:nvPr/>
        </p:nvSpPr>
        <p:spPr>
          <a:xfrm>
            <a:off x="7089040" y="1344847"/>
            <a:ext cx="1301373" cy="502330"/>
          </a:xfrm>
          <a:prstGeom prst="chevron">
            <a:avLst>
              <a:gd name="adj" fmla="val 40000"/>
            </a:avLst>
          </a:prstGeom>
          <a:solidFill>
            <a:schemeClr val="bg1">
              <a:lumMod val="65000"/>
              <a:alpha val="49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Freeform 17">
            <a:extLst>
              <a:ext uri="{FF2B5EF4-FFF2-40B4-BE49-F238E27FC236}">
                <a16:creationId xmlns:a16="http://schemas.microsoft.com/office/drawing/2014/main" id="{7E20F4EE-49C0-3447-ABE3-038BEB03D280}"/>
              </a:ext>
            </a:extLst>
          </p:cNvPr>
          <p:cNvSpPr/>
          <p:nvPr/>
        </p:nvSpPr>
        <p:spPr>
          <a:xfrm>
            <a:off x="7436073" y="1470430"/>
            <a:ext cx="1098937" cy="502330"/>
          </a:xfrm>
          <a:custGeom>
            <a:avLst/>
            <a:gdLst>
              <a:gd name="connsiteX0" fmla="*/ 0 w 2020887"/>
              <a:gd name="connsiteY0" fmla="*/ 92376 h 923758"/>
              <a:gd name="connsiteX1" fmla="*/ 92376 w 2020887"/>
              <a:gd name="connsiteY1" fmla="*/ 0 h 923758"/>
              <a:gd name="connsiteX2" fmla="*/ 1928511 w 2020887"/>
              <a:gd name="connsiteY2" fmla="*/ 0 h 923758"/>
              <a:gd name="connsiteX3" fmla="*/ 2020887 w 2020887"/>
              <a:gd name="connsiteY3" fmla="*/ 92376 h 923758"/>
              <a:gd name="connsiteX4" fmla="*/ 2020887 w 2020887"/>
              <a:gd name="connsiteY4" fmla="*/ 831382 h 923758"/>
              <a:gd name="connsiteX5" fmla="*/ 1928511 w 2020887"/>
              <a:gd name="connsiteY5" fmla="*/ 923758 h 923758"/>
              <a:gd name="connsiteX6" fmla="*/ 92376 w 2020887"/>
              <a:gd name="connsiteY6" fmla="*/ 923758 h 923758"/>
              <a:gd name="connsiteX7" fmla="*/ 0 w 2020887"/>
              <a:gd name="connsiteY7" fmla="*/ 831382 h 923758"/>
              <a:gd name="connsiteX8" fmla="*/ 0 w 2020887"/>
              <a:gd name="connsiteY8" fmla="*/ 92376 h 92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0887" h="923758">
                <a:moveTo>
                  <a:pt x="0" y="92376"/>
                </a:moveTo>
                <a:cubicBezTo>
                  <a:pt x="0" y="41358"/>
                  <a:pt x="41358" y="0"/>
                  <a:pt x="92376" y="0"/>
                </a:cubicBezTo>
                <a:lnTo>
                  <a:pt x="1928511" y="0"/>
                </a:lnTo>
                <a:cubicBezTo>
                  <a:pt x="1979529" y="0"/>
                  <a:pt x="2020887" y="41358"/>
                  <a:pt x="2020887" y="92376"/>
                </a:cubicBezTo>
                <a:lnTo>
                  <a:pt x="2020887" y="831382"/>
                </a:lnTo>
                <a:cubicBezTo>
                  <a:pt x="2020887" y="882400"/>
                  <a:pt x="1979529" y="923758"/>
                  <a:pt x="1928511" y="923758"/>
                </a:cubicBezTo>
                <a:lnTo>
                  <a:pt x="92376" y="923758"/>
                </a:lnTo>
                <a:cubicBezTo>
                  <a:pt x="41358" y="923758"/>
                  <a:pt x="0" y="882400"/>
                  <a:pt x="0" y="831382"/>
                </a:cubicBezTo>
                <a:lnTo>
                  <a:pt x="0" y="92376"/>
                </a:lnTo>
                <a:close/>
              </a:path>
            </a:pathLst>
          </a:custGeom>
          <a:solidFill>
            <a:schemeClr val="bg1">
              <a:lumMod val="65000"/>
              <a:alpha val="49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9296" tIns="169296" rIns="169296" bIns="169296" numCol="1" spcCol="1270" anchor="ctr" anchorCtr="0">
            <a:noAutofit/>
          </a:bodyPr>
          <a:lstStyle/>
          <a:p>
            <a:pPr algn="ctr" defTabSz="66673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ravek Light"/>
                <a:cs typeface="Seravek Light"/>
              </a:rPr>
              <a:t>Paso 5</a:t>
            </a:r>
          </a:p>
        </p:txBody>
      </p:sp>
    </p:spTree>
    <p:extLst>
      <p:ext uri="{BB962C8B-B14F-4D97-AF65-F5344CB8AC3E}">
        <p14:creationId xmlns:p14="http://schemas.microsoft.com/office/powerpoint/2010/main" val="3928148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 Placeholder 2"/>
          <p:cNvSpPr txBox="1">
            <a:spLocks/>
          </p:cNvSpPr>
          <p:nvPr/>
        </p:nvSpPr>
        <p:spPr>
          <a:xfrm>
            <a:off x="0" y="438150"/>
            <a:ext cx="9144000" cy="459424"/>
          </a:xfrm>
          <a:prstGeom prst="rect">
            <a:avLst/>
          </a:prstGeom>
        </p:spPr>
        <p:txBody>
          <a:bodyPr vert="horz" lIns="68567" tIns="34289" rIns="68567" bIns="34289" rtlCol="0">
            <a:noAutofit/>
          </a:bodyPr>
          <a:lstStyle>
            <a:lvl1pPr marL="0" indent="0" algn="ctr" defTabSz="685800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rgbClr val="F36F2F"/>
                </a:solidFill>
                <a:latin typeface="Raleway" panose="020B0003030101060003" pitchFamily="34" charset="0"/>
                <a:ea typeface="Roboto" panose="02000000000000000000" pitchFamily="2" charset="0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venir Next Regular"/>
                <a:cs typeface="Avenir Next Regular"/>
              </a:rPr>
              <a:t>BIZUIT </a:t>
            </a:r>
            <a:r>
              <a:rPr lang="en-US" dirty="0" err="1">
                <a:latin typeface="Avenir Next Regular"/>
                <a:cs typeface="Avenir Next Regular"/>
              </a:rPr>
              <a:t>como</a:t>
            </a:r>
            <a:r>
              <a:rPr lang="en-US" dirty="0">
                <a:latin typeface="Avenir Next Regular"/>
                <a:cs typeface="Avenir Next Regular"/>
              </a:rPr>
              <a:t> </a:t>
            </a:r>
            <a:r>
              <a:rPr lang="en-US" dirty="0" err="1">
                <a:latin typeface="Avenir Next Regular"/>
                <a:cs typeface="Avenir Next Regular"/>
              </a:rPr>
              <a:t>Gestor</a:t>
            </a:r>
            <a:r>
              <a:rPr lang="en-US" dirty="0">
                <a:latin typeface="Avenir Next Regular"/>
                <a:cs typeface="Avenir Next Regular"/>
              </a:rPr>
              <a:t> de </a:t>
            </a:r>
            <a:r>
              <a:rPr lang="en-US" dirty="0" err="1">
                <a:latin typeface="Avenir Next Regular"/>
                <a:cs typeface="Avenir Next Regular"/>
              </a:rPr>
              <a:t>Procesos</a:t>
            </a:r>
            <a:r>
              <a:rPr lang="en-US" dirty="0">
                <a:latin typeface="Avenir Next Regular"/>
                <a:cs typeface="Avenir Next Regular"/>
              </a:rPr>
              <a:t> de </a:t>
            </a:r>
            <a:r>
              <a:rPr lang="en-US" dirty="0" err="1">
                <a:latin typeface="Avenir Next Regular"/>
                <a:cs typeface="Avenir Next Regular"/>
              </a:rPr>
              <a:t>Negocio</a:t>
            </a:r>
            <a:r>
              <a:rPr lang="en-US" dirty="0">
                <a:latin typeface="Avenir Next Regular"/>
                <a:cs typeface="Avenir Next Regular"/>
              </a:rPr>
              <a:t> (BPMS) </a:t>
            </a:r>
          </a:p>
        </p:txBody>
      </p:sp>
      <p:sp>
        <p:nvSpPr>
          <p:cNvPr id="10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6</a:t>
            </a:fld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09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864801" y="2676786"/>
            <a:ext cx="1433948" cy="2072880"/>
          </a:xfrm>
        </p:spPr>
        <p:txBody>
          <a:bodyPr>
            <a:normAutofit lnSpcReduction="10000"/>
          </a:bodyPr>
          <a:lstStyle/>
          <a:p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venir Next Regular"/>
                <a:cs typeface="Avenir Next Regular"/>
              </a:rPr>
              <a:t>Modelado, ensamble, distribución y administración de procesos en metodología BPMN y </a:t>
            </a:r>
            <a:r>
              <a:rPr lang="es-ES" sz="1100" dirty="0" err="1">
                <a:solidFill>
                  <a:schemeClr val="bg1">
                    <a:lumMod val="50000"/>
                  </a:schemeClr>
                </a:solidFill>
                <a:latin typeface="Avenir Next Regular"/>
                <a:cs typeface="Avenir Next Regular"/>
              </a:rPr>
              <a:t>Workflow</a:t>
            </a: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venir Next Regular"/>
                <a:cs typeface="Avenir Next Regular"/>
              </a:rPr>
              <a:t>. Interacción entre Procesos lógicos y productivos</a:t>
            </a:r>
          </a:p>
          <a:p>
            <a:endParaRPr lang="es-ES" sz="1100" dirty="0">
              <a:solidFill>
                <a:schemeClr val="bg1">
                  <a:lumMod val="50000"/>
                </a:schemeClr>
              </a:solidFill>
              <a:latin typeface="Avenir Next Regular"/>
              <a:cs typeface="Avenir Next Regular"/>
            </a:endParaRPr>
          </a:p>
        </p:txBody>
      </p:sp>
      <p:sp>
        <p:nvSpPr>
          <p:cNvPr id="116" name="Chevron 12"/>
          <p:cNvSpPr/>
          <p:nvPr/>
        </p:nvSpPr>
        <p:spPr>
          <a:xfrm>
            <a:off x="873925" y="2006467"/>
            <a:ext cx="1301373" cy="502330"/>
          </a:xfrm>
          <a:prstGeom prst="chevron">
            <a:avLst>
              <a:gd name="adj" fmla="val 40000"/>
            </a:avLst>
          </a:prstGeom>
          <a:solidFill>
            <a:srgbClr val="FF7B21"/>
          </a:solidFill>
          <a:ln>
            <a:solidFill>
              <a:srgbClr val="F2762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7" name="Freeform 13"/>
          <p:cNvSpPr/>
          <p:nvPr/>
        </p:nvSpPr>
        <p:spPr>
          <a:xfrm>
            <a:off x="1220958" y="2132050"/>
            <a:ext cx="1098937" cy="502330"/>
          </a:xfrm>
          <a:custGeom>
            <a:avLst/>
            <a:gdLst>
              <a:gd name="connsiteX0" fmla="*/ 0 w 2020887"/>
              <a:gd name="connsiteY0" fmla="*/ 92376 h 923758"/>
              <a:gd name="connsiteX1" fmla="*/ 92376 w 2020887"/>
              <a:gd name="connsiteY1" fmla="*/ 0 h 923758"/>
              <a:gd name="connsiteX2" fmla="*/ 1928511 w 2020887"/>
              <a:gd name="connsiteY2" fmla="*/ 0 h 923758"/>
              <a:gd name="connsiteX3" fmla="*/ 2020887 w 2020887"/>
              <a:gd name="connsiteY3" fmla="*/ 92376 h 923758"/>
              <a:gd name="connsiteX4" fmla="*/ 2020887 w 2020887"/>
              <a:gd name="connsiteY4" fmla="*/ 831382 h 923758"/>
              <a:gd name="connsiteX5" fmla="*/ 1928511 w 2020887"/>
              <a:gd name="connsiteY5" fmla="*/ 923758 h 923758"/>
              <a:gd name="connsiteX6" fmla="*/ 92376 w 2020887"/>
              <a:gd name="connsiteY6" fmla="*/ 923758 h 923758"/>
              <a:gd name="connsiteX7" fmla="*/ 0 w 2020887"/>
              <a:gd name="connsiteY7" fmla="*/ 831382 h 923758"/>
              <a:gd name="connsiteX8" fmla="*/ 0 w 2020887"/>
              <a:gd name="connsiteY8" fmla="*/ 92376 h 92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0887" h="923758">
                <a:moveTo>
                  <a:pt x="0" y="92376"/>
                </a:moveTo>
                <a:cubicBezTo>
                  <a:pt x="0" y="41358"/>
                  <a:pt x="41358" y="0"/>
                  <a:pt x="92376" y="0"/>
                </a:cubicBezTo>
                <a:lnTo>
                  <a:pt x="1928511" y="0"/>
                </a:lnTo>
                <a:cubicBezTo>
                  <a:pt x="1979529" y="0"/>
                  <a:pt x="2020887" y="41358"/>
                  <a:pt x="2020887" y="92376"/>
                </a:cubicBezTo>
                <a:lnTo>
                  <a:pt x="2020887" y="831382"/>
                </a:lnTo>
                <a:cubicBezTo>
                  <a:pt x="2020887" y="882400"/>
                  <a:pt x="1979529" y="923758"/>
                  <a:pt x="1928511" y="923758"/>
                </a:cubicBezTo>
                <a:lnTo>
                  <a:pt x="92376" y="923758"/>
                </a:lnTo>
                <a:cubicBezTo>
                  <a:pt x="41358" y="923758"/>
                  <a:pt x="0" y="882400"/>
                  <a:pt x="0" y="831382"/>
                </a:cubicBezTo>
                <a:lnTo>
                  <a:pt x="0" y="92376"/>
                </a:lnTo>
                <a:close/>
              </a:path>
            </a:pathLst>
          </a:custGeom>
          <a:ln>
            <a:solidFill>
              <a:srgbClr val="F27622"/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9296" tIns="169296" rIns="169296" bIns="169296" numCol="1" spcCol="1270" anchor="ctr" anchorCtr="0">
            <a:noAutofit/>
          </a:bodyPr>
          <a:lstStyle/>
          <a:p>
            <a:pPr algn="ctr" defTabSz="66673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dirty="0" err="1">
                <a:solidFill>
                  <a:srgbClr val="F27622"/>
                </a:solidFill>
                <a:latin typeface="Avenir Next Regular"/>
                <a:cs typeface="Avenir Next Regular"/>
              </a:rPr>
              <a:t>Modelar</a:t>
            </a:r>
            <a:endParaRPr lang="en-US" sz="1100" dirty="0">
              <a:solidFill>
                <a:srgbClr val="F27622"/>
              </a:solidFill>
              <a:latin typeface="Avenir Next Regular"/>
              <a:cs typeface="Avenir Next Regular"/>
            </a:endParaRPr>
          </a:p>
        </p:txBody>
      </p:sp>
      <p:sp>
        <p:nvSpPr>
          <p:cNvPr id="118" name="Chevron 14"/>
          <p:cNvSpPr/>
          <p:nvPr/>
        </p:nvSpPr>
        <p:spPr>
          <a:xfrm>
            <a:off x="2395452" y="2006468"/>
            <a:ext cx="1301373" cy="502330"/>
          </a:xfrm>
          <a:prstGeom prst="chevron">
            <a:avLst>
              <a:gd name="adj" fmla="val 40000"/>
            </a:avLst>
          </a:prstGeom>
          <a:solidFill>
            <a:srgbClr val="FF7B21"/>
          </a:solidFill>
          <a:ln>
            <a:solidFill>
              <a:srgbClr val="F2762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9" name="Freeform 15"/>
          <p:cNvSpPr/>
          <p:nvPr/>
        </p:nvSpPr>
        <p:spPr>
          <a:xfrm>
            <a:off x="2742485" y="2132051"/>
            <a:ext cx="1098937" cy="502330"/>
          </a:xfrm>
          <a:custGeom>
            <a:avLst/>
            <a:gdLst>
              <a:gd name="connsiteX0" fmla="*/ 0 w 2020887"/>
              <a:gd name="connsiteY0" fmla="*/ 92376 h 923758"/>
              <a:gd name="connsiteX1" fmla="*/ 92376 w 2020887"/>
              <a:gd name="connsiteY1" fmla="*/ 0 h 923758"/>
              <a:gd name="connsiteX2" fmla="*/ 1928511 w 2020887"/>
              <a:gd name="connsiteY2" fmla="*/ 0 h 923758"/>
              <a:gd name="connsiteX3" fmla="*/ 2020887 w 2020887"/>
              <a:gd name="connsiteY3" fmla="*/ 92376 h 923758"/>
              <a:gd name="connsiteX4" fmla="*/ 2020887 w 2020887"/>
              <a:gd name="connsiteY4" fmla="*/ 831382 h 923758"/>
              <a:gd name="connsiteX5" fmla="*/ 1928511 w 2020887"/>
              <a:gd name="connsiteY5" fmla="*/ 923758 h 923758"/>
              <a:gd name="connsiteX6" fmla="*/ 92376 w 2020887"/>
              <a:gd name="connsiteY6" fmla="*/ 923758 h 923758"/>
              <a:gd name="connsiteX7" fmla="*/ 0 w 2020887"/>
              <a:gd name="connsiteY7" fmla="*/ 831382 h 923758"/>
              <a:gd name="connsiteX8" fmla="*/ 0 w 2020887"/>
              <a:gd name="connsiteY8" fmla="*/ 92376 h 92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0887" h="923758">
                <a:moveTo>
                  <a:pt x="0" y="92376"/>
                </a:moveTo>
                <a:cubicBezTo>
                  <a:pt x="0" y="41358"/>
                  <a:pt x="41358" y="0"/>
                  <a:pt x="92376" y="0"/>
                </a:cubicBezTo>
                <a:lnTo>
                  <a:pt x="1928511" y="0"/>
                </a:lnTo>
                <a:cubicBezTo>
                  <a:pt x="1979529" y="0"/>
                  <a:pt x="2020887" y="41358"/>
                  <a:pt x="2020887" y="92376"/>
                </a:cubicBezTo>
                <a:lnTo>
                  <a:pt x="2020887" y="831382"/>
                </a:lnTo>
                <a:cubicBezTo>
                  <a:pt x="2020887" y="882400"/>
                  <a:pt x="1979529" y="923758"/>
                  <a:pt x="1928511" y="923758"/>
                </a:cubicBezTo>
                <a:lnTo>
                  <a:pt x="92376" y="923758"/>
                </a:lnTo>
                <a:cubicBezTo>
                  <a:pt x="41358" y="923758"/>
                  <a:pt x="0" y="882400"/>
                  <a:pt x="0" y="831382"/>
                </a:cubicBezTo>
                <a:lnTo>
                  <a:pt x="0" y="92376"/>
                </a:lnTo>
                <a:close/>
              </a:path>
            </a:pathLst>
          </a:custGeom>
          <a:ln>
            <a:solidFill>
              <a:srgbClr val="F27622"/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9296" tIns="169296" rIns="169296" bIns="169296" numCol="1" spcCol="1270" anchor="ctr" anchorCtr="0">
            <a:noAutofit/>
          </a:bodyPr>
          <a:lstStyle/>
          <a:p>
            <a:pPr algn="ctr" defTabSz="66673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dirty="0" err="1">
                <a:solidFill>
                  <a:srgbClr val="F27622"/>
                </a:solidFill>
                <a:latin typeface="Avenir Next Regular"/>
                <a:cs typeface="Avenir Next Regular"/>
              </a:rPr>
              <a:t>Integrar</a:t>
            </a:r>
            <a:endParaRPr lang="en-US" sz="1100" dirty="0">
              <a:solidFill>
                <a:srgbClr val="F27622"/>
              </a:solidFill>
              <a:latin typeface="Avenir Next Regular"/>
              <a:cs typeface="Avenir Next Regular"/>
            </a:endParaRPr>
          </a:p>
        </p:txBody>
      </p:sp>
      <p:sp>
        <p:nvSpPr>
          <p:cNvPr id="120" name="Chevron 16"/>
          <p:cNvSpPr/>
          <p:nvPr/>
        </p:nvSpPr>
        <p:spPr>
          <a:xfrm>
            <a:off x="3881910" y="2006468"/>
            <a:ext cx="1301373" cy="502330"/>
          </a:xfrm>
          <a:prstGeom prst="chevron">
            <a:avLst>
              <a:gd name="adj" fmla="val 40000"/>
            </a:avLst>
          </a:prstGeom>
          <a:solidFill>
            <a:srgbClr val="FF7B21"/>
          </a:solidFill>
          <a:ln>
            <a:solidFill>
              <a:srgbClr val="F2762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1" name="Freeform 17"/>
          <p:cNvSpPr/>
          <p:nvPr/>
        </p:nvSpPr>
        <p:spPr>
          <a:xfrm>
            <a:off x="4228943" y="2132051"/>
            <a:ext cx="1098937" cy="502330"/>
          </a:xfrm>
          <a:custGeom>
            <a:avLst/>
            <a:gdLst>
              <a:gd name="connsiteX0" fmla="*/ 0 w 2020887"/>
              <a:gd name="connsiteY0" fmla="*/ 92376 h 923758"/>
              <a:gd name="connsiteX1" fmla="*/ 92376 w 2020887"/>
              <a:gd name="connsiteY1" fmla="*/ 0 h 923758"/>
              <a:gd name="connsiteX2" fmla="*/ 1928511 w 2020887"/>
              <a:gd name="connsiteY2" fmla="*/ 0 h 923758"/>
              <a:gd name="connsiteX3" fmla="*/ 2020887 w 2020887"/>
              <a:gd name="connsiteY3" fmla="*/ 92376 h 923758"/>
              <a:gd name="connsiteX4" fmla="*/ 2020887 w 2020887"/>
              <a:gd name="connsiteY4" fmla="*/ 831382 h 923758"/>
              <a:gd name="connsiteX5" fmla="*/ 1928511 w 2020887"/>
              <a:gd name="connsiteY5" fmla="*/ 923758 h 923758"/>
              <a:gd name="connsiteX6" fmla="*/ 92376 w 2020887"/>
              <a:gd name="connsiteY6" fmla="*/ 923758 h 923758"/>
              <a:gd name="connsiteX7" fmla="*/ 0 w 2020887"/>
              <a:gd name="connsiteY7" fmla="*/ 831382 h 923758"/>
              <a:gd name="connsiteX8" fmla="*/ 0 w 2020887"/>
              <a:gd name="connsiteY8" fmla="*/ 92376 h 92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0887" h="923758">
                <a:moveTo>
                  <a:pt x="0" y="92376"/>
                </a:moveTo>
                <a:cubicBezTo>
                  <a:pt x="0" y="41358"/>
                  <a:pt x="41358" y="0"/>
                  <a:pt x="92376" y="0"/>
                </a:cubicBezTo>
                <a:lnTo>
                  <a:pt x="1928511" y="0"/>
                </a:lnTo>
                <a:cubicBezTo>
                  <a:pt x="1979529" y="0"/>
                  <a:pt x="2020887" y="41358"/>
                  <a:pt x="2020887" y="92376"/>
                </a:cubicBezTo>
                <a:lnTo>
                  <a:pt x="2020887" y="831382"/>
                </a:lnTo>
                <a:cubicBezTo>
                  <a:pt x="2020887" y="882400"/>
                  <a:pt x="1979529" y="923758"/>
                  <a:pt x="1928511" y="923758"/>
                </a:cubicBezTo>
                <a:lnTo>
                  <a:pt x="92376" y="923758"/>
                </a:lnTo>
                <a:cubicBezTo>
                  <a:pt x="41358" y="923758"/>
                  <a:pt x="0" y="882400"/>
                  <a:pt x="0" y="831382"/>
                </a:cubicBezTo>
                <a:lnTo>
                  <a:pt x="0" y="92376"/>
                </a:lnTo>
                <a:close/>
              </a:path>
            </a:pathLst>
          </a:custGeom>
          <a:ln>
            <a:solidFill>
              <a:srgbClr val="F27622"/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9296" tIns="169296" rIns="169296" bIns="169296" numCol="1" spcCol="1270" anchor="ctr" anchorCtr="0">
            <a:noAutofit/>
          </a:bodyPr>
          <a:lstStyle/>
          <a:p>
            <a:pPr algn="ctr" defTabSz="66673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dirty="0" err="1">
                <a:solidFill>
                  <a:srgbClr val="F27622"/>
                </a:solidFill>
                <a:latin typeface="Avenir Next Regular"/>
                <a:cs typeface="Avenir Next Regular"/>
              </a:rPr>
              <a:t>Diseñar</a:t>
            </a:r>
            <a:endParaRPr lang="en-US" sz="1100" dirty="0">
              <a:solidFill>
                <a:srgbClr val="F27622"/>
              </a:solidFill>
              <a:latin typeface="Avenir Next Regular"/>
              <a:cs typeface="Avenir Next Regular"/>
            </a:endParaRPr>
          </a:p>
        </p:txBody>
      </p:sp>
      <p:sp>
        <p:nvSpPr>
          <p:cNvPr id="123" name="Chevron 12"/>
          <p:cNvSpPr/>
          <p:nvPr/>
        </p:nvSpPr>
        <p:spPr>
          <a:xfrm>
            <a:off x="5329310" y="2006467"/>
            <a:ext cx="1301373" cy="502330"/>
          </a:xfrm>
          <a:prstGeom prst="chevron">
            <a:avLst>
              <a:gd name="adj" fmla="val 40000"/>
            </a:avLst>
          </a:prstGeom>
          <a:solidFill>
            <a:srgbClr val="FF7B21"/>
          </a:solidFill>
          <a:ln>
            <a:solidFill>
              <a:srgbClr val="F2762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4" name="Freeform 13"/>
          <p:cNvSpPr/>
          <p:nvPr/>
        </p:nvSpPr>
        <p:spPr>
          <a:xfrm>
            <a:off x="5676343" y="2132050"/>
            <a:ext cx="1098937" cy="502330"/>
          </a:xfrm>
          <a:custGeom>
            <a:avLst/>
            <a:gdLst>
              <a:gd name="connsiteX0" fmla="*/ 0 w 2020887"/>
              <a:gd name="connsiteY0" fmla="*/ 92376 h 923758"/>
              <a:gd name="connsiteX1" fmla="*/ 92376 w 2020887"/>
              <a:gd name="connsiteY1" fmla="*/ 0 h 923758"/>
              <a:gd name="connsiteX2" fmla="*/ 1928511 w 2020887"/>
              <a:gd name="connsiteY2" fmla="*/ 0 h 923758"/>
              <a:gd name="connsiteX3" fmla="*/ 2020887 w 2020887"/>
              <a:gd name="connsiteY3" fmla="*/ 92376 h 923758"/>
              <a:gd name="connsiteX4" fmla="*/ 2020887 w 2020887"/>
              <a:gd name="connsiteY4" fmla="*/ 831382 h 923758"/>
              <a:gd name="connsiteX5" fmla="*/ 1928511 w 2020887"/>
              <a:gd name="connsiteY5" fmla="*/ 923758 h 923758"/>
              <a:gd name="connsiteX6" fmla="*/ 92376 w 2020887"/>
              <a:gd name="connsiteY6" fmla="*/ 923758 h 923758"/>
              <a:gd name="connsiteX7" fmla="*/ 0 w 2020887"/>
              <a:gd name="connsiteY7" fmla="*/ 831382 h 923758"/>
              <a:gd name="connsiteX8" fmla="*/ 0 w 2020887"/>
              <a:gd name="connsiteY8" fmla="*/ 92376 h 92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0887" h="923758">
                <a:moveTo>
                  <a:pt x="0" y="92376"/>
                </a:moveTo>
                <a:cubicBezTo>
                  <a:pt x="0" y="41358"/>
                  <a:pt x="41358" y="0"/>
                  <a:pt x="92376" y="0"/>
                </a:cubicBezTo>
                <a:lnTo>
                  <a:pt x="1928511" y="0"/>
                </a:lnTo>
                <a:cubicBezTo>
                  <a:pt x="1979529" y="0"/>
                  <a:pt x="2020887" y="41358"/>
                  <a:pt x="2020887" y="92376"/>
                </a:cubicBezTo>
                <a:lnTo>
                  <a:pt x="2020887" y="831382"/>
                </a:lnTo>
                <a:cubicBezTo>
                  <a:pt x="2020887" y="882400"/>
                  <a:pt x="1979529" y="923758"/>
                  <a:pt x="1928511" y="923758"/>
                </a:cubicBezTo>
                <a:lnTo>
                  <a:pt x="92376" y="923758"/>
                </a:lnTo>
                <a:cubicBezTo>
                  <a:pt x="41358" y="923758"/>
                  <a:pt x="0" y="882400"/>
                  <a:pt x="0" y="831382"/>
                </a:cubicBezTo>
                <a:lnTo>
                  <a:pt x="0" y="92376"/>
                </a:lnTo>
                <a:close/>
              </a:path>
            </a:pathLst>
          </a:custGeom>
          <a:ln>
            <a:solidFill>
              <a:srgbClr val="F27622"/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9292" tIns="169292" rIns="169292" bIns="169292" numCol="1" spcCol="1270" anchor="ctr" anchorCtr="0">
            <a:noAutofit/>
          </a:bodyPr>
          <a:lstStyle/>
          <a:p>
            <a:pPr algn="ctr" defTabSz="66673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dirty="0" err="1">
                <a:solidFill>
                  <a:srgbClr val="F27622"/>
                </a:solidFill>
                <a:latin typeface="Avenir Next Regular"/>
                <a:cs typeface="Avenir Next Regular"/>
              </a:rPr>
              <a:t>Automatizar</a:t>
            </a:r>
            <a:endParaRPr lang="en-US" sz="1050" dirty="0">
              <a:solidFill>
                <a:srgbClr val="F27622"/>
              </a:solidFill>
              <a:latin typeface="Avenir Next Regular"/>
              <a:cs typeface="Avenir Next Regular"/>
            </a:endParaRPr>
          </a:p>
        </p:txBody>
      </p:sp>
      <p:sp>
        <p:nvSpPr>
          <p:cNvPr id="125" name="Chevron 14"/>
          <p:cNvSpPr/>
          <p:nvPr/>
        </p:nvSpPr>
        <p:spPr>
          <a:xfrm>
            <a:off x="6815767" y="2006467"/>
            <a:ext cx="1301373" cy="502330"/>
          </a:xfrm>
          <a:prstGeom prst="chevron">
            <a:avLst>
              <a:gd name="adj" fmla="val 40000"/>
            </a:avLst>
          </a:prstGeom>
          <a:solidFill>
            <a:srgbClr val="FF7B21"/>
          </a:solidFill>
          <a:ln>
            <a:solidFill>
              <a:srgbClr val="F2762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6" name="Freeform 15"/>
          <p:cNvSpPr/>
          <p:nvPr/>
        </p:nvSpPr>
        <p:spPr>
          <a:xfrm>
            <a:off x="7162800" y="2132050"/>
            <a:ext cx="1098937" cy="502330"/>
          </a:xfrm>
          <a:custGeom>
            <a:avLst/>
            <a:gdLst>
              <a:gd name="connsiteX0" fmla="*/ 0 w 2020887"/>
              <a:gd name="connsiteY0" fmla="*/ 92376 h 923758"/>
              <a:gd name="connsiteX1" fmla="*/ 92376 w 2020887"/>
              <a:gd name="connsiteY1" fmla="*/ 0 h 923758"/>
              <a:gd name="connsiteX2" fmla="*/ 1928511 w 2020887"/>
              <a:gd name="connsiteY2" fmla="*/ 0 h 923758"/>
              <a:gd name="connsiteX3" fmla="*/ 2020887 w 2020887"/>
              <a:gd name="connsiteY3" fmla="*/ 92376 h 923758"/>
              <a:gd name="connsiteX4" fmla="*/ 2020887 w 2020887"/>
              <a:gd name="connsiteY4" fmla="*/ 831382 h 923758"/>
              <a:gd name="connsiteX5" fmla="*/ 1928511 w 2020887"/>
              <a:gd name="connsiteY5" fmla="*/ 923758 h 923758"/>
              <a:gd name="connsiteX6" fmla="*/ 92376 w 2020887"/>
              <a:gd name="connsiteY6" fmla="*/ 923758 h 923758"/>
              <a:gd name="connsiteX7" fmla="*/ 0 w 2020887"/>
              <a:gd name="connsiteY7" fmla="*/ 831382 h 923758"/>
              <a:gd name="connsiteX8" fmla="*/ 0 w 2020887"/>
              <a:gd name="connsiteY8" fmla="*/ 92376 h 92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0887" h="923758">
                <a:moveTo>
                  <a:pt x="0" y="92376"/>
                </a:moveTo>
                <a:cubicBezTo>
                  <a:pt x="0" y="41358"/>
                  <a:pt x="41358" y="0"/>
                  <a:pt x="92376" y="0"/>
                </a:cubicBezTo>
                <a:lnTo>
                  <a:pt x="1928511" y="0"/>
                </a:lnTo>
                <a:cubicBezTo>
                  <a:pt x="1979529" y="0"/>
                  <a:pt x="2020887" y="41358"/>
                  <a:pt x="2020887" y="92376"/>
                </a:cubicBezTo>
                <a:lnTo>
                  <a:pt x="2020887" y="831382"/>
                </a:lnTo>
                <a:cubicBezTo>
                  <a:pt x="2020887" y="882400"/>
                  <a:pt x="1979529" y="923758"/>
                  <a:pt x="1928511" y="923758"/>
                </a:cubicBezTo>
                <a:lnTo>
                  <a:pt x="92376" y="923758"/>
                </a:lnTo>
                <a:cubicBezTo>
                  <a:pt x="41358" y="923758"/>
                  <a:pt x="0" y="882400"/>
                  <a:pt x="0" y="831382"/>
                </a:cubicBezTo>
                <a:lnTo>
                  <a:pt x="0" y="92376"/>
                </a:lnTo>
                <a:close/>
              </a:path>
            </a:pathLst>
          </a:custGeom>
          <a:ln>
            <a:solidFill>
              <a:srgbClr val="F27622"/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9292" tIns="169292" rIns="169292" bIns="169292" numCol="1" spcCol="1270" anchor="ctr" anchorCtr="0">
            <a:noAutofit/>
          </a:bodyPr>
          <a:lstStyle/>
          <a:p>
            <a:pPr algn="ctr" defTabSz="66673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dirty="0" err="1">
                <a:solidFill>
                  <a:srgbClr val="F27622"/>
                </a:solidFill>
                <a:latin typeface="Avenir Next Regular"/>
                <a:cs typeface="Avenir Next Regular"/>
              </a:rPr>
              <a:t>Monitorear</a:t>
            </a:r>
            <a:endParaRPr lang="en-US" sz="1100" dirty="0">
              <a:solidFill>
                <a:srgbClr val="F27622"/>
              </a:solidFill>
              <a:latin typeface="Avenir Next Regular"/>
              <a:cs typeface="Avenir Next Regular"/>
            </a:endParaRPr>
          </a:p>
        </p:txBody>
      </p:sp>
      <p:sp>
        <p:nvSpPr>
          <p:cNvPr id="129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1219200" y="925116"/>
            <a:ext cx="6324601" cy="459424"/>
          </a:xfrm>
        </p:spPr>
        <p:txBody>
          <a:bodyPr>
            <a:noAutofit/>
          </a:bodyPr>
          <a:lstStyle/>
          <a:p>
            <a:r>
              <a:rPr lang="es-E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Permite tomar el control de los procesos, modelarlos, darles visibilidad y tomar decisiones basadas en información real y oportuna del negocio a partir de ellos. Junto con la posibilidad de diseñar e implementar una arquitectura tecnológica acorde a la perspectiva estratégica de la organización, lleva al paradigma de BPM un paso adelante</a:t>
            </a:r>
          </a:p>
        </p:txBody>
      </p:sp>
      <p:sp>
        <p:nvSpPr>
          <p:cNvPr id="130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2410018" y="2692267"/>
            <a:ext cx="1433948" cy="2072880"/>
          </a:xfrm>
        </p:spPr>
        <p:txBody>
          <a:bodyPr>
            <a:normAutofit/>
          </a:bodyPr>
          <a:lstStyle/>
          <a:p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venir Next Regular"/>
                <a:cs typeface="Avenir Next Regular"/>
              </a:rPr>
              <a:t>La Interacción con sistemas externos se realiza de manera nativa </a:t>
            </a:r>
            <a:r>
              <a:rPr lang="es-ES" sz="1100" dirty="0" err="1">
                <a:solidFill>
                  <a:schemeClr val="bg1">
                    <a:lumMod val="50000"/>
                  </a:schemeClr>
                </a:solidFill>
                <a:latin typeface="Avenir Next Regular"/>
                <a:cs typeface="Avenir Next Regular"/>
              </a:rPr>
              <a:t>via</a:t>
            </a: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venir Next Regular"/>
                <a:cs typeface="Avenir Next Regular"/>
              </a:rPr>
              <a:t> asistentes visuales y </a:t>
            </a:r>
            <a:r>
              <a:rPr lang="es-ES" sz="1100" dirty="0" err="1">
                <a:solidFill>
                  <a:schemeClr val="bg1">
                    <a:lumMod val="50000"/>
                  </a:schemeClr>
                </a:solidFill>
                <a:latin typeface="Avenir Next Regular"/>
                <a:cs typeface="Avenir Next Regular"/>
              </a:rPr>
              <a:t>drag&amp;drop</a:t>
            </a:r>
            <a:endParaRPr lang="es-ES" sz="1100" dirty="0">
              <a:solidFill>
                <a:schemeClr val="bg1">
                  <a:lumMod val="50000"/>
                </a:schemeClr>
              </a:solidFill>
              <a:latin typeface="Avenir Next Regular"/>
              <a:cs typeface="Avenir Next Regular"/>
            </a:endParaRPr>
          </a:p>
        </p:txBody>
      </p:sp>
      <p:sp>
        <p:nvSpPr>
          <p:cNvPr id="131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010218" y="2692267"/>
            <a:ext cx="1433948" cy="2072880"/>
          </a:xfrm>
        </p:spPr>
        <p:txBody>
          <a:bodyPr>
            <a:normAutofit/>
          </a:bodyPr>
          <a:lstStyle/>
          <a:p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venir Next Regular"/>
                <a:cs typeface="Avenir Next Regular"/>
              </a:rPr>
              <a:t>Diseñador de formularios </a:t>
            </a:r>
            <a:r>
              <a:rPr lang="es-ES" sz="1100" dirty="0" err="1">
                <a:solidFill>
                  <a:schemeClr val="bg1">
                    <a:lumMod val="50000"/>
                  </a:schemeClr>
                </a:solidFill>
                <a:latin typeface="Avenir Next Regular"/>
                <a:cs typeface="Avenir Next Regular"/>
              </a:rPr>
              <a:t>Win</a:t>
            </a: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venir Next Regular"/>
                <a:cs typeface="Avenir Next Regular"/>
              </a:rPr>
              <a:t>, Web y Mobile. </a:t>
            </a:r>
          </a:p>
        </p:txBody>
      </p:sp>
      <p:sp>
        <p:nvSpPr>
          <p:cNvPr id="132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5458018" y="2692267"/>
            <a:ext cx="1433948" cy="2072880"/>
          </a:xfrm>
        </p:spPr>
        <p:txBody>
          <a:bodyPr>
            <a:normAutofit/>
          </a:bodyPr>
          <a:lstStyle/>
          <a:p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venir Next Regular"/>
                <a:cs typeface="Avenir Next Regular"/>
              </a:rPr>
              <a:t>Motor de </a:t>
            </a:r>
            <a:r>
              <a:rPr lang="es-ES" sz="1100" dirty="0" err="1">
                <a:solidFill>
                  <a:schemeClr val="bg1">
                    <a:lumMod val="50000"/>
                  </a:schemeClr>
                </a:solidFill>
                <a:latin typeface="Avenir Next Regular"/>
                <a:cs typeface="Avenir Next Regular"/>
              </a:rPr>
              <a:t>Workflow</a:t>
            </a: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venir Next Regular"/>
                <a:cs typeface="Avenir Next Regular"/>
              </a:rPr>
              <a:t> Robusto que asegura la persistencia y entrega de las tareas accesibles desde Web y Mobile</a:t>
            </a:r>
          </a:p>
        </p:txBody>
      </p:sp>
      <p:sp>
        <p:nvSpPr>
          <p:cNvPr id="133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6905818" y="2692267"/>
            <a:ext cx="1433948" cy="2072880"/>
          </a:xfrm>
        </p:spPr>
        <p:txBody>
          <a:bodyPr>
            <a:normAutofit/>
          </a:bodyPr>
          <a:lstStyle/>
          <a:p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venir Next Regular"/>
                <a:cs typeface="Avenir Next Regular"/>
              </a:rPr>
              <a:t>Interfaz Web para administración y monitoreo de los procesos.</a:t>
            </a:r>
          </a:p>
        </p:txBody>
      </p:sp>
    </p:spTree>
    <p:extLst>
      <p:ext uri="{BB962C8B-B14F-4D97-AF65-F5344CB8AC3E}">
        <p14:creationId xmlns:p14="http://schemas.microsoft.com/office/powerpoint/2010/main" val="42357923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457199" y="209550"/>
            <a:ext cx="8229599" cy="459424"/>
          </a:xfrm>
        </p:spPr>
        <p:txBody>
          <a:bodyPr/>
          <a:lstStyle/>
          <a:p>
            <a:r>
              <a:rPr lang="en-US" sz="2400" dirty="0" err="1">
                <a:latin typeface="Avenir Next Regular"/>
                <a:cs typeface="Avenir Next Regular"/>
              </a:rPr>
              <a:t>Asistente</a:t>
            </a:r>
            <a:r>
              <a:rPr lang="en-US" sz="2400" dirty="0">
                <a:latin typeface="Avenir Next Regular"/>
                <a:cs typeface="Avenir Next Regular"/>
              </a:rPr>
              <a:t> de </a:t>
            </a:r>
            <a:r>
              <a:rPr lang="en-US" sz="2400" dirty="0" err="1">
                <a:latin typeface="Avenir Next Regular"/>
                <a:cs typeface="Avenir Next Regular"/>
              </a:rPr>
              <a:t>Configuración</a:t>
            </a:r>
            <a:r>
              <a:rPr lang="en-US" sz="2400" dirty="0">
                <a:latin typeface="Avenir Next Regular"/>
                <a:cs typeface="Avenir Next Regular"/>
              </a:rPr>
              <a:t> de </a:t>
            </a:r>
            <a:r>
              <a:rPr lang="en-US" sz="2400" dirty="0" err="1">
                <a:latin typeface="Avenir Next Regular"/>
                <a:cs typeface="Avenir Next Regular"/>
              </a:rPr>
              <a:t>Actividades</a:t>
            </a:r>
            <a:r>
              <a:rPr lang="en-US" sz="2400" dirty="0">
                <a:latin typeface="Avenir Next Regular"/>
                <a:cs typeface="Avenir Next Regular"/>
              </a:rPr>
              <a:t> </a:t>
            </a:r>
            <a:r>
              <a:rPr lang="en-US" sz="2400" dirty="0" err="1">
                <a:latin typeface="Avenir Next Regular"/>
                <a:cs typeface="Avenir Next Regular"/>
              </a:rPr>
              <a:t>Generales</a:t>
            </a:r>
            <a:endParaRPr lang="en-US" sz="2400" dirty="0">
              <a:latin typeface="Avenir Next Regular"/>
              <a:cs typeface="Avenir Next Regular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configurar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gráficamente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las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actividades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propósito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general.</a:t>
            </a:r>
            <a:endParaRPr lang="en-US" sz="1100" dirty="0">
              <a:latin typeface="Avenir Next Regular"/>
              <a:cs typeface="Avenir Next Regular"/>
            </a:endParaRP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8"/>
          </p:nvPr>
        </p:nvSpPr>
        <p:spPr>
          <a:xfrm>
            <a:off x="457199" y="2266950"/>
            <a:ext cx="8229599" cy="2362200"/>
          </a:xfrm>
        </p:spPr>
        <p:txBody>
          <a:bodyPr>
            <a:normAutofit fontScale="92500" lnSpcReduction="20000"/>
          </a:bodyPr>
          <a:lstStyle/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b="1" dirty="0" err="1">
                <a:latin typeface="Avenir Next Demi Bold" panose="020B0503020202020204" pitchFamily="34" charset="0"/>
                <a:cs typeface="Avenir Next Regular"/>
              </a:rPr>
              <a:t>Configuración</a:t>
            </a:r>
            <a:r>
              <a:rPr lang="en-US" sz="1600" b="1" dirty="0">
                <a:latin typeface="Avenir Next Demi Bold" panose="020B0503020202020204" pitchFamily="34" charset="0"/>
                <a:cs typeface="Avenir Next Regular"/>
              </a:rPr>
              <a:t> de </a:t>
            </a:r>
            <a:r>
              <a:rPr lang="en-US" sz="1600" b="1" dirty="0" err="1">
                <a:latin typeface="Avenir Next Demi Bold" panose="020B0503020202020204" pitchFamily="34" charset="0"/>
                <a:cs typeface="Avenir Next Regular"/>
              </a:rPr>
              <a:t>Datos</a:t>
            </a:r>
            <a:r>
              <a:rPr lang="en-US" sz="1600" b="1" dirty="0">
                <a:latin typeface="Avenir Next Demi Bold" panose="020B0503020202020204" pitchFamily="34" charset="0"/>
                <a:cs typeface="Avenir Next Regular"/>
              </a:rPr>
              <a:t> de Salida de la </a:t>
            </a:r>
            <a:r>
              <a:rPr lang="en-US" sz="1600" b="1" dirty="0" err="1">
                <a:latin typeface="Avenir Next Demi Bold" panose="020B0503020202020204" pitchFamily="34" charset="0"/>
                <a:cs typeface="Avenir Next Regular"/>
              </a:rPr>
              <a:t>Actividad</a:t>
            </a:r>
            <a:endParaRPr lang="en-US" sz="1600" b="1" dirty="0">
              <a:latin typeface="Avenir Next Demi Bold" panose="020B0503020202020204" pitchFamily="34" charset="0"/>
              <a:cs typeface="Avenir Next Regular"/>
            </a:endParaRPr>
          </a:p>
          <a:p>
            <a:pPr marL="514271" lvl="1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Dependiendo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 la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actividad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 la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cual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se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trate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,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este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paso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será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requerido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o no. </a:t>
            </a:r>
          </a:p>
          <a:p>
            <a:pPr marL="514271" lvl="1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Si la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actividad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que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está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siendo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configurada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tiene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una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salida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predefinida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, no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tiene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salida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, o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bien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la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salida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puede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ser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inferida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,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este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paso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será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ignorado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. </a:t>
            </a:r>
          </a:p>
          <a:p>
            <a:pPr marL="514271" lvl="1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Si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por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el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contrario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la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actividad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tiene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salida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,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pero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no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predefinida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ni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puede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ser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inferida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, el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paso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será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obligatorio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.</a:t>
            </a:r>
          </a:p>
          <a:p>
            <a:pPr marL="514271" lvl="1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Este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paso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solicita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un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esquema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salida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para la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actividad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.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Seleccionar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el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archivo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Xsd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a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partir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del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botón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“…” y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la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sección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Output Schema se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presentará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el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esquema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seleccionado</a:t>
            </a:r>
            <a:endParaRPr lang="en-US" sz="1600" dirty="0">
              <a:latin typeface="Avenir Next" panose="020B0503020202020204" pitchFamily="34" charset="0"/>
              <a:cs typeface="Avenir Next Regular"/>
            </a:endParaRP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60</a:t>
            </a:fld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2" name="Chevron 12">
            <a:extLst>
              <a:ext uri="{FF2B5EF4-FFF2-40B4-BE49-F238E27FC236}">
                <a16:creationId xmlns:a16="http://schemas.microsoft.com/office/drawing/2014/main" id="{C65E1BDF-8258-6D4A-BC2E-4EE719F5414C}"/>
              </a:ext>
            </a:extLst>
          </p:cNvPr>
          <p:cNvSpPr/>
          <p:nvPr/>
        </p:nvSpPr>
        <p:spPr>
          <a:xfrm>
            <a:off x="542154" y="1344847"/>
            <a:ext cx="1301373" cy="502330"/>
          </a:xfrm>
          <a:prstGeom prst="chevron">
            <a:avLst>
              <a:gd name="adj" fmla="val 40000"/>
            </a:avLst>
          </a:prstGeom>
          <a:solidFill>
            <a:schemeClr val="bg1">
              <a:lumMod val="65000"/>
              <a:alpha val="49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3D1133DE-4797-494B-AA08-715A51939055}"/>
              </a:ext>
            </a:extLst>
          </p:cNvPr>
          <p:cNvSpPr/>
          <p:nvPr/>
        </p:nvSpPr>
        <p:spPr>
          <a:xfrm>
            <a:off x="889187" y="1470430"/>
            <a:ext cx="1098937" cy="502330"/>
          </a:xfrm>
          <a:custGeom>
            <a:avLst/>
            <a:gdLst>
              <a:gd name="connsiteX0" fmla="*/ 0 w 2020887"/>
              <a:gd name="connsiteY0" fmla="*/ 92376 h 923758"/>
              <a:gd name="connsiteX1" fmla="*/ 92376 w 2020887"/>
              <a:gd name="connsiteY1" fmla="*/ 0 h 923758"/>
              <a:gd name="connsiteX2" fmla="*/ 1928511 w 2020887"/>
              <a:gd name="connsiteY2" fmla="*/ 0 h 923758"/>
              <a:gd name="connsiteX3" fmla="*/ 2020887 w 2020887"/>
              <a:gd name="connsiteY3" fmla="*/ 92376 h 923758"/>
              <a:gd name="connsiteX4" fmla="*/ 2020887 w 2020887"/>
              <a:gd name="connsiteY4" fmla="*/ 831382 h 923758"/>
              <a:gd name="connsiteX5" fmla="*/ 1928511 w 2020887"/>
              <a:gd name="connsiteY5" fmla="*/ 923758 h 923758"/>
              <a:gd name="connsiteX6" fmla="*/ 92376 w 2020887"/>
              <a:gd name="connsiteY6" fmla="*/ 923758 h 923758"/>
              <a:gd name="connsiteX7" fmla="*/ 0 w 2020887"/>
              <a:gd name="connsiteY7" fmla="*/ 831382 h 923758"/>
              <a:gd name="connsiteX8" fmla="*/ 0 w 2020887"/>
              <a:gd name="connsiteY8" fmla="*/ 92376 h 92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0887" h="923758">
                <a:moveTo>
                  <a:pt x="0" y="92376"/>
                </a:moveTo>
                <a:cubicBezTo>
                  <a:pt x="0" y="41358"/>
                  <a:pt x="41358" y="0"/>
                  <a:pt x="92376" y="0"/>
                </a:cubicBezTo>
                <a:lnTo>
                  <a:pt x="1928511" y="0"/>
                </a:lnTo>
                <a:cubicBezTo>
                  <a:pt x="1979529" y="0"/>
                  <a:pt x="2020887" y="41358"/>
                  <a:pt x="2020887" y="92376"/>
                </a:cubicBezTo>
                <a:lnTo>
                  <a:pt x="2020887" y="831382"/>
                </a:lnTo>
                <a:cubicBezTo>
                  <a:pt x="2020887" y="882400"/>
                  <a:pt x="1979529" y="923758"/>
                  <a:pt x="1928511" y="923758"/>
                </a:cubicBezTo>
                <a:lnTo>
                  <a:pt x="92376" y="923758"/>
                </a:lnTo>
                <a:cubicBezTo>
                  <a:pt x="41358" y="923758"/>
                  <a:pt x="0" y="882400"/>
                  <a:pt x="0" y="831382"/>
                </a:cubicBezTo>
                <a:lnTo>
                  <a:pt x="0" y="92376"/>
                </a:lnTo>
                <a:close/>
              </a:path>
            </a:pathLst>
          </a:custGeom>
          <a:solidFill>
            <a:schemeClr val="bg1">
              <a:lumMod val="65000"/>
              <a:alpha val="49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9296" tIns="169296" rIns="169296" bIns="169296" numCol="1" spcCol="1270" anchor="ctr" anchorCtr="0">
            <a:noAutofit/>
          </a:bodyPr>
          <a:lstStyle/>
          <a:p>
            <a:pPr algn="ctr" defTabSz="66673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Seravek Light"/>
              </a:rPr>
              <a:t>Paso 1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eravek Light"/>
            </a:endParaRPr>
          </a:p>
        </p:txBody>
      </p:sp>
      <p:sp>
        <p:nvSpPr>
          <p:cNvPr id="14" name="Chevron 14">
            <a:extLst>
              <a:ext uri="{FF2B5EF4-FFF2-40B4-BE49-F238E27FC236}">
                <a16:creationId xmlns:a16="http://schemas.microsoft.com/office/drawing/2014/main" id="{5CF3976B-AE1C-D446-A9CA-98F23EB2B585}"/>
              </a:ext>
            </a:extLst>
          </p:cNvPr>
          <p:cNvSpPr/>
          <p:nvPr/>
        </p:nvSpPr>
        <p:spPr>
          <a:xfrm>
            <a:off x="2175349" y="1346417"/>
            <a:ext cx="1301373" cy="502330"/>
          </a:xfrm>
          <a:prstGeom prst="chevron">
            <a:avLst>
              <a:gd name="adj" fmla="val 40000"/>
            </a:avLst>
          </a:prstGeom>
          <a:solidFill>
            <a:srgbClr val="FF7B21"/>
          </a:solidFill>
          <a:ln>
            <a:solidFill>
              <a:srgbClr val="F2762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10349FE6-ADF7-2349-8387-8BCB488E1345}"/>
              </a:ext>
            </a:extLst>
          </p:cNvPr>
          <p:cNvSpPr/>
          <p:nvPr/>
        </p:nvSpPr>
        <p:spPr>
          <a:xfrm>
            <a:off x="2522382" y="1472000"/>
            <a:ext cx="1098937" cy="502330"/>
          </a:xfrm>
          <a:custGeom>
            <a:avLst/>
            <a:gdLst>
              <a:gd name="connsiteX0" fmla="*/ 0 w 2020887"/>
              <a:gd name="connsiteY0" fmla="*/ 92376 h 923758"/>
              <a:gd name="connsiteX1" fmla="*/ 92376 w 2020887"/>
              <a:gd name="connsiteY1" fmla="*/ 0 h 923758"/>
              <a:gd name="connsiteX2" fmla="*/ 1928511 w 2020887"/>
              <a:gd name="connsiteY2" fmla="*/ 0 h 923758"/>
              <a:gd name="connsiteX3" fmla="*/ 2020887 w 2020887"/>
              <a:gd name="connsiteY3" fmla="*/ 92376 h 923758"/>
              <a:gd name="connsiteX4" fmla="*/ 2020887 w 2020887"/>
              <a:gd name="connsiteY4" fmla="*/ 831382 h 923758"/>
              <a:gd name="connsiteX5" fmla="*/ 1928511 w 2020887"/>
              <a:gd name="connsiteY5" fmla="*/ 923758 h 923758"/>
              <a:gd name="connsiteX6" fmla="*/ 92376 w 2020887"/>
              <a:gd name="connsiteY6" fmla="*/ 923758 h 923758"/>
              <a:gd name="connsiteX7" fmla="*/ 0 w 2020887"/>
              <a:gd name="connsiteY7" fmla="*/ 831382 h 923758"/>
              <a:gd name="connsiteX8" fmla="*/ 0 w 2020887"/>
              <a:gd name="connsiteY8" fmla="*/ 92376 h 92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0887" h="923758">
                <a:moveTo>
                  <a:pt x="0" y="92376"/>
                </a:moveTo>
                <a:cubicBezTo>
                  <a:pt x="0" y="41358"/>
                  <a:pt x="41358" y="0"/>
                  <a:pt x="92376" y="0"/>
                </a:cubicBezTo>
                <a:lnTo>
                  <a:pt x="1928511" y="0"/>
                </a:lnTo>
                <a:cubicBezTo>
                  <a:pt x="1979529" y="0"/>
                  <a:pt x="2020887" y="41358"/>
                  <a:pt x="2020887" y="92376"/>
                </a:cubicBezTo>
                <a:lnTo>
                  <a:pt x="2020887" y="831382"/>
                </a:lnTo>
                <a:cubicBezTo>
                  <a:pt x="2020887" y="882400"/>
                  <a:pt x="1979529" y="923758"/>
                  <a:pt x="1928511" y="923758"/>
                </a:cubicBezTo>
                <a:lnTo>
                  <a:pt x="92376" y="923758"/>
                </a:lnTo>
                <a:cubicBezTo>
                  <a:pt x="41358" y="923758"/>
                  <a:pt x="0" y="882400"/>
                  <a:pt x="0" y="831382"/>
                </a:cubicBezTo>
                <a:lnTo>
                  <a:pt x="0" y="92376"/>
                </a:lnTo>
                <a:close/>
              </a:path>
            </a:pathLst>
          </a:custGeom>
          <a:ln>
            <a:solidFill>
              <a:srgbClr val="F27622"/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9296" tIns="169296" rIns="169296" bIns="169296" numCol="1" spcCol="1270" anchor="ctr" anchorCtr="0">
            <a:noAutofit/>
          </a:bodyPr>
          <a:lstStyle/>
          <a:p>
            <a:pPr algn="ctr" defTabSz="66673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>
                <a:solidFill>
                  <a:srgbClr val="F27622"/>
                </a:solidFill>
                <a:latin typeface="Seravek Light"/>
              </a:rPr>
              <a:t>Paso 2</a:t>
            </a:r>
            <a:endParaRPr lang="en-US" sz="1200" dirty="0">
              <a:solidFill>
                <a:srgbClr val="F27622"/>
              </a:solidFill>
              <a:latin typeface="Seravek Light"/>
            </a:endParaRPr>
          </a:p>
        </p:txBody>
      </p:sp>
      <p:sp>
        <p:nvSpPr>
          <p:cNvPr id="16" name="Chevron 16">
            <a:extLst>
              <a:ext uri="{FF2B5EF4-FFF2-40B4-BE49-F238E27FC236}">
                <a16:creationId xmlns:a16="http://schemas.microsoft.com/office/drawing/2014/main" id="{23983FA2-D239-2642-BF46-E41972466CEE}"/>
              </a:ext>
            </a:extLst>
          </p:cNvPr>
          <p:cNvSpPr/>
          <p:nvPr/>
        </p:nvSpPr>
        <p:spPr>
          <a:xfrm>
            <a:off x="3790804" y="1349474"/>
            <a:ext cx="1301373" cy="502330"/>
          </a:xfrm>
          <a:prstGeom prst="chevron">
            <a:avLst>
              <a:gd name="adj" fmla="val 40000"/>
            </a:avLst>
          </a:prstGeom>
          <a:solidFill>
            <a:schemeClr val="bg1">
              <a:lumMod val="65000"/>
              <a:alpha val="49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5ADF1674-EC2B-2840-AB88-C55E495C317F}"/>
              </a:ext>
            </a:extLst>
          </p:cNvPr>
          <p:cNvSpPr/>
          <p:nvPr/>
        </p:nvSpPr>
        <p:spPr>
          <a:xfrm>
            <a:off x="4137837" y="1475057"/>
            <a:ext cx="1098937" cy="502330"/>
          </a:xfrm>
          <a:custGeom>
            <a:avLst/>
            <a:gdLst>
              <a:gd name="connsiteX0" fmla="*/ 0 w 2020887"/>
              <a:gd name="connsiteY0" fmla="*/ 92376 h 923758"/>
              <a:gd name="connsiteX1" fmla="*/ 92376 w 2020887"/>
              <a:gd name="connsiteY1" fmla="*/ 0 h 923758"/>
              <a:gd name="connsiteX2" fmla="*/ 1928511 w 2020887"/>
              <a:gd name="connsiteY2" fmla="*/ 0 h 923758"/>
              <a:gd name="connsiteX3" fmla="*/ 2020887 w 2020887"/>
              <a:gd name="connsiteY3" fmla="*/ 92376 h 923758"/>
              <a:gd name="connsiteX4" fmla="*/ 2020887 w 2020887"/>
              <a:gd name="connsiteY4" fmla="*/ 831382 h 923758"/>
              <a:gd name="connsiteX5" fmla="*/ 1928511 w 2020887"/>
              <a:gd name="connsiteY5" fmla="*/ 923758 h 923758"/>
              <a:gd name="connsiteX6" fmla="*/ 92376 w 2020887"/>
              <a:gd name="connsiteY6" fmla="*/ 923758 h 923758"/>
              <a:gd name="connsiteX7" fmla="*/ 0 w 2020887"/>
              <a:gd name="connsiteY7" fmla="*/ 831382 h 923758"/>
              <a:gd name="connsiteX8" fmla="*/ 0 w 2020887"/>
              <a:gd name="connsiteY8" fmla="*/ 92376 h 92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0887" h="923758">
                <a:moveTo>
                  <a:pt x="0" y="92376"/>
                </a:moveTo>
                <a:cubicBezTo>
                  <a:pt x="0" y="41358"/>
                  <a:pt x="41358" y="0"/>
                  <a:pt x="92376" y="0"/>
                </a:cubicBezTo>
                <a:lnTo>
                  <a:pt x="1928511" y="0"/>
                </a:lnTo>
                <a:cubicBezTo>
                  <a:pt x="1979529" y="0"/>
                  <a:pt x="2020887" y="41358"/>
                  <a:pt x="2020887" y="92376"/>
                </a:cubicBezTo>
                <a:lnTo>
                  <a:pt x="2020887" y="831382"/>
                </a:lnTo>
                <a:cubicBezTo>
                  <a:pt x="2020887" y="882400"/>
                  <a:pt x="1979529" y="923758"/>
                  <a:pt x="1928511" y="923758"/>
                </a:cubicBezTo>
                <a:lnTo>
                  <a:pt x="92376" y="923758"/>
                </a:lnTo>
                <a:cubicBezTo>
                  <a:pt x="41358" y="923758"/>
                  <a:pt x="0" y="882400"/>
                  <a:pt x="0" y="831382"/>
                </a:cubicBezTo>
                <a:lnTo>
                  <a:pt x="0" y="92376"/>
                </a:lnTo>
                <a:close/>
              </a:path>
            </a:pathLst>
          </a:custGeom>
          <a:solidFill>
            <a:schemeClr val="bg1">
              <a:lumMod val="65000"/>
              <a:alpha val="49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9296" tIns="169296" rIns="169296" bIns="169296" numCol="1" spcCol="1270" anchor="ctr" anchorCtr="0">
            <a:noAutofit/>
          </a:bodyPr>
          <a:lstStyle/>
          <a:p>
            <a:pPr algn="ctr" defTabSz="66673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ravek Light"/>
                <a:cs typeface="Seravek Light"/>
              </a:rPr>
              <a:t>Paso 3</a:t>
            </a:r>
          </a:p>
        </p:txBody>
      </p:sp>
      <p:sp>
        <p:nvSpPr>
          <p:cNvPr id="18" name="Chevron 16">
            <a:extLst>
              <a:ext uri="{FF2B5EF4-FFF2-40B4-BE49-F238E27FC236}">
                <a16:creationId xmlns:a16="http://schemas.microsoft.com/office/drawing/2014/main" id="{92421586-EC91-9C4F-B46E-5F724A6F92E4}"/>
              </a:ext>
            </a:extLst>
          </p:cNvPr>
          <p:cNvSpPr/>
          <p:nvPr/>
        </p:nvSpPr>
        <p:spPr>
          <a:xfrm>
            <a:off x="5444753" y="1344847"/>
            <a:ext cx="1301373" cy="502330"/>
          </a:xfrm>
          <a:prstGeom prst="chevron">
            <a:avLst>
              <a:gd name="adj" fmla="val 40000"/>
            </a:avLst>
          </a:prstGeom>
          <a:solidFill>
            <a:schemeClr val="bg1">
              <a:lumMod val="65000"/>
              <a:alpha val="49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Freeform 17">
            <a:extLst>
              <a:ext uri="{FF2B5EF4-FFF2-40B4-BE49-F238E27FC236}">
                <a16:creationId xmlns:a16="http://schemas.microsoft.com/office/drawing/2014/main" id="{548E32F4-74F5-F941-B5CE-AB5095932272}"/>
              </a:ext>
            </a:extLst>
          </p:cNvPr>
          <p:cNvSpPr/>
          <p:nvPr/>
        </p:nvSpPr>
        <p:spPr>
          <a:xfrm>
            <a:off x="5791786" y="1470430"/>
            <a:ext cx="1098937" cy="502330"/>
          </a:xfrm>
          <a:custGeom>
            <a:avLst/>
            <a:gdLst>
              <a:gd name="connsiteX0" fmla="*/ 0 w 2020887"/>
              <a:gd name="connsiteY0" fmla="*/ 92376 h 923758"/>
              <a:gd name="connsiteX1" fmla="*/ 92376 w 2020887"/>
              <a:gd name="connsiteY1" fmla="*/ 0 h 923758"/>
              <a:gd name="connsiteX2" fmla="*/ 1928511 w 2020887"/>
              <a:gd name="connsiteY2" fmla="*/ 0 h 923758"/>
              <a:gd name="connsiteX3" fmla="*/ 2020887 w 2020887"/>
              <a:gd name="connsiteY3" fmla="*/ 92376 h 923758"/>
              <a:gd name="connsiteX4" fmla="*/ 2020887 w 2020887"/>
              <a:gd name="connsiteY4" fmla="*/ 831382 h 923758"/>
              <a:gd name="connsiteX5" fmla="*/ 1928511 w 2020887"/>
              <a:gd name="connsiteY5" fmla="*/ 923758 h 923758"/>
              <a:gd name="connsiteX6" fmla="*/ 92376 w 2020887"/>
              <a:gd name="connsiteY6" fmla="*/ 923758 h 923758"/>
              <a:gd name="connsiteX7" fmla="*/ 0 w 2020887"/>
              <a:gd name="connsiteY7" fmla="*/ 831382 h 923758"/>
              <a:gd name="connsiteX8" fmla="*/ 0 w 2020887"/>
              <a:gd name="connsiteY8" fmla="*/ 92376 h 92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0887" h="923758">
                <a:moveTo>
                  <a:pt x="0" y="92376"/>
                </a:moveTo>
                <a:cubicBezTo>
                  <a:pt x="0" y="41358"/>
                  <a:pt x="41358" y="0"/>
                  <a:pt x="92376" y="0"/>
                </a:cubicBezTo>
                <a:lnTo>
                  <a:pt x="1928511" y="0"/>
                </a:lnTo>
                <a:cubicBezTo>
                  <a:pt x="1979529" y="0"/>
                  <a:pt x="2020887" y="41358"/>
                  <a:pt x="2020887" y="92376"/>
                </a:cubicBezTo>
                <a:lnTo>
                  <a:pt x="2020887" y="831382"/>
                </a:lnTo>
                <a:cubicBezTo>
                  <a:pt x="2020887" y="882400"/>
                  <a:pt x="1979529" y="923758"/>
                  <a:pt x="1928511" y="923758"/>
                </a:cubicBezTo>
                <a:lnTo>
                  <a:pt x="92376" y="923758"/>
                </a:lnTo>
                <a:cubicBezTo>
                  <a:pt x="41358" y="923758"/>
                  <a:pt x="0" y="882400"/>
                  <a:pt x="0" y="831382"/>
                </a:cubicBezTo>
                <a:lnTo>
                  <a:pt x="0" y="92376"/>
                </a:lnTo>
                <a:close/>
              </a:path>
            </a:pathLst>
          </a:custGeom>
          <a:solidFill>
            <a:schemeClr val="bg1">
              <a:lumMod val="65000"/>
              <a:alpha val="49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9296" tIns="169296" rIns="169296" bIns="169296" numCol="1" spcCol="1270" anchor="ctr" anchorCtr="0">
            <a:noAutofit/>
          </a:bodyPr>
          <a:lstStyle/>
          <a:p>
            <a:pPr algn="ctr" defTabSz="66673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ravek Light"/>
                <a:cs typeface="Seravek Light"/>
              </a:rPr>
              <a:t>Paso 4</a:t>
            </a:r>
          </a:p>
        </p:txBody>
      </p:sp>
      <p:sp>
        <p:nvSpPr>
          <p:cNvPr id="20" name="Chevron 16">
            <a:extLst>
              <a:ext uri="{FF2B5EF4-FFF2-40B4-BE49-F238E27FC236}">
                <a16:creationId xmlns:a16="http://schemas.microsoft.com/office/drawing/2014/main" id="{EDECA8FE-DF95-AF40-A2EC-1C7532D77D19}"/>
              </a:ext>
            </a:extLst>
          </p:cNvPr>
          <p:cNvSpPr/>
          <p:nvPr/>
        </p:nvSpPr>
        <p:spPr>
          <a:xfrm>
            <a:off x="7089040" y="1344847"/>
            <a:ext cx="1301373" cy="502330"/>
          </a:xfrm>
          <a:prstGeom prst="chevron">
            <a:avLst>
              <a:gd name="adj" fmla="val 40000"/>
            </a:avLst>
          </a:prstGeom>
          <a:solidFill>
            <a:schemeClr val="bg1">
              <a:lumMod val="65000"/>
              <a:alpha val="49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Freeform 17">
            <a:extLst>
              <a:ext uri="{FF2B5EF4-FFF2-40B4-BE49-F238E27FC236}">
                <a16:creationId xmlns:a16="http://schemas.microsoft.com/office/drawing/2014/main" id="{7E20F4EE-49C0-3447-ABE3-038BEB03D280}"/>
              </a:ext>
            </a:extLst>
          </p:cNvPr>
          <p:cNvSpPr/>
          <p:nvPr/>
        </p:nvSpPr>
        <p:spPr>
          <a:xfrm>
            <a:off x="7436073" y="1470430"/>
            <a:ext cx="1098937" cy="502330"/>
          </a:xfrm>
          <a:custGeom>
            <a:avLst/>
            <a:gdLst>
              <a:gd name="connsiteX0" fmla="*/ 0 w 2020887"/>
              <a:gd name="connsiteY0" fmla="*/ 92376 h 923758"/>
              <a:gd name="connsiteX1" fmla="*/ 92376 w 2020887"/>
              <a:gd name="connsiteY1" fmla="*/ 0 h 923758"/>
              <a:gd name="connsiteX2" fmla="*/ 1928511 w 2020887"/>
              <a:gd name="connsiteY2" fmla="*/ 0 h 923758"/>
              <a:gd name="connsiteX3" fmla="*/ 2020887 w 2020887"/>
              <a:gd name="connsiteY3" fmla="*/ 92376 h 923758"/>
              <a:gd name="connsiteX4" fmla="*/ 2020887 w 2020887"/>
              <a:gd name="connsiteY4" fmla="*/ 831382 h 923758"/>
              <a:gd name="connsiteX5" fmla="*/ 1928511 w 2020887"/>
              <a:gd name="connsiteY5" fmla="*/ 923758 h 923758"/>
              <a:gd name="connsiteX6" fmla="*/ 92376 w 2020887"/>
              <a:gd name="connsiteY6" fmla="*/ 923758 h 923758"/>
              <a:gd name="connsiteX7" fmla="*/ 0 w 2020887"/>
              <a:gd name="connsiteY7" fmla="*/ 831382 h 923758"/>
              <a:gd name="connsiteX8" fmla="*/ 0 w 2020887"/>
              <a:gd name="connsiteY8" fmla="*/ 92376 h 92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0887" h="923758">
                <a:moveTo>
                  <a:pt x="0" y="92376"/>
                </a:moveTo>
                <a:cubicBezTo>
                  <a:pt x="0" y="41358"/>
                  <a:pt x="41358" y="0"/>
                  <a:pt x="92376" y="0"/>
                </a:cubicBezTo>
                <a:lnTo>
                  <a:pt x="1928511" y="0"/>
                </a:lnTo>
                <a:cubicBezTo>
                  <a:pt x="1979529" y="0"/>
                  <a:pt x="2020887" y="41358"/>
                  <a:pt x="2020887" y="92376"/>
                </a:cubicBezTo>
                <a:lnTo>
                  <a:pt x="2020887" y="831382"/>
                </a:lnTo>
                <a:cubicBezTo>
                  <a:pt x="2020887" y="882400"/>
                  <a:pt x="1979529" y="923758"/>
                  <a:pt x="1928511" y="923758"/>
                </a:cubicBezTo>
                <a:lnTo>
                  <a:pt x="92376" y="923758"/>
                </a:lnTo>
                <a:cubicBezTo>
                  <a:pt x="41358" y="923758"/>
                  <a:pt x="0" y="882400"/>
                  <a:pt x="0" y="831382"/>
                </a:cubicBezTo>
                <a:lnTo>
                  <a:pt x="0" y="92376"/>
                </a:lnTo>
                <a:close/>
              </a:path>
            </a:pathLst>
          </a:custGeom>
          <a:solidFill>
            <a:schemeClr val="bg1">
              <a:lumMod val="65000"/>
              <a:alpha val="49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9296" tIns="169296" rIns="169296" bIns="169296" numCol="1" spcCol="1270" anchor="ctr" anchorCtr="0">
            <a:noAutofit/>
          </a:bodyPr>
          <a:lstStyle/>
          <a:p>
            <a:pPr algn="ctr" defTabSz="66673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ravek Light"/>
                <a:cs typeface="Seravek Light"/>
              </a:rPr>
              <a:t>Paso 5</a:t>
            </a:r>
          </a:p>
        </p:txBody>
      </p:sp>
    </p:spTree>
    <p:extLst>
      <p:ext uri="{BB962C8B-B14F-4D97-AF65-F5344CB8AC3E}">
        <p14:creationId xmlns:p14="http://schemas.microsoft.com/office/powerpoint/2010/main" val="40652142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457201" y="209550"/>
            <a:ext cx="8229598" cy="459424"/>
          </a:xfrm>
        </p:spPr>
        <p:txBody>
          <a:bodyPr/>
          <a:lstStyle/>
          <a:p>
            <a:r>
              <a:rPr lang="en-US" sz="2400" dirty="0" err="1">
                <a:latin typeface="Avenir Next Regular"/>
                <a:cs typeface="Avenir Next Regular"/>
              </a:rPr>
              <a:t>Asistente</a:t>
            </a:r>
            <a:r>
              <a:rPr lang="en-US" sz="2400" dirty="0">
                <a:latin typeface="Avenir Next Regular"/>
                <a:cs typeface="Avenir Next Regular"/>
              </a:rPr>
              <a:t> de </a:t>
            </a:r>
            <a:r>
              <a:rPr lang="en-US" sz="2400" dirty="0" err="1">
                <a:latin typeface="Avenir Next Regular"/>
                <a:cs typeface="Avenir Next Regular"/>
              </a:rPr>
              <a:t>Configuración</a:t>
            </a:r>
            <a:r>
              <a:rPr lang="en-US" sz="2400" dirty="0">
                <a:latin typeface="Avenir Next Regular"/>
                <a:cs typeface="Avenir Next Regular"/>
              </a:rPr>
              <a:t> de </a:t>
            </a:r>
            <a:r>
              <a:rPr lang="en-US" sz="2400" dirty="0" err="1">
                <a:latin typeface="Avenir Next Regular"/>
                <a:cs typeface="Avenir Next Regular"/>
              </a:rPr>
              <a:t>Actividades</a:t>
            </a:r>
            <a:r>
              <a:rPr lang="en-US" sz="2400" dirty="0">
                <a:latin typeface="Avenir Next Regular"/>
                <a:cs typeface="Avenir Next Regular"/>
              </a:rPr>
              <a:t> </a:t>
            </a:r>
            <a:r>
              <a:rPr lang="en-US" sz="2400" dirty="0" err="1">
                <a:latin typeface="Avenir Next Regular"/>
                <a:cs typeface="Avenir Next Regular"/>
              </a:rPr>
              <a:t>Generales</a:t>
            </a:r>
            <a:endParaRPr lang="en-US" sz="2400" dirty="0">
              <a:latin typeface="Avenir Next Regular"/>
              <a:cs typeface="Avenir Next Regular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configurar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gráficamente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las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actividades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propósito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general.</a:t>
            </a:r>
            <a:endParaRPr lang="en-US" sz="1100" dirty="0">
              <a:latin typeface="Avenir Next Regular"/>
              <a:cs typeface="Avenir Next Regular"/>
            </a:endParaRP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8"/>
          </p:nvPr>
        </p:nvSpPr>
        <p:spPr>
          <a:xfrm>
            <a:off x="457200" y="2266950"/>
            <a:ext cx="4634978" cy="2286000"/>
          </a:xfrm>
        </p:spPr>
        <p:txBody>
          <a:bodyPr>
            <a:normAutofit fontScale="77500" lnSpcReduction="20000"/>
          </a:bodyPr>
          <a:lstStyle/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b="1" dirty="0" err="1">
                <a:latin typeface="Avenir Next Demi Bold" panose="020B0503020202020204" pitchFamily="34" charset="0"/>
                <a:cs typeface="Avenir Next Regular"/>
              </a:rPr>
              <a:t>Selección</a:t>
            </a:r>
            <a:r>
              <a:rPr lang="en-US" sz="1600" b="1" dirty="0">
                <a:latin typeface="Avenir Next Demi Bold" panose="020B0503020202020204" pitchFamily="34" charset="0"/>
                <a:cs typeface="Avenir Next Regular"/>
              </a:rPr>
              <a:t> de </a:t>
            </a:r>
            <a:r>
              <a:rPr lang="en-US" sz="1600" b="1" dirty="0" err="1">
                <a:latin typeface="Avenir Next Demi Bold" panose="020B0503020202020204" pitchFamily="34" charset="0"/>
                <a:cs typeface="Avenir Next Regular"/>
              </a:rPr>
              <a:t>Orígenes</a:t>
            </a:r>
            <a:r>
              <a:rPr lang="en-US" sz="1600" b="1" dirty="0">
                <a:latin typeface="Avenir Next Demi Bold" panose="020B0503020202020204" pitchFamily="34" charset="0"/>
                <a:cs typeface="Avenir Next Regular"/>
              </a:rPr>
              <a:t> de </a:t>
            </a:r>
            <a:r>
              <a:rPr lang="en-US" sz="1600" b="1" dirty="0" err="1">
                <a:latin typeface="Avenir Next Demi Bold" panose="020B0503020202020204" pitchFamily="34" charset="0"/>
                <a:cs typeface="Avenir Next Regular"/>
              </a:rPr>
              <a:t>datos</a:t>
            </a:r>
            <a:r>
              <a:rPr lang="en-US" sz="1600" b="1" dirty="0">
                <a:latin typeface="Avenir Next Demi Bold" panose="020B0503020202020204" pitchFamily="34" charset="0"/>
                <a:cs typeface="Avenir Next Regular"/>
              </a:rPr>
              <a:t> para el </a:t>
            </a:r>
            <a:r>
              <a:rPr lang="en-US" sz="1600" b="1" dirty="0" err="1">
                <a:latin typeface="Avenir Next Demi Bold" panose="020B0503020202020204" pitchFamily="34" charset="0"/>
                <a:cs typeface="Avenir Next Regular"/>
              </a:rPr>
              <a:t>esquema</a:t>
            </a:r>
            <a:r>
              <a:rPr lang="en-US" sz="1600" b="1" dirty="0">
                <a:latin typeface="Avenir Next Demi Bold" panose="020B0503020202020204" pitchFamily="34" charset="0"/>
                <a:cs typeface="Avenir Next Regular"/>
              </a:rPr>
              <a:t> de entrada de la </a:t>
            </a:r>
            <a:r>
              <a:rPr lang="en-US" sz="1600" b="1" dirty="0" err="1">
                <a:latin typeface="Avenir Next Demi Bold" panose="020B0503020202020204" pitchFamily="34" charset="0"/>
                <a:cs typeface="Avenir Next Regular"/>
              </a:rPr>
              <a:t>Actividad</a:t>
            </a:r>
            <a:r>
              <a:rPr lang="en-US" sz="1600" b="1" dirty="0">
                <a:latin typeface="Avenir Next Demi Bold" panose="020B0503020202020204" pitchFamily="34" charset="0"/>
                <a:cs typeface="Avenir Next Regular"/>
              </a:rPr>
              <a:t> 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este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paso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el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asistente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solicita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que se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seleccionen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los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orígenes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datos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para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enviar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a la entrada de la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actividad</a:t>
            </a:r>
            <a:endParaRPr lang="en-US" sz="1600" dirty="0">
              <a:latin typeface="Avenir Next" panose="020B0503020202020204" pitchFamily="34" charset="0"/>
              <a:cs typeface="Avenir Next Regular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Al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seleccionar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orígenes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datos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y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presionar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el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botón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“Next &gt;” se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avanza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hacia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al 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paso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4. 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Si no se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seleccionan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orígenes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datos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, al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presionar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el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botón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“Next &gt;” se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avanza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hacia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al 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paso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5.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600" dirty="0">
              <a:latin typeface="Avenir Next" panose="020B0503020202020204" pitchFamily="34" charset="0"/>
              <a:cs typeface="Avenir Next Regular"/>
            </a:endParaRP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61</a:t>
            </a:fld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2" name="Chevron 12">
            <a:extLst>
              <a:ext uri="{FF2B5EF4-FFF2-40B4-BE49-F238E27FC236}">
                <a16:creationId xmlns:a16="http://schemas.microsoft.com/office/drawing/2014/main" id="{C65E1BDF-8258-6D4A-BC2E-4EE719F5414C}"/>
              </a:ext>
            </a:extLst>
          </p:cNvPr>
          <p:cNvSpPr/>
          <p:nvPr/>
        </p:nvSpPr>
        <p:spPr>
          <a:xfrm>
            <a:off x="542154" y="1344847"/>
            <a:ext cx="1301373" cy="502330"/>
          </a:xfrm>
          <a:prstGeom prst="chevron">
            <a:avLst>
              <a:gd name="adj" fmla="val 40000"/>
            </a:avLst>
          </a:prstGeom>
          <a:solidFill>
            <a:schemeClr val="bg1">
              <a:lumMod val="65000"/>
              <a:alpha val="49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3D1133DE-4797-494B-AA08-715A51939055}"/>
              </a:ext>
            </a:extLst>
          </p:cNvPr>
          <p:cNvSpPr/>
          <p:nvPr/>
        </p:nvSpPr>
        <p:spPr>
          <a:xfrm>
            <a:off x="889187" y="1470430"/>
            <a:ext cx="1098937" cy="502330"/>
          </a:xfrm>
          <a:custGeom>
            <a:avLst/>
            <a:gdLst>
              <a:gd name="connsiteX0" fmla="*/ 0 w 2020887"/>
              <a:gd name="connsiteY0" fmla="*/ 92376 h 923758"/>
              <a:gd name="connsiteX1" fmla="*/ 92376 w 2020887"/>
              <a:gd name="connsiteY1" fmla="*/ 0 h 923758"/>
              <a:gd name="connsiteX2" fmla="*/ 1928511 w 2020887"/>
              <a:gd name="connsiteY2" fmla="*/ 0 h 923758"/>
              <a:gd name="connsiteX3" fmla="*/ 2020887 w 2020887"/>
              <a:gd name="connsiteY3" fmla="*/ 92376 h 923758"/>
              <a:gd name="connsiteX4" fmla="*/ 2020887 w 2020887"/>
              <a:gd name="connsiteY4" fmla="*/ 831382 h 923758"/>
              <a:gd name="connsiteX5" fmla="*/ 1928511 w 2020887"/>
              <a:gd name="connsiteY5" fmla="*/ 923758 h 923758"/>
              <a:gd name="connsiteX6" fmla="*/ 92376 w 2020887"/>
              <a:gd name="connsiteY6" fmla="*/ 923758 h 923758"/>
              <a:gd name="connsiteX7" fmla="*/ 0 w 2020887"/>
              <a:gd name="connsiteY7" fmla="*/ 831382 h 923758"/>
              <a:gd name="connsiteX8" fmla="*/ 0 w 2020887"/>
              <a:gd name="connsiteY8" fmla="*/ 92376 h 92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0887" h="923758">
                <a:moveTo>
                  <a:pt x="0" y="92376"/>
                </a:moveTo>
                <a:cubicBezTo>
                  <a:pt x="0" y="41358"/>
                  <a:pt x="41358" y="0"/>
                  <a:pt x="92376" y="0"/>
                </a:cubicBezTo>
                <a:lnTo>
                  <a:pt x="1928511" y="0"/>
                </a:lnTo>
                <a:cubicBezTo>
                  <a:pt x="1979529" y="0"/>
                  <a:pt x="2020887" y="41358"/>
                  <a:pt x="2020887" y="92376"/>
                </a:cubicBezTo>
                <a:lnTo>
                  <a:pt x="2020887" y="831382"/>
                </a:lnTo>
                <a:cubicBezTo>
                  <a:pt x="2020887" y="882400"/>
                  <a:pt x="1979529" y="923758"/>
                  <a:pt x="1928511" y="923758"/>
                </a:cubicBezTo>
                <a:lnTo>
                  <a:pt x="92376" y="923758"/>
                </a:lnTo>
                <a:cubicBezTo>
                  <a:pt x="41358" y="923758"/>
                  <a:pt x="0" y="882400"/>
                  <a:pt x="0" y="831382"/>
                </a:cubicBezTo>
                <a:lnTo>
                  <a:pt x="0" y="92376"/>
                </a:lnTo>
                <a:close/>
              </a:path>
            </a:pathLst>
          </a:custGeom>
          <a:solidFill>
            <a:schemeClr val="bg1">
              <a:lumMod val="65000"/>
              <a:alpha val="49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9296" tIns="169296" rIns="169296" bIns="169296" numCol="1" spcCol="1270" anchor="ctr" anchorCtr="0">
            <a:noAutofit/>
          </a:bodyPr>
          <a:lstStyle/>
          <a:p>
            <a:pPr algn="ctr" defTabSz="66673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Seravek Light"/>
              </a:rPr>
              <a:t>Paso 1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eravek Light"/>
            </a:endParaRPr>
          </a:p>
        </p:txBody>
      </p:sp>
      <p:sp>
        <p:nvSpPr>
          <p:cNvPr id="14" name="Chevron 14">
            <a:extLst>
              <a:ext uri="{FF2B5EF4-FFF2-40B4-BE49-F238E27FC236}">
                <a16:creationId xmlns:a16="http://schemas.microsoft.com/office/drawing/2014/main" id="{5CF3976B-AE1C-D446-A9CA-98F23EB2B585}"/>
              </a:ext>
            </a:extLst>
          </p:cNvPr>
          <p:cNvSpPr/>
          <p:nvPr/>
        </p:nvSpPr>
        <p:spPr>
          <a:xfrm>
            <a:off x="2175349" y="1346417"/>
            <a:ext cx="1301373" cy="502330"/>
          </a:xfrm>
          <a:prstGeom prst="chevron">
            <a:avLst>
              <a:gd name="adj" fmla="val 40000"/>
            </a:avLst>
          </a:prstGeom>
          <a:solidFill>
            <a:schemeClr val="bg1">
              <a:lumMod val="65000"/>
              <a:alpha val="49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10349FE6-ADF7-2349-8387-8BCB488E1345}"/>
              </a:ext>
            </a:extLst>
          </p:cNvPr>
          <p:cNvSpPr/>
          <p:nvPr/>
        </p:nvSpPr>
        <p:spPr>
          <a:xfrm>
            <a:off x="2522382" y="1472000"/>
            <a:ext cx="1098937" cy="502330"/>
          </a:xfrm>
          <a:custGeom>
            <a:avLst/>
            <a:gdLst>
              <a:gd name="connsiteX0" fmla="*/ 0 w 2020887"/>
              <a:gd name="connsiteY0" fmla="*/ 92376 h 923758"/>
              <a:gd name="connsiteX1" fmla="*/ 92376 w 2020887"/>
              <a:gd name="connsiteY1" fmla="*/ 0 h 923758"/>
              <a:gd name="connsiteX2" fmla="*/ 1928511 w 2020887"/>
              <a:gd name="connsiteY2" fmla="*/ 0 h 923758"/>
              <a:gd name="connsiteX3" fmla="*/ 2020887 w 2020887"/>
              <a:gd name="connsiteY3" fmla="*/ 92376 h 923758"/>
              <a:gd name="connsiteX4" fmla="*/ 2020887 w 2020887"/>
              <a:gd name="connsiteY4" fmla="*/ 831382 h 923758"/>
              <a:gd name="connsiteX5" fmla="*/ 1928511 w 2020887"/>
              <a:gd name="connsiteY5" fmla="*/ 923758 h 923758"/>
              <a:gd name="connsiteX6" fmla="*/ 92376 w 2020887"/>
              <a:gd name="connsiteY6" fmla="*/ 923758 h 923758"/>
              <a:gd name="connsiteX7" fmla="*/ 0 w 2020887"/>
              <a:gd name="connsiteY7" fmla="*/ 831382 h 923758"/>
              <a:gd name="connsiteX8" fmla="*/ 0 w 2020887"/>
              <a:gd name="connsiteY8" fmla="*/ 92376 h 92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0887" h="923758">
                <a:moveTo>
                  <a:pt x="0" y="92376"/>
                </a:moveTo>
                <a:cubicBezTo>
                  <a:pt x="0" y="41358"/>
                  <a:pt x="41358" y="0"/>
                  <a:pt x="92376" y="0"/>
                </a:cubicBezTo>
                <a:lnTo>
                  <a:pt x="1928511" y="0"/>
                </a:lnTo>
                <a:cubicBezTo>
                  <a:pt x="1979529" y="0"/>
                  <a:pt x="2020887" y="41358"/>
                  <a:pt x="2020887" y="92376"/>
                </a:cubicBezTo>
                <a:lnTo>
                  <a:pt x="2020887" y="831382"/>
                </a:lnTo>
                <a:cubicBezTo>
                  <a:pt x="2020887" y="882400"/>
                  <a:pt x="1979529" y="923758"/>
                  <a:pt x="1928511" y="923758"/>
                </a:cubicBezTo>
                <a:lnTo>
                  <a:pt x="92376" y="923758"/>
                </a:lnTo>
                <a:cubicBezTo>
                  <a:pt x="41358" y="923758"/>
                  <a:pt x="0" y="882400"/>
                  <a:pt x="0" y="831382"/>
                </a:cubicBezTo>
                <a:lnTo>
                  <a:pt x="0" y="92376"/>
                </a:lnTo>
                <a:close/>
              </a:path>
            </a:pathLst>
          </a:custGeom>
          <a:solidFill>
            <a:schemeClr val="bg1">
              <a:lumMod val="65000"/>
              <a:alpha val="49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9296" tIns="169296" rIns="169296" bIns="169296" numCol="1" spcCol="1270" anchor="ctr" anchorCtr="0">
            <a:noAutofit/>
          </a:bodyPr>
          <a:lstStyle/>
          <a:p>
            <a:pPr algn="ctr" defTabSz="66673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Seravek Light"/>
              </a:rPr>
              <a:t>Paso 2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eravek Light"/>
            </a:endParaRPr>
          </a:p>
        </p:txBody>
      </p:sp>
      <p:sp>
        <p:nvSpPr>
          <p:cNvPr id="16" name="Chevron 16">
            <a:extLst>
              <a:ext uri="{FF2B5EF4-FFF2-40B4-BE49-F238E27FC236}">
                <a16:creationId xmlns:a16="http://schemas.microsoft.com/office/drawing/2014/main" id="{23983FA2-D239-2642-BF46-E41972466CEE}"/>
              </a:ext>
            </a:extLst>
          </p:cNvPr>
          <p:cNvSpPr/>
          <p:nvPr/>
        </p:nvSpPr>
        <p:spPr>
          <a:xfrm>
            <a:off x="3790804" y="1349474"/>
            <a:ext cx="1301373" cy="502330"/>
          </a:xfrm>
          <a:prstGeom prst="chevron">
            <a:avLst>
              <a:gd name="adj" fmla="val 40000"/>
            </a:avLst>
          </a:prstGeom>
          <a:solidFill>
            <a:srgbClr val="FF7B21"/>
          </a:solidFill>
          <a:ln>
            <a:solidFill>
              <a:srgbClr val="F2762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5ADF1674-EC2B-2840-AB88-C55E495C317F}"/>
              </a:ext>
            </a:extLst>
          </p:cNvPr>
          <p:cNvSpPr/>
          <p:nvPr/>
        </p:nvSpPr>
        <p:spPr>
          <a:xfrm>
            <a:off x="4137837" y="1475057"/>
            <a:ext cx="1098937" cy="502330"/>
          </a:xfrm>
          <a:custGeom>
            <a:avLst/>
            <a:gdLst>
              <a:gd name="connsiteX0" fmla="*/ 0 w 2020887"/>
              <a:gd name="connsiteY0" fmla="*/ 92376 h 923758"/>
              <a:gd name="connsiteX1" fmla="*/ 92376 w 2020887"/>
              <a:gd name="connsiteY1" fmla="*/ 0 h 923758"/>
              <a:gd name="connsiteX2" fmla="*/ 1928511 w 2020887"/>
              <a:gd name="connsiteY2" fmla="*/ 0 h 923758"/>
              <a:gd name="connsiteX3" fmla="*/ 2020887 w 2020887"/>
              <a:gd name="connsiteY3" fmla="*/ 92376 h 923758"/>
              <a:gd name="connsiteX4" fmla="*/ 2020887 w 2020887"/>
              <a:gd name="connsiteY4" fmla="*/ 831382 h 923758"/>
              <a:gd name="connsiteX5" fmla="*/ 1928511 w 2020887"/>
              <a:gd name="connsiteY5" fmla="*/ 923758 h 923758"/>
              <a:gd name="connsiteX6" fmla="*/ 92376 w 2020887"/>
              <a:gd name="connsiteY6" fmla="*/ 923758 h 923758"/>
              <a:gd name="connsiteX7" fmla="*/ 0 w 2020887"/>
              <a:gd name="connsiteY7" fmla="*/ 831382 h 923758"/>
              <a:gd name="connsiteX8" fmla="*/ 0 w 2020887"/>
              <a:gd name="connsiteY8" fmla="*/ 92376 h 92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0887" h="923758">
                <a:moveTo>
                  <a:pt x="0" y="92376"/>
                </a:moveTo>
                <a:cubicBezTo>
                  <a:pt x="0" y="41358"/>
                  <a:pt x="41358" y="0"/>
                  <a:pt x="92376" y="0"/>
                </a:cubicBezTo>
                <a:lnTo>
                  <a:pt x="1928511" y="0"/>
                </a:lnTo>
                <a:cubicBezTo>
                  <a:pt x="1979529" y="0"/>
                  <a:pt x="2020887" y="41358"/>
                  <a:pt x="2020887" y="92376"/>
                </a:cubicBezTo>
                <a:lnTo>
                  <a:pt x="2020887" y="831382"/>
                </a:lnTo>
                <a:cubicBezTo>
                  <a:pt x="2020887" y="882400"/>
                  <a:pt x="1979529" y="923758"/>
                  <a:pt x="1928511" y="923758"/>
                </a:cubicBezTo>
                <a:lnTo>
                  <a:pt x="92376" y="923758"/>
                </a:lnTo>
                <a:cubicBezTo>
                  <a:pt x="41358" y="923758"/>
                  <a:pt x="0" y="882400"/>
                  <a:pt x="0" y="831382"/>
                </a:cubicBezTo>
                <a:lnTo>
                  <a:pt x="0" y="92376"/>
                </a:lnTo>
                <a:close/>
              </a:path>
            </a:pathLst>
          </a:custGeom>
          <a:ln>
            <a:solidFill>
              <a:srgbClr val="F27622"/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9296" tIns="169296" rIns="169296" bIns="169296" numCol="1" spcCol="1270" anchor="ctr" anchorCtr="0">
            <a:noAutofit/>
          </a:bodyPr>
          <a:lstStyle/>
          <a:p>
            <a:pPr algn="ctr" defTabSz="66673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>
                <a:solidFill>
                  <a:srgbClr val="F27622"/>
                </a:solidFill>
                <a:latin typeface="Seravek Light"/>
              </a:rPr>
              <a:t>Paso 3</a:t>
            </a:r>
            <a:endParaRPr lang="en-US" sz="1200" dirty="0">
              <a:solidFill>
                <a:srgbClr val="F27622"/>
              </a:solidFill>
              <a:latin typeface="Seravek Light"/>
            </a:endParaRPr>
          </a:p>
        </p:txBody>
      </p:sp>
      <p:sp>
        <p:nvSpPr>
          <p:cNvPr id="18" name="Chevron 16">
            <a:extLst>
              <a:ext uri="{FF2B5EF4-FFF2-40B4-BE49-F238E27FC236}">
                <a16:creationId xmlns:a16="http://schemas.microsoft.com/office/drawing/2014/main" id="{92421586-EC91-9C4F-B46E-5F724A6F92E4}"/>
              </a:ext>
            </a:extLst>
          </p:cNvPr>
          <p:cNvSpPr/>
          <p:nvPr/>
        </p:nvSpPr>
        <p:spPr>
          <a:xfrm>
            <a:off x="5444753" y="1344847"/>
            <a:ext cx="1301373" cy="502330"/>
          </a:xfrm>
          <a:prstGeom prst="chevron">
            <a:avLst>
              <a:gd name="adj" fmla="val 40000"/>
            </a:avLst>
          </a:prstGeom>
          <a:solidFill>
            <a:schemeClr val="bg1">
              <a:lumMod val="65000"/>
              <a:alpha val="49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Freeform 17">
            <a:extLst>
              <a:ext uri="{FF2B5EF4-FFF2-40B4-BE49-F238E27FC236}">
                <a16:creationId xmlns:a16="http://schemas.microsoft.com/office/drawing/2014/main" id="{548E32F4-74F5-F941-B5CE-AB5095932272}"/>
              </a:ext>
            </a:extLst>
          </p:cNvPr>
          <p:cNvSpPr/>
          <p:nvPr/>
        </p:nvSpPr>
        <p:spPr>
          <a:xfrm>
            <a:off x="5791786" y="1470430"/>
            <a:ext cx="1098937" cy="502330"/>
          </a:xfrm>
          <a:custGeom>
            <a:avLst/>
            <a:gdLst>
              <a:gd name="connsiteX0" fmla="*/ 0 w 2020887"/>
              <a:gd name="connsiteY0" fmla="*/ 92376 h 923758"/>
              <a:gd name="connsiteX1" fmla="*/ 92376 w 2020887"/>
              <a:gd name="connsiteY1" fmla="*/ 0 h 923758"/>
              <a:gd name="connsiteX2" fmla="*/ 1928511 w 2020887"/>
              <a:gd name="connsiteY2" fmla="*/ 0 h 923758"/>
              <a:gd name="connsiteX3" fmla="*/ 2020887 w 2020887"/>
              <a:gd name="connsiteY3" fmla="*/ 92376 h 923758"/>
              <a:gd name="connsiteX4" fmla="*/ 2020887 w 2020887"/>
              <a:gd name="connsiteY4" fmla="*/ 831382 h 923758"/>
              <a:gd name="connsiteX5" fmla="*/ 1928511 w 2020887"/>
              <a:gd name="connsiteY5" fmla="*/ 923758 h 923758"/>
              <a:gd name="connsiteX6" fmla="*/ 92376 w 2020887"/>
              <a:gd name="connsiteY6" fmla="*/ 923758 h 923758"/>
              <a:gd name="connsiteX7" fmla="*/ 0 w 2020887"/>
              <a:gd name="connsiteY7" fmla="*/ 831382 h 923758"/>
              <a:gd name="connsiteX8" fmla="*/ 0 w 2020887"/>
              <a:gd name="connsiteY8" fmla="*/ 92376 h 92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0887" h="923758">
                <a:moveTo>
                  <a:pt x="0" y="92376"/>
                </a:moveTo>
                <a:cubicBezTo>
                  <a:pt x="0" y="41358"/>
                  <a:pt x="41358" y="0"/>
                  <a:pt x="92376" y="0"/>
                </a:cubicBezTo>
                <a:lnTo>
                  <a:pt x="1928511" y="0"/>
                </a:lnTo>
                <a:cubicBezTo>
                  <a:pt x="1979529" y="0"/>
                  <a:pt x="2020887" y="41358"/>
                  <a:pt x="2020887" y="92376"/>
                </a:cubicBezTo>
                <a:lnTo>
                  <a:pt x="2020887" y="831382"/>
                </a:lnTo>
                <a:cubicBezTo>
                  <a:pt x="2020887" y="882400"/>
                  <a:pt x="1979529" y="923758"/>
                  <a:pt x="1928511" y="923758"/>
                </a:cubicBezTo>
                <a:lnTo>
                  <a:pt x="92376" y="923758"/>
                </a:lnTo>
                <a:cubicBezTo>
                  <a:pt x="41358" y="923758"/>
                  <a:pt x="0" y="882400"/>
                  <a:pt x="0" y="831382"/>
                </a:cubicBezTo>
                <a:lnTo>
                  <a:pt x="0" y="92376"/>
                </a:lnTo>
                <a:close/>
              </a:path>
            </a:pathLst>
          </a:custGeom>
          <a:solidFill>
            <a:schemeClr val="bg1">
              <a:lumMod val="65000"/>
              <a:alpha val="49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9296" tIns="169296" rIns="169296" bIns="169296" numCol="1" spcCol="1270" anchor="ctr" anchorCtr="0">
            <a:noAutofit/>
          </a:bodyPr>
          <a:lstStyle/>
          <a:p>
            <a:pPr algn="ctr" defTabSz="66673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ravek Light"/>
                <a:cs typeface="Seravek Light"/>
              </a:rPr>
              <a:t>Paso 4</a:t>
            </a:r>
          </a:p>
        </p:txBody>
      </p:sp>
      <p:sp>
        <p:nvSpPr>
          <p:cNvPr id="20" name="Chevron 16">
            <a:extLst>
              <a:ext uri="{FF2B5EF4-FFF2-40B4-BE49-F238E27FC236}">
                <a16:creationId xmlns:a16="http://schemas.microsoft.com/office/drawing/2014/main" id="{EDECA8FE-DF95-AF40-A2EC-1C7532D77D19}"/>
              </a:ext>
            </a:extLst>
          </p:cNvPr>
          <p:cNvSpPr/>
          <p:nvPr/>
        </p:nvSpPr>
        <p:spPr>
          <a:xfrm>
            <a:off x="7089040" y="1344847"/>
            <a:ext cx="1301373" cy="502330"/>
          </a:xfrm>
          <a:prstGeom prst="chevron">
            <a:avLst>
              <a:gd name="adj" fmla="val 40000"/>
            </a:avLst>
          </a:prstGeom>
          <a:solidFill>
            <a:schemeClr val="bg1">
              <a:lumMod val="65000"/>
              <a:alpha val="49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Freeform 17">
            <a:extLst>
              <a:ext uri="{FF2B5EF4-FFF2-40B4-BE49-F238E27FC236}">
                <a16:creationId xmlns:a16="http://schemas.microsoft.com/office/drawing/2014/main" id="{7E20F4EE-49C0-3447-ABE3-038BEB03D280}"/>
              </a:ext>
            </a:extLst>
          </p:cNvPr>
          <p:cNvSpPr/>
          <p:nvPr/>
        </p:nvSpPr>
        <p:spPr>
          <a:xfrm>
            <a:off x="7436073" y="1470430"/>
            <a:ext cx="1098937" cy="502330"/>
          </a:xfrm>
          <a:custGeom>
            <a:avLst/>
            <a:gdLst>
              <a:gd name="connsiteX0" fmla="*/ 0 w 2020887"/>
              <a:gd name="connsiteY0" fmla="*/ 92376 h 923758"/>
              <a:gd name="connsiteX1" fmla="*/ 92376 w 2020887"/>
              <a:gd name="connsiteY1" fmla="*/ 0 h 923758"/>
              <a:gd name="connsiteX2" fmla="*/ 1928511 w 2020887"/>
              <a:gd name="connsiteY2" fmla="*/ 0 h 923758"/>
              <a:gd name="connsiteX3" fmla="*/ 2020887 w 2020887"/>
              <a:gd name="connsiteY3" fmla="*/ 92376 h 923758"/>
              <a:gd name="connsiteX4" fmla="*/ 2020887 w 2020887"/>
              <a:gd name="connsiteY4" fmla="*/ 831382 h 923758"/>
              <a:gd name="connsiteX5" fmla="*/ 1928511 w 2020887"/>
              <a:gd name="connsiteY5" fmla="*/ 923758 h 923758"/>
              <a:gd name="connsiteX6" fmla="*/ 92376 w 2020887"/>
              <a:gd name="connsiteY6" fmla="*/ 923758 h 923758"/>
              <a:gd name="connsiteX7" fmla="*/ 0 w 2020887"/>
              <a:gd name="connsiteY7" fmla="*/ 831382 h 923758"/>
              <a:gd name="connsiteX8" fmla="*/ 0 w 2020887"/>
              <a:gd name="connsiteY8" fmla="*/ 92376 h 92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0887" h="923758">
                <a:moveTo>
                  <a:pt x="0" y="92376"/>
                </a:moveTo>
                <a:cubicBezTo>
                  <a:pt x="0" y="41358"/>
                  <a:pt x="41358" y="0"/>
                  <a:pt x="92376" y="0"/>
                </a:cubicBezTo>
                <a:lnTo>
                  <a:pt x="1928511" y="0"/>
                </a:lnTo>
                <a:cubicBezTo>
                  <a:pt x="1979529" y="0"/>
                  <a:pt x="2020887" y="41358"/>
                  <a:pt x="2020887" y="92376"/>
                </a:cubicBezTo>
                <a:lnTo>
                  <a:pt x="2020887" y="831382"/>
                </a:lnTo>
                <a:cubicBezTo>
                  <a:pt x="2020887" y="882400"/>
                  <a:pt x="1979529" y="923758"/>
                  <a:pt x="1928511" y="923758"/>
                </a:cubicBezTo>
                <a:lnTo>
                  <a:pt x="92376" y="923758"/>
                </a:lnTo>
                <a:cubicBezTo>
                  <a:pt x="41358" y="923758"/>
                  <a:pt x="0" y="882400"/>
                  <a:pt x="0" y="831382"/>
                </a:cubicBezTo>
                <a:lnTo>
                  <a:pt x="0" y="92376"/>
                </a:lnTo>
                <a:close/>
              </a:path>
            </a:pathLst>
          </a:custGeom>
          <a:solidFill>
            <a:schemeClr val="bg1">
              <a:lumMod val="65000"/>
              <a:alpha val="49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9296" tIns="169296" rIns="169296" bIns="169296" numCol="1" spcCol="1270" anchor="ctr" anchorCtr="0">
            <a:noAutofit/>
          </a:bodyPr>
          <a:lstStyle/>
          <a:p>
            <a:pPr algn="ctr" defTabSz="66673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ravek Light"/>
                <a:cs typeface="Seravek Light"/>
              </a:rPr>
              <a:t>Paso 5</a:t>
            </a:r>
          </a:p>
        </p:txBody>
      </p:sp>
      <p:pic>
        <p:nvPicPr>
          <p:cNvPr id="22" name="Picture 3" descr="img_192.jpg">
            <a:extLst>
              <a:ext uri="{FF2B5EF4-FFF2-40B4-BE49-F238E27FC236}">
                <a16:creationId xmlns:a16="http://schemas.microsoft.com/office/drawing/2014/main" id="{964C6C47-54C2-E84E-BB4E-B806AE2F4DE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94869" y="2432852"/>
            <a:ext cx="3491930" cy="161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991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457201" y="209550"/>
            <a:ext cx="8229598" cy="459424"/>
          </a:xfrm>
        </p:spPr>
        <p:txBody>
          <a:bodyPr/>
          <a:lstStyle/>
          <a:p>
            <a:r>
              <a:rPr lang="en-US" sz="2400" dirty="0" err="1">
                <a:latin typeface="Avenir Next Regular"/>
                <a:cs typeface="Avenir Next Regular"/>
              </a:rPr>
              <a:t>Asistente</a:t>
            </a:r>
            <a:r>
              <a:rPr lang="en-US" sz="2400" dirty="0">
                <a:latin typeface="Avenir Next Regular"/>
                <a:cs typeface="Avenir Next Regular"/>
              </a:rPr>
              <a:t> de </a:t>
            </a:r>
            <a:r>
              <a:rPr lang="en-US" sz="2400" dirty="0" err="1">
                <a:latin typeface="Avenir Next Regular"/>
                <a:cs typeface="Avenir Next Regular"/>
              </a:rPr>
              <a:t>Configuración</a:t>
            </a:r>
            <a:r>
              <a:rPr lang="en-US" sz="2400" dirty="0">
                <a:latin typeface="Avenir Next Regular"/>
                <a:cs typeface="Avenir Next Regular"/>
              </a:rPr>
              <a:t> de </a:t>
            </a:r>
            <a:r>
              <a:rPr lang="en-US" sz="2400" dirty="0" err="1">
                <a:latin typeface="Avenir Next Regular"/>
                <a:cs typeface="Avenir Next Regular"/>
              </a:rPr>
              <a:t>Actividades</a:t>
            </a:r>
            <a:r>
              <a:rPr lang="en-US" sz="2400" dirty="0">
                <a:latin typeface="Avenir Next Regular"/>
                <a:cs typeface="Avenir Next Regular"/>
              </a:rPr>
              <a:t> </a:t>
            </a:r>
            <a:r>
              <a:rPr lang="en-US" sz="2400" dirty="0" err="1">
                <a:latin typeface="Avenir Next Regular"/>
                <a:cs typeface="Avenir Next Regular"/>
              </a:rPr>
              <a:t>Generales</a:t>
            </a:r>
            <a:endParaRPr lang="en-US" sz="2400" dirty="0">
              <a:latin typeface="Avenir Next Regular"/>
              <a:cs typeface="Avenir Next Regular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configurar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gráficamente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las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actividades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propósito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general.</a:t>
            </a:r>
            <a:endParaRPr lang="en-US" sz="1100" dirty="0">
              <a:latin typeface="Avenir Next Regular"/>
              <a:cs typeface="Avenir Next Regular"/>
            </a:endParaRP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62</a:t>
            </a:fld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2" name="Chevron 12">
            <a:extLst>
              <a:ext uri="{FF2B5EF4-FFF2-40B4-BE49-F238E27FC236}">
                <a16:creationId xmlns:a16="http://schemas.microsoft.com/office/drawing/2014/main" id="{C65E1BDF-8258-6D4A-BC2E-4EE719F5414C}"/>
              </a:ext>
            </a:extLst>
          </p:cNvPr>
          <p:cNvSpPr/>
          <p:nvPr/>
        </p:nvSpPr>
        <p:spPr>
          <a:xfrm>
            <a:off x="542154" y="1344847"/>
            <a:ext cx="1301373" cy="502330"/>
          </a:xfrm>
          <a:prstGeom prst="chevron">
            <a:avLst>
              <a:gd name="adj" fmla="val 40000"/>
            </a:avLst>
          </a:prstGeom>
          <a:solidFill>
            <a:schemeClr val="bg1">
              <a:lumMod val="65000"/>
              <a:alpha val="49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3D1133DE-4797-494B-AA08-715A51939055}"/>
              </a:ext>
            </a:extLst>
          </p:cNvPr>
          <p:cNvSpPr/>
          <p:nvPr/>
        </p:nvSpPr>
        <p:spPr>
          <a:xfrm>
            <a:off x="889187" y="1470430"/>
            <a:ext cx="1098937" cy="502330"/>
          </a:xfrm>
          <a:custGeom>
            <a:avLst/>
            <a:gdLst>
              <a:gd name="connsiteX0" fmla="*/ 0 w 2020887"/>
              <a:gd name="connsiteY0" fmla="*/ 92376 h 923758"/>
              <a:gd name="connsiteX1" fmla="*/ 92376 w 2020887"/>
              <a:gd name="connsiteY1" fmla="*/ 0 h 923758"/>
              <a:gd name="connsiteX2" fmla="*/ 1928511 w 2020887"/>
              <a:gd name="connsiteY2" fmla="*/ 0 h 923758"/>
              <a:gd name="connsiteX3" fmla="*/ 2020887 w 2020887"/>
              <a:gd name="connsiteY3" fmla="*/ 92376 h 923758"/>
              <a:gd name="connsiteX4" fmla="*/ 2020887 w 2020887"/>
              <a:gd name="connsiteY4" fmla="*/ 831382 h 923758"/>
              <a:gd name="connsiteX5" fmla="*/ 1928511 w 2020887"/>
              <a:gd name="connsiteY5" fmla="*/ 923758 h 923758"/>
              <a:gd name="connsiteX6" fmla="*/ 92376 w 2020887"/>
              <a:gd name="connsiteY6" fmla="*/ 923758 h 923758"/>
              <a:gd name="connsiteX7" fmla="*/ 0 w 2020887"/>
              <a:gd name="connsiteY7" fmla="*/ 831382 h 923758"/>
              <a:gd name="connsiteX8" fmla="*/ 0 w 2020887"/>
              <a:gd name="connsiteY8" fmla="*/ 92376 h 92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0887" h="923758">
                <a:moveTo>
                  <a:pt x="0" y="92376"/>
                </a:moveTo>
                <a:cubicBezTo>
                  <a:pt x="0" y="41358"/>
                  <a:pt x="41358" y="0"/>
                  <a:pt x="92376" y="0"/>
                </a:cubicBezTo>
                <a:lnTo>
                  <a:pt x="1928511" y="0"/>
                </a:lnTo>
                <a:cubicBezTo>
                  <a:pt x="1979529" y="0"/>
                  <a:pt x="2020887" y="41358"/>
                  <a:pt x="2020887" y="92376"/>
                </a:cubicBezTo>
                <a:lnTo>
                  <a:pt x="2020887" y="831382"/>
                </a:lnTo>
                <a:cubicBezTo>
                  <a:pt x="2020887" y="882400"/>
                  <a:pt x="1979529" y="923758"/>
                  <a:pt x="1928511" y="923758"/>
                </a:cubicBezTo>
                <a:lnTo>
                  <a:pt x="92376" y="923758"/>
                </a:lnTo>
                <a:cubicBezTo>
                  <a:pt x="41358" y="923758"/>
                  <a:pt x="0" y="882400"/>
                  <a:pt x="0" y="831382"/>
                </a:cubicBezTo>
                <a:lnTo>
                  <a:pt x="0" y="92376"/>
                </a:lnTo>
                <a:close/>
              </a:path>
            </a:pathLst>
          </a:custGeom>
          <a:solidFill>
            <a:schemeClr val="bg1">
              <a:lumMod val="65000"/>
              <a:alpha val="49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9296" tIns="169296" rIns="169296" bIns="169296" numCol="1" spcCol="1270" anchor="ctr" anchorCtr="0">
            <a:noAutofit/>
          </a:bodyPr>
          <a:lstStyle/>
          <a:p>
            <a:pPr algn="ctr" defTabSz="66673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Seravek Light"/>
              </a:rPr>
              <a:t>Paso 1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eravek Light"/>
            </a:endParaRPr>
          </a:p>
        </p:txBody>
      </p:sp>
      <p:sp>
        <p:nvSpPr>
          <p:cNvPr id="14" name="Chevron 14">
            <a:extLst>
              <a:ext uri="{FF2B5EF4-FFF2-40B4-BE49-F238E27FC236}">
                <a16:creationId xmlns:a16="http://schemas.microsoft.com/office/drawing/2014/main" id="{5CF3976B-AE1C-D446-A9CA-98F23EB2B585}"/>
              </a:ext>
            </a:extLst>
          </p:cNvPr>
          <p:cNvSpPr/>
          <p:nvPr/>
        </p:nvSpPr>
        <p:spPr>
          <a:xfrm>
            <a:off x="2175349" y="1346417"/>
            <a:ext cx="1301373" cy="502330"/>
          </a:xfrm>
          <a:prstGeom prst="chevron">
            <a:avLst>
              <a:gd name="adj" fmla="val 40000"/>
            </a:avLst>
          </a:prstGeom>
          <a:solidFill>
            <a:schemeClr val="bg1">
              <a:lumMod val="65000"/>
              <a:alpha val="49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10349FE6-ADF7-2349-8387-8BCB488E1345}"/>
              </a:ext>
            </a:extLst>
          </p:cNvPr>
          <p:cNvSpPr/>
          <p:nvPr/>
        </p:nvSpPr>
        <p:spPr>
          <a:xfrm>
            <a:off x="2522382" y="1472000"/>
            <a:ext cx="1098937" cy="502330"/>
          </a:xfrm>
          <a:custGeom>
            <a:avLst/>
            <a:gdLst>
              <a:gd name="connsiteX0" fmla="*/ 0 w 2020887"/>
              <a:gd name="connsiteY0" fmla="*/ 92376 h 923758"/>
              <a:gd name="connsiteX1" fmla="*/ 92376 w 2020887"/>
              <a:gd name="connsiteY1" fmla="*/ 0 h 923758"/>
              <a:gd name="connsiteX2" fmla="*/ 1928511 w 2020887"/>
              <a:gd name="connsiteY2" fmla="*/ 0 h 923758"/>
              <a:gd name="connsiteX3" fmla="*/ 2020887 w 2020887"/>
              <a:gd name="connsiteY3" fmla="*/ 92376 h 923758"/>
              <a:gd name="connsiteX4" fmla="*/ 2020887 w 2020887"/>
              <a:gd name="connsiteY4" fmla="*/ 831382 h 923758"/>
              <a:gd name="connsiteX5" fmla="*/ 1928511 w 2020887"/>
              <a:gd name="connsiteY5" fmla="*/ 923758 h 923758"/>
              <a:gd name="connsiteX6" fmla="*/ 92376 w 2020887"/>
              <a:gd name="connsiteY6" fmla="*/ 923758 h 923758"/>
              <a:gd name="connsiteX7" fmla="*/ 0 w 2020887"/>
              <a:gd name="connsiteY7" fmla="*/ 831382 h 923758"/>
              <a:gd name="connsiteX8" fmla="*/ 0 w 2020887"/>
              <a:gd name="connsiteY8" fmla="*/ 92376 h 92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0887" h="923758">
                <a:moveTo>
                  <a:pt x="0" y="92376"/>
                </a:moveTo>
                <a:cubicBezTo>
                  <a:pt x="0" y="41358"/>
                  <a:pt x="41358" y="0"/>
                  <a:pt x="92376" y="0"/>
                </a:cubicBezTo>
                <a:lnTo>
                  <a:pt x="1928511" y="0"/>
                </a:lnTo>
                <a:cubicBezTo>
                  <a:pt x="1979529" y="0"/>
                  <a:pt x="2020887" y="41358"/>
                  <a:pt x="2020887" y="92376"/>
                </a:cubicBezTo>
                <a:lnTo>
                  <a:pt x="2020887" y="831382"/>
                </a:lnTo>
                <a:cubicBezTo>
                  <a:pt x="2020887" y="882400"/>
                  <a:pt x="1979529" y="923758"/>
                  <a:pt x="1928511" y="923758"/>
                </a:cubicBezTo>
                <a:lnTo>
                  <a:pt x="92376" y="923758"/>
                </a:lnTo>
                <a:cubicBezTo>
                  <a:pt x="41358" y="923758"/>
                  <a:pt x="0" y="882400"/>
                  <a:pt x="0" y="831382"/>
                </a:cubicBezTo>
                <a:lnTo>
                  <a:pt x="0" y="92376"/>
                </a:lnTo>
                <a:close/>
              </a:path>
            </a:pathLst>
          </a:custGeom>
          <a:solidFill>
            <a:schemeClr val="bg1">
              <a:lumMod val="65000"/>
              <a:alpha val="49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9296" tIns="169296" rIns="169296" bIns="169296" numCol="1" spcCol="1270" anchor="ctr" anchorCtr="0">
            <a:noAutofit/>
          </a:bodyPr>
          <a:lstStyle/>
          <a:p>
            <a:pPr algn="ctr" defTabSz="66673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Seravek Light"/>
              </a:rPr>
              <a:t>Paso 2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eravek Light"/>
            </a:endParaRPr>
          </a:p>
        </p:txBody>
      </p:sp>
      <p:sp>
        <p:nvSpPr>
          <p:cNvPr id="16" name="Chevron 16">
            <a:extLst>
              <a:ext uri="{FF2B5EF4-FFF2-40B4-BE49-F238E27FC236}">
                <a16:creationId xmlns:a16="http://schemas.microsoft.com/office/drawing/2014/main" id="{23983FA2-D239-2642-BF46-E41972466CEE}"/>
              </a:ext>
            </a:extLst>
          </p:cNvPr>
          <p:cNvSpPr/>
          <p:nvPr/>
        </p:nvSpPr>
        <p:spPr>
          <a:xfrm>
            <a:off x="3790804" y="1349474"/>
            <a:ext cx="1301373" cy="502330"/>
          </a:xfrm>
          <a:prstGeom prst="chevron">
            <a:avLst>
              <a:gd name="adj" fmla="val 40000"/>
            </a:avLst>
          </a:prstGeom>
          <a:solidFill>
            <a:schemeClr val="bg1">
              <a:lumMod val="65000"/>
              <a:alpha val="49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5ADF1674-EC2B-2840-AB88-C55E495C317F}"/>
              </a:ext>
            </a:extLst>
          </p:cNvPr>
          <p:cNvSpPr/>
          <p:nvPr/>
        </p:nvSpPr>
        <p:spPr>
          <a:xfrm>
            <a:off x="4137837" y="1475057"/>
            <a:ext cx="1098937" cy="502330"/>
          </a:xfrm>
          <a:custGeom>
            <a:avLst/>
            <a:gdLst>
              <a:gd name="connsiteX0" fmla="*/ 0 w 2020887"/>
              <a:gd name="connsiteY0" fmla="*/ 92376 h 923758"/>
              <a:gd name="connsiteX1" fmla="*/ 92376 w 2020887"/>
              <a:gd name="connsiteY1" fmla="*/ 0 h 923758"/>
              <a:gd name="connsiteX2" fmla="*/ 1928511 w 2020887"/>
              <a:gd name="connsiteY2" fmla="*/ 0 h 923758"/>
              <a:gd name="connsiteX3" fmla="*/ 2020887 w 2020887"/>
              <a:gd name="connsiteY3" fmla="*/ 92376 h 923758"/>
              <a:gd name="connsiteX4" fmla="*/ 2020887 w 2020887"/>
              <a:gd name="connsiteY4" fmla="*/ 831382 h 923758"/>
              <a:gd name="connsiteX5" fmla="*/ 1928511 w 2020887"/>
              <a:gd name="connsiteY5" fmla="*/ 923758 h 923758"/>
              <a:gd name="connsiteX6" fmla="*/ 92376 w 2020887"/>
              <a:gd name="connsiteY6" fmla="*/ 923758 h 923758"/>
              <a:gd name="connsiteX7" fmla="*/ 0 w 2020887"/>
              <a:gd name="connsiteY7" fmla="*/ 831382 h 923758"/>
              <a:gd name="connsiteX8" fmla="*/ 0 w 2020887"/>
              <a:gd name="connsiteY8" fmla="*/ 92376 h 92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0887" h="923758">
                <a:moveTo>
                  <a:pt x="0" y="92376"/>
                </a:moveTo>
                <a:cubicBezTo>
                  <a:pt x="0" y="41358"/>
                  <a:pt x="41358" y="0"/>
                  <a:pt x="92376" y="0"/>
                </a:cubicBezTo>
                <a:lnTo>
                  <a:pt x="1928511" y="0"/>
                </a:lnTo>
                <a:cubicBezTo>
                  <a:pt x="1979529" y="0"/>
                  <a:pt x="2020887" y="41358"/>
                  <a:pt x="2020887" y="92376"/>
                </a:cubicBezTo>
                <a:lnTo>
                  <a:pt x="2020887" y="831382"/>
                </a:lnTo>
                <a:cubicBezTo>
                  <a:pt x="2020887" y="882400"/>
                  <a:pt x="1979529" y="923758"/>
                  <a:pt x="1928511" y="923758"/>
                </a:cubicBezTo>
                <a:lnTo>
                  <a:pt x="92376" y="923758"/>
                </a:lnTo>
                <a:cubicBezTo>
                  <a:pt x="41358" y="923758"/>
                  <a:pt x="0" y="882400"/>
                  <a:pt x="0" y="831382"/>
                </a:cubicBezTo>
                <a:lnTo>
                  <a:pt x="0" y="92376"/>
                </a:lnTo>
                <a:close/>
              </a:path>
            </a:pathLst>
          </a:custGeom>
          <a:solidFill>
            <a:schemeClr val="bg1">
              <a:lumMod val="65000"/>
              <a:alpha val="49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9296" tIns="169296" rIns="169296" bIns="169296" numCol="1" spcCol="1270" anchor="ctr" anchorCtr="0">
            <a:noAutofit/>
          </a:bodyPr>
          <a:lstStyle/>
          <a:p>
            <a:pPr algn="ctr" defTabSz="66673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Seravek Light"/>
              </a:rPr>
              <a:t>Paso 3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eravek Light"/>
            </a:endParaRPr>
          </a:p>
        </p:txBody>
      </p:sp>
      <p:sp>
        <p:nvSpPr>
          <p:cNvPr id="18" name="Chevron 16">
            <a:extLst>
              <a:ext uri="{FF2B5EF4-FFF2-40B4-BE49-F238E27FC236}">
                <a16:creationId xmlns:a16="http://schemas.microsoft.com/office/drawing/2014/main" id="{92421586-EC91-9C4F-B46E-5F724A6F92E4}"/>
              </a:ext>
            </a:extLst>
          </p:cNvPr>
          <p:cNvSpPr/>
          <p:nvPr/>
        </p:nvSpPr>
        <p:spPr>
          <a:xfrm>
            <a:off x="5444753" y="1344847"/>
            <a:ext cx="1301373" cy="502330"/>
          </a:xfrm>
          <a:prstGeom prst="chevron">
            <a:avLst>
              <a:gd name="adj" fmla="val 40000"/>
            </a:avLst>
          </a:prstGeom>
          <a:solidFill>
            <a:srgbClr val="FF7B21"/>
          </a:solidFill>
          <a:ln>
            <a:solidFill>
              <a:srgbClr val="F2762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Freeform 17">
            <a:extLst>
              <a:ext uri="{FF2B5EF4-FFF2-40B4-BE49-F238E27FC236}">
                <a16:creationId xmlns:a16="http://schemas.microsoft.com/office/drawing/2014/main" id="{548E32F4-74F5-F941-B5CE-AB5095932272}"/>
              </a:ext>
            </a:extLst>
          </p:cNvPr>
          <p:cNvSpPr/>
          <p:nvPr/>
        </p:nvSpPr>
        <p:spPr>
          <a:xfrm>
            <a:off x="5791786" y="1470430"/>
            <a:ext cx="1098937" cy="502330"/>
          </a:xfrm>
          <a:custGeom>
            <a:avLst/>
            <a:gdLst>
              <a:gd name="connsiteX0" fmla="*/ 0 w 2020887"/>
              <a:gd name="connsiteY0" fmla="*/ 92376 h 923758"/>
              <a:gd name="connsiteX1" fmla="*/ 92376 w 2020887"/>
              <a:gd name="connsiteY1" fmla="*/ 0 h 923758"/>
              <a:gd name="connsiteX2" fmla="*/ 1928511 w 2020887"/>
              <a:gd name="connsiteY2" fmla="*/ 0 h 923758"/>
              <a:gd name="connsiteX3" fmla="*/ 2020887 w 2020887"/>
              <a:gd name="connsiteY3" fmla="*/ 92376 h 923758"/>
              <a:gd name="connsiteX4" fmla="*/ 2020887 w 2020887"/>
              <a:gd name="connsiteY4" fmla="*/ 831382 h 923758"/>
              <a:gd name="connsiteX5" fmla="*/ 1928511 w 2020887"/>
              <a:gd name="connsiteY5" fmla="*/ 923758 h 923758"/>
              <a:gd name="connsiteX6" fmla="*/ 92376 w 2020887"/>
              <a:gd name="connsiteY6" fmla="*/ 923758 h 923758"/>
              <a:gd name="connsiteX7" fmla="*/ 0 w 2020887"/>
              <a:gd name="connsiteY7" fmla="*/ 831382 h 923758"/>
              <a:gd name="connsiteX8" fmla="*/ 0 w 2020887"/>
              <a:gd name="connsiteY8" fmla="*/ 92376 h 92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0887" h="923758">
                <a:moveTo>
                  <a:pt x="0" y="92376"/>
                </a:moveTo>
                <a:cubicBezTo>
                  <a:pt x="0" y="41358"/>
                  <a:pt x="41358" y="0"/>
                  <a:pt x="92376" y="0"/>
                </a:cubicBezTo>
                <a:lnTo>
                  <a:pt x="1928511" y="0"/>
                </a:lnTo>
                <a:cubicBezTo>
                  <a:pt x="1979529" y="0"/>
                  <a:pt x="2020887" y="41358"/>
                  <a:pt x="2020887" y="92376"/>
                </a:cubicBezTo>
                <a:lnTo>
                  <a:pt x="2020887" y="831382"/>
                </a:lnTo>
                <a:cubicBezTo>
                  <a:pt x="2020887" y="882400"/>
                  <a:pt x="1979529" y="923758"/>
                  <a:pt x="1928511" y="923758"/>
                </a:cubicBezTo>
                <a:lnTo>
                  <a:pt x="92376" y="923758"/>
                </a:lnTo>
                <a:cubicBezTo>
                  <a:pt x="41358" y="923758"/>
                  <a:pt x="0" y="882400"/>
                  <a:pt x="0" y="831382"/>
                </a:cubicBezTo>
                <a:lnTo>
                  <a:pt x="0" y="92376"/>
                </a:lnTo>
                <a:close/>
              </a:path>
            </a:pathLst>
          </a:custGeom>
          <a:ln>
            <a:solidFill>
              <a:srgbClr val="F27622"/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9296" tIns="169296" rIns="169296" bIns="169296" numCol="1" spcCol="1270" anchor="ctr" anchorCtr="0">
            <a:noAutofit/>
          </a:bodyPr>
          <a:lstStyle/>
          <a:p>
            <a:pPr algn="ctr" defTabSz="66673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>
                <a:solidFill>
                  <a:srgbClr val="F27622"/>
                </a:solidFill>
                <a:latin typeface="Seravek Light"/>
              </a:rPr>
              <a:t>Paso 4</a:t>
            </a:r>
            <a:endParaRPr lang="en-US" sz="1200" dirty="0">
              <a:solidFill>
                <a:srgbClr val="F27622"/>
              </a:solidFill>
              <a:latin typeface="Seravek Light"/>
            </a:endParaRPr>
          </a:p>
        </p:txBody>
      </p:sp>
      <p:sp>
        <p:nvSpPr>
          <p:cNvPr id="20" name="Chevron 16">
            <a:extLst>
              <a:ext uri="{FF2B5EF4-FFF2-40B4-BE49-F238E27FC236}">
                <a16:creationId xmlns:a16="http://schemas.microsoft.com/office/drawing/2014/main" id="{EDECA8FE-DF95-AF40-A2EC-1C7532D77D19}"/>
              </a:ext>
            </a:extLst>
          </p:cNvPr>
          <p:cNvSpPr/>
          <p:nvPr/>
        </p:nvSpPr>
        <p:spPr>
          <a:xfrm>
            <a:off x="7089040" y="1344847"/>
            <a:ext cx="1301373" cy="502330"/>
          </a:xfrm>
          <a:prstGeom prst="chevron">
            <a:avLst>
              <a:gd name="adj" fmla="val 40000"/>
            </a:avLst>
          </a:prstGeom>
          <a:solidFill>
            <a:schemeClr val="bg1">
              <a:lumMod val="65000"/>
              <a:alpha val="49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Freeform 17">
            <a:extLst>
              <a:ext uri="{FF2B5EF4-FFF2-40B4-BE49-F238E27FC236}">
                <a16:creationId xmlns:a16="http://schemas.microsoft.com/office/drawing/2014/main" id="{7E20F4EE-49C0-3447-ABE3-038BEB03D280}"/>
              </a:ext>
            </a:extLst>
          </p:cNvPr>
          <p:cNvSpPr/>
          <p:nvPr/>
        </p:nvSpPr>
        <p:spPr>
          <a:xfrm>
            <a:off x="7436073" y="1470430"/>
            <a:ext cx="1098937" cy="502330"/>
          </a:xfrm>
          <a:custGeom>
            <a:avLst/>
            <a:gdLst>
              <a:gd name="connsiteX0" fmla="*/ 0 w 2020887"/>
              <a:gd name="connsiteY0" fmla="*/ 92376 h 923758"/>
              <a:gd name="connsiteX1" fmla="*/ 92376 w 2020887"/>
              <a:gd name="connsiteY1" fmla="*/ 0 h 923758"/>
              <a:gd name="connsiteX2" fmla="*/ 1928511 w 2020887"/>
              <a:gd name="connsiteY2" fmla="*/ 0 h 923758"/>
              <a:gd name="connsiteX3" fmla="*/ 2020887 w 2020887"/>
              <a:gd name="connsiteY3" fmla="*/ 92376 h 923758"/>
              <a:gd name="connsiteX4" fmla="*/ 2020887 w 2020887"/>
              <a:gd name="connsiteY4" fmla="*/ 831382 h 923758"/>
              <a:gd name="connsiteX5" fmla="*/ 1928511 w 2020887"/>
              <a:gd name="connsiteY5" fmla="*/ 923758 h 923758"/>
              <a:gd name="connsiteX6" fmla="*/ 92376 w 2020887"/>
              <a:gd name="connsiteY6" fmla="*/ 923758 h 923758"/>
              <a:gd name="connsiteX7" fmla="*/ 0 w 2020887"/>
              <a:gd name="connsiteY7" fmla="*/ 831382 h 923758"/>
              <a:gd name="connsiteX8" fmla="*/ 0 w 2020887"/>
              <a:gd name="connsiteY8" fmla="*/ 92376 h 92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0887" h="923758">
                <a:moveTo>
                  <a:pt x="0" y="92376"/>
                </a:moveTo>
                <a:cubicBezTo>
                  <a:pt x="0" y="41358"/>
                  <a:pt x="41358" y="0"/>
                  <a:pt x="92376" y="0"/>
                </a:cubicBezTo>
                <a:lnTo>
                  <a:pt x="1928511" y="0"/>
                </a:lnTo>
                <a:cubicBezTo>
                  <a:pt x="1979529" y="0"/>
                  <a:pt x="2020887" y="41358"/>
                  <a:pt x="2020887" y="92376"/>
                </a:cubicBezTo>
                <a:lnTo>
                  <a:pt x="2020887" y="831382"/>
                </a:lnTo>
                <a:cubicBezTo>
                  <a:pt x="2020887" y="882400"/>
                  <a:pt x="1979529" y="923758"/>
                  <a:pt x="1928511" y="923758"/>
                </a:cubicBezTo>
                <a:lnTo>
                  <a:pt x="92376" y="923758"/>
                </a:lnTo>
                <a:cubicBezTo>
                  <a:pt x="41358" y="923758"/>
                  <a:pt x="0" y="882400"/>
                  <a:pt x="0" y="831382"/>
                </a:cubicBezTo>
                <a:lnTo>
                  <a:pt x="0" y="92376"/>
                </a:lnTo>
                <a:close/>
              </a:path>
            </a:pathLst>
          </a:custGeom>
          <a:solidFill>
            <a:schemeClr val="bg1">
              <a:lumMod val="65000"/>
              <a:alpha val="49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9296" tIns="169296" rIns="169296" bIns="169296" numCol="1" spcCol="1270" anchor="ctr" anchorCtr="0">
            <a:noAutofit/>
          </a:bodyPr>
          <a:lstStyle/>
          <a:p>
            <a:pPr algn="ctr" defTabSz="66673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ravek Light"/>
                <a:cs typeface="Seravek Light"/>
              </a:rPr>
              <a:t>Paso 5</a:t>
            </a:r>
          </a:p>
        </p:txBody>
      </p:sp>
      <p:sp>
        <p:nvSpPr>
          <p:cNvPr id="23" name="Text Placeholder 58">
            <a:extLst>
              <a:ext uri="{FF2B5EF4-FFF2-40B4-BE49-F238E27FC236}">
                <a16:creationId xmlns:a16="http://schemas.microsoft.com/office/drawing/2014/main" id="{BEC7196D-493D-4A44-9077-0DC1DF941811}"/>
              </a:ext>
            </a:extLst>
          </p:cNvPr>
          <p:cNvSpPr txBox="1">
            <a:spLocks/>
          </p:cNvSpPr>
          <p:nvPr/>
        </p:nvSpPr>
        <p:spPr>
          <a:xfrm>
            <a:off x="457200" y="2266950"/>
            <a:ext cx="4634978" cy="2286000"/>
          </a:xfrm>
          <a:prstGeom prst="rect">
            <a:avLst/>
          </a:prstGeom>
        </p:spPr>
        <p:txBody>
          <a:bodyPr vert="horz" lIns="68567" tIns="34289" rIns="68567" bIns="34289" rtlCol="0">
            <a:normAutofit fontScale="77500" lnSpcReduction="20000"/>
          </a:bodyPr>
          <a:lstStyle>
            <a:lvl1pPr marL="0" indent="0" algn="l" defTabSz="685647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1pPr>
            <a:lvl2pPr marL="34282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647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47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294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527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35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174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00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b="1" dirty="0" err="1">
                <a:latin typeface="Avenir Next Demi Bold" panose="020B0503020202020204" pitchFamily="34" charset="0"/>
                <a:cs typeface="Avenir Next Regular"/>
              </a:rPr>
              <a:t>Mapeo</a:t>
            </a:r>
            <a:r>
              <a:rPr lang="en-US" sz="1600" b="1" dirty="0">
                <a:latin typeface="Avenir Next Demi Bold" panose="020B0503020202020204" pitchFamily="34" charset="0"/>
                <a:cs typeface="Avenir Next Regular"/>
              </a:rPr>
              <a:t> de </a:t>
            </a:r>
            <a:r>
              <a:rPr lang="en-US" sz="1600" b="1" dirty="0" err="1">
                <a:latin typeface="Avenir Next Demi Bold" panose="020B0503020202020204" pitchFamily="34" charset="0"/>
                <a:cs typeface="Avenir Next Regular"/>
              </a:rPr>
              <a:t>Orígenes</a:t>
            </a:r>
            <a:r>
              <a:rPr lang="en-US" sz="1600" b="1" dirty="0">
                <a:latin typeface="Avenir Next Demi Bold" panose="020B0503020202020204" pitchFamily="34" charset="0"/>
                <a:cs typeface="Avenir Next Regular"/>
              </a:rPr>
              <a:t> de </a:t>
            </a:r>
            <a:r>
              <a:rPr lang="en-US" sz="1600" b="1" dirty="0" err="1">
                <a:latin typeface="Avenir Next Demi Bold" panose="020B0503020202020204" pitchFamily="34" charset="0"/>
                <a:cs typeface="Avenir Next Regular"/>
              </a:rPr>
              <a:t>datos</a:t>
            </a:r>
            <a:r>
              <a:rPr lang="en-US" sz="1600" b="1" dirty="0">
                <a:latin typeface="Avenir Next Demi Bold" panose="020B0503020202020204" pitchFamily="34" charset="0"/>
                <a:cs typeface="Avenir Next Regular"/>
              </a:rPr>
              <a:t> a </a:t>
            </a:r>
            <a:r>
              <a:rPr lang="en-US" sz="1600" b="1" dirty="0" err="1">
                <a:latin typeface="Avenir Next Demi Bold" panose="020B0503020202020204" pitchFamily="34" charset="0"/>
                <a:cs typeface="Avenir Next Regular"/>
              </a:rPr>
              <a:t>esquema</a:t>
            </a:r>
            <a:r>
              <a:rPr lang="en-US" sz="1600" b="1" dirty="0">
                <a:latin typeface="Avenir Next Demi Bold" panose="020B0503020202020204" pitchFamily="34" charset="0"/>
                <a:cs typeface="Avenir Next Regular"/>
              </a:rPr>
              <a:t> de entrada de la </a:t>
            </a:r>
            <a:r>
              <a:rPr lang="en-US" sz="1600" b="1" dirty="0" err="1">
                <a:latin typeface="Avenir Next Demi Bold" panose="020B0503020202020204" pitchFamily="34" charset="0"/>
                <a:cs typeface="Avenir Next Regular"/>
              </a:rPr>
              <a:t>Actividad</a:t>
            </a:r>
            <a:r>
              <a:rPr lang="en-US" sz="1600" b="1" dirty="0">
                <a:latin typeface="Avenir Next Demi Bold" panose="020B0503020202020204" pitchFamily="34" charset="0"/>
                <a:cs typeface="Avenir Next Regular"/>
              </a:rPr>
              <a:t> 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Una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vez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indicados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los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elementos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que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formarán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parte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 la entrada de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datos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 la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actividad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que se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encuentra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configurando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se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solicita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configurar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la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asignación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los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mismos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a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los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datos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 entrada de la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actividad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. 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Esta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asignación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se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realiza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uniendo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con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flechas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un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dato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del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origen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con un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dato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del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destino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. 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Esta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unión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con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flechas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se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denomina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“</a:t>
            </a:r>
            <a:r>
              <a:rPr lang="en-US" sz="1600" b="1" dirty="0" err="1">
                <a:latin typeface="Avenir Next Demi Bold" panose="020B0503020202020204" pitchFamily="34" charset="0"/>
                <a:cs typeface="Avenir Next Regular"/>
              </a:rPr>
              <a:t>mapeo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”.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600" dirty="0">
              <a:latin typeface="Avenir Next" panose="020B0503020202020204" pitchFamily="34" charset="0"/>
              <a:cs typeface="Avenir Next Regular"/>
            </a:endParaRPr>
          </a:p>
        </p:txBody>
      </p:sp>
      <p:pic>
        <p:nvPicPr>
          <p:cNvPr id="26" name="Picture 4" descr="img_193.jpg">
            <a:extLst>
              <a:ext uri="{FF2B5EF4-FFF2-40B4-BE49-F238E27FC236}">
                <a16:creationId xmlns:a16="http://schemas.microsoft.com/office/drawing/2014/main" id="{587509FD-C21A-0D42-B1DA-5F6868F7975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41608" y="2443029"/>
            <a:ext cx="3298229" cy="158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446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457201" y="209550"/>
            <a:ext cx="8229598" cy="459424"/>
          </a:xfrm>
        </p:spPr>
        <p:txBody>
          <a:bodyPr/>
          <a:lstStyle/>
          <a:p>
            <a:r>
              <a:rPr lang="en-US" sz="2400" dirty="0" err="1">
                <a:latin typeface="Avenir Next Regular"/>
                <a:cs typeface="Avenir Next Regular"/>
              </a:rPr>
              <a:t>Asistente</a:t>
            </a:r>
            <a:r>
              <a:rPr lang="en-US" sz="2400" dirty="0">
                <a:latin typeface="Avenir Next Regular"/>
                <a:cs typeface="Avenir Next Regular"/>
              </a:rPr>
              <a:t> de </a:t>
            </a:r>
            <a:r>
              <a:rPr lang="en-US" sz="2400" dirty="0" err="1">
                <a:latin typeface="Avenir Next Regular"/>
                <a:cs typeface="Avenir Next Regular"/>
              </a:rPr>
              <a:t>Configuración</a:t>
            </a:r>
            <a:r>
              <a:rPr lang="en-US" sz="2400" dirty="0">
                <a:latin typeface="Avenir Next Regular"/>
                <a:cs typeface="Avenir Next Regular"/>
              </a:rPr>
              <a:t> de </a:t>
            </a:r>
            <a:r>
              <a:rPr lang="en-US" sz="2400" dirty="0" err="1">
                <a:latin typeface="Avenir Next Regular"/>
                <a:cs typeface="Avenir Next Regular"/>
              </a:rPr>
              <a:t>Actividades</a:t>
            </a:r>
            <a:r>
              <a:rPr lang="en-US" sz="2400" dirty="0">
                <a:latin typeface="Avenir Next Regular"/>
                <a:cs typeface="Avenir Next Regular"/>
              </a:rPr>
              <a:t> </a:t>
            </a:r>
            <a:r>
              <a:rPr lang="en-US" sz="2400" dirty="0" err="1">
                <a:latin typeface="Avenir Next Regular"/>
                <a:cs typeface="Avenir Next Regular"/>
              </a:rPr>
              <a:t>Generales</a:t>
            </a:r>
            <a:endParaRPr lang="en-US" sz="2400" dirty="0">
              <a:latin typeface="Avenir Next Regular"/>
              <a:cs typeface="Avenir Next Regular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configurar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gráficamente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las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actividades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propósito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general.</a:t>
            </a:r>
            <a:endParaRPr lang="en-US" sz="1100" dirty="0">
              <a:latin typeface="Avenir Next Regular"/>
              <a:cs typeface="Avenir Next Regular"/>
            </a:endParaRP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63</a:t>
            </a:fld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2" name="Chevron 12">
            <a:extLst>
              <a:ext uri="{FF2B5EF4-FFF2-40B4-BE49-F238E27FC236}">
                <a16:creationId xmlns:a16="http://schemas.microsoft.com/office/drawing/2014/main" id="{C65E1BDF-8258-6D4A-BC2E-4EE719F5414C}"/>
              </a:ext>
            </a:extLst>
          </p:cNvPr>
          <p:cNvSpPr/>
          <p:nvPr/>
        </p:nvSpPr>
        <p:spPr>
          <a:xfrm>
            <a:off x="542154" y="1344847"/>
            <a:ext cx="1301373" cy="502330"/>
          </a:xfrm>
          <a:prstGeom prst="chevron">
            <a:avLst>
              <a:gd name="adj" fmla="val 40000"/>
            </a:avLst>
          </a:prstGeom>
          <a:solidFill>
            <a:schemeClr val="bg1">
              <a:lumMod val="65000"/>
              <a:alpha val="49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3D1133DE-4797-494B-AA08-715A51939055}"/>
              </a:ext>
            </a:extLst>
          </p:cNvPr>
          <p:cNvSpPr/>
          <p:nvPr/>
        </p:nvSpPr>
        <p:spPr>
          <a:xfrm>
            <a:off x="889187" y="1470430"/>
            <a:ext cx="1098937" cy="502330"/>
          </a:xfrm>
          <a:custGeom>
            <a:avLst/>
            <a:gdLst>
              <a:gd name="connsiteX0" fmla="*/ 0 w 2020887"/>
              <a:gd name="connsiteY0" fmla="*/ 92376 h 923758"/>
              <a:gd name="connsiteX1" fmla="*/ 92376 w 2020887"/>
              <a:gd name="connsiteY1" fmla="*/ 0 h 923758"/>
              <a:gd name="connsiteX2" fmla="*/ 1928511 w 2020887"/>
              <a:gd name="connsiteY2" fmla="*/ 0 h 923758"/>
              <a:gd name="connsiteX3" fmla="*/ 2020887 w 2020887"/>
              <a:gd name="connsiteY3" fmla="*/ 92376 h 923758"/>
              <a:gd name="connsiteX4" fmla="*/ 2020887 w 2020887"/>
              <a:gd name="connsiteY4" fmla="*/ 831382 h 923758"/>
              <a:gd name="connsiteX5" fmla="*/ 1928511 w 2020887"/>
              <a:gd name="connsiteY5" fmla="*/ 923758 h 923758"/>
              <a:gd name="connsiteX6" fmla="*/ 92376 w 2020887"/>
              <a:gd name="connsiteY6" fmla="*/ 923758 h 923758"/>
              <a:gd name="connsiteX7" fmla="*/ 0 w 2020887"/>
              <a:gd name="connsiteY7" fmla="*/ 831382 h 923758"/>
              <a:gd name="connsiteX8" fmla="*/ 0 w 2020887"/>
              <a:gd name="connsiteY8" fmla="*/ 92376 h 92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0887" h="923758">
                <a:moveTo>
                  <a:pt x="0" y="92376"/>
                </a:moveTo>
                <a:cubicBezTo>
                  <a:pt x="0" y="41358"/>
                  <a:pt x="41358" y="0"/>
                  <a:pt x="92376" y="0"/>
                </a:cubicBezTo>
                <a:lnTo>
                  <a:pt x="1928511" y="0"/>
                </a:lnTo>
                <a:cubicBezTo>
                  <a:pt x="1979529" y="0"/>
                  <a:pt x="2020887" y="41358"/>
                  <a:pt x="2020887" y="92376"/>
                </a:cubicBezTo>
                <a:lnTo>
                  <a:pt x="2020887" y="831382"/>
                </a:lnTo>
                <a:cubicBezTo>
                  <a:pt x="2020887" y="882400"/>
                  <a:pt x="1979529" y="923758"/>
                  <a:pt x="1928511" y="923758"/>
                </a:cubicBezTo>
                <a:lnTo>
                  <a:pt x="92376" y="923758"/>
                </a:lnTo>
                <a:cubicBezTo>
                  <a:pt x="41358" y="923758"/>
                  <a:pt x="0" y="882400"/>
                  <a:pt x="0" y="831382"/>
                </a:cubicBezTo>
                <a:lnTo>
                  <a:pt x="0" y="92376"/>
                </a:lnTo>
                <a:close/>
              </a:path>
            </a:pathLst>
          </a:custGeom>
          <a:solidFill>
            <a:schemeClr val="bg1">
              <a:lumMod val="65000"/>
              <a:alpha val="49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9296" tIns="169296" rIns="169296" bIns="169296" numCol="1" spcCol="1270" anchor="ctr" anchorCtr="0">
            <a:noAutofit/>
          </a:bodyPr>
          <a:lstStyle/>
          <a:p>
            <a:pPr algn="ctr" defTabSz="66673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Seravek Light"/>
              </a:rPr>
              <a:t>Paso 1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eravek Light"/>
            </a:endParaRPr>
          </a:p>
        </p:txBody>
      </p:sp>
      <p:sp>
        <p:nvSpPr>
          <p:cNvPr id="14" name="Chevron 14">
            <a:extLst>
              <a:ext uri="{FF2B5EF4-FFF2-40B4-BE49-F238E27FC236}">
                <a16:creationId xmlns:a16="http://schemas.microsoft.com/office/drawing/2014/main" id="{5CF3976B-AE1C-D446-A9CA-98F23EB2B585}"/>
              </a:ext>
            </a:extLst>
          </p:cNvPr>
          <p:cNvSpPr/>
          <p:nvPr/>
        </p:nvSpPr>
        <p:spPr>
          <a:xfrm>
            <a:off x="2175349" y="1346417"/>
            <a:ext cx="1301373" cy="502330"/>
          </a:xfrm>
          <a:prstGeom prst="chevron">
            <a:avLst>
              <a:gd name="adj" fmla="val 40000"/>
            </a:avLst>
          </a:prstGeom>
          <a:solidFill>
            <a:schemeClr val="bg1">
              <a:lumMod val="65000"/>
              <a:alpha val="49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10349FE6-ADF7-2349-8387-8BCB488E1345}"/>
              </a:ext>
            </a:extLst>
          </p:cNvPr>
          <p:cNvSpPr/>
          <p:nvPr/>
        </p:nvSpPr>
        <p:spPr>
          <a:xfrm>
            <a:off x="2522382" y="1472000"/>
            <a:ext cx="1098937" cy="502330"/>
          </a:xfrm>
          <a:custGeom>
            <a:avLst/>
            <a:gdLst>
              <a:gd name="connsiteX0" fmla="*/ 0 w 2020887"/>
              <a:gd name="connsiteY0" fmla="*/ 92376 h 923758"/>
              <a:gd name="connsiteX1" fmla="*/ 92376 w 2020887"/>
              <a:gd name="connsiteY1" fmla="*/ 0 h 923758"/>
              <a:gd name="connsiteX2" fmla="*/ 1928511 w 2020887"/>
              <a:gd name="connsiteY2" fmla="*/ 0 h 923758"/>
              <a:gd name="connsiteX3" fmla="*/ 2020887 w 2020887"/>
              <a:gd name="connsiteY3" fmla="*/ 92376 h 923758"/>
              <a:gd name="connsiteX4" fmla="*/ 2020887 w 2020887"/>
              <a:gd name="connsiteY4" fmla="*/ 831382 h 923758"/>
              <a:gd name="connsiteX5" fmla="*/ 1928511 w 2020887"/>
              <a:gd name="connsiteY5" fmla="*/ 923758 h 923758"/>
              <a:gd name="connsiteX6" fmla="*/ 92376 w 2020887"/>
              <a:gd name="connsiteY6" fmla="*/ 923758 h 923758"/>
              <a:gd name="connsiteX7" fmla="*/ 0 w 2020887"/>
              <a:gd name="connsiteY7" fmla="*/ 831382 h 923758"/>
              <a:gd name="connsiteX8" fmla="*/ 0 w 2020887"/>
              <a:gd name="connsiteY8" fmla="*/ 92376 h 92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0887" h="923758">
                <a:moveTo>
                  <a:pt x="0" y="92376"/>
                </a:moveTo>
                <a:cubicBezTo>
                  <a:pt x="0" y="41358"/>
                  <a:pt x="41358" y="0"/>
                  <a:pt x="92376" y="0"/>
                </a:cubicBezTo>
                <a:lnTo>
                  <a:pt x="1928511" y="0"/>
                </a:lnTo>
                <a:cubicBezTo>
                  <a:pt x="1979529" y="0"/>
                  <a:pt x="2020887" y="41358"/>
                  <a:pt x="2020887" y="92376"/>
                </a:cubicBezTo>
                <a:lnTo>
                  <a:pt x="2020887" y="831382"/>
                </a:lnTo>
                <a:cubicBezTo>
                  <a:pt x="2020887" y="882400"/>
                  <a:pt x="1979529" y="923758"/>
                  <a:pt x="1928511" y="923758"/>
                </a:cubicBezTo>
                <a:lnTo>
                  <a:pt x="92376" y="923758"/>
                </a:lnTo>
                <a:cubicBezTo>
                  <a:pt x="41358" y="923758"/>
                  <a:pt x="0" y="882400"/>
                  <a:pt x="0" y="831382"/>
                </a:cubicBezTo>
                <a:lnTo>
                  <a:pt x="0" y="92376"/>
                </a:lnTo>
                <a:close/>
              </a:path>
            </a:pathLst>
          </a:custGeom>
          <a:solidFill>
            <a:schemeClr val="bg1">
              <a:lumMod val="65000"/>
              <a:alpha val="49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9296" tIns="169296" rIns="169296" bIns="169296" numCol="1" spcCol="1270" anchor="ctr" anchorCtr="0">
            <a:noAutofit/>
          </a:bodyPr>
          <a:lstStyle/>
          <a:p>
            <a:pPr algn="ctr" defTabSz="66673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Seravek Light"/>
              </a:rPr>
              <a:t>Paso 2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eravek Light"/>
            </a:endParaRPr>
          </a:p>
        </p:txBody>
      </p:sp>
      <p:sp>
        <p:nvSpPr>
          <p:cNvPr id="16" name="Chevron 16">
            <a:extLst>
              <a:ext uri="{FF2B5EF4-FFF2-40B4-BE49-F238E27FC236}">
                <a16:creationId xmlns:a16="http://schemas.microsoft.com/office/drawing/2014/main" id="{23983FA2-D239-2642-BF46-E41972466CEE}"/>
              </a:ext>
            </a:extLst>
          </p:cNvPr>
          <p:cNvSpPr/>
          <p:nvPr/>
        </p:nvSpPr>
        <p:spPr>
          <a:xfrm>
            <a:off x="3790804" y="1349474"/>
            <a:ext cx="1301373" cy="502330"/>
          </a:xfrm>
          <a:prstGeom prst="chevron">
            <a:avLst>
              <a:gd name="adj" fmla="val 40000"/>
            </a:avLst>
          </a:prstGeom>
          <a:solidFill>
            <a:schemeClr val="bg1">
              <a:lumMod val="65000"/>
              <a:alpha val="49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5ADF1674-EC2B-2840-AB88-C55E495C317F}"/>
              </a:ext>
            </a:extLst>
          </p:cNvPr>
          <p:cNvSpPr/>
          <p:nvPr/>
        </p:nvSpPr>
        <p:spPr>
          <a:xfrm>
            <a:off x="4137837" y="1475057"/>
            <a:ext cx="1098937" cy="502330"/>
          </a:xfrm>
          <a:custGeom>
            <a:avLst/>
            <a:gdLst>
              <a:gd name="connsiteX0" fmla="*/ 0 w 2020887"/>
              <a:gd name="connsiteY0" fmla="*/ 92376 h 923758"/>
              <a:gd name="connsiteX1" fmla="*/ 92376 w 2020887"/>
              <a:gd name="connsiteY1" fmla="*/ 0 h 923758"/>
              <a:gd name="connsiteX2" fmla="*/ 1928511 w 2020887"/>
              <a:gd name="connsiteY2" fmla="*/ 0 h 923758"/>
              <a:gd name="connsiteX3" fmla="*/ 2020887 w 2020887"/>
              <a:gd name="connsiteY3" fmla="*/ 92376 h 923758"/>
              <a:gd name="connsiteX4" fmla="*/ 2020887 w 2020887"/>
              <a:gd name="connsiteY4" fmla="*/ 831382 h 923758"/>
              <a:gd name="connsiteX5" fmla="*/ 1928511 w 2020887"/>
              <a:gd name="connsiteY5" fmla="*/ 923758 h 923758"/>
              <a:gd name="connsiteX6" fmla="*/ 92376 w 2020887"/>
              <a:gd name="connsiteY6" fmla="*/ 923758 h 923758"/>
              <a:gd name="connsiteX7" fmla="*/ 0 w 2020887"/>
              <a:gd name="connsiteY7" fmla="*/ 831382 h 923758"/>
              <a:gd name="connsiteX8" fmla="*/ 0 w 2020887"/>
              <a:gd name="connsiteY8" fmla="*/ 92376 h 92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0887" h="923758">
                <a:moveTo>
                  <a:pt x="0" y="92376"/>
                </a:moveTo>
                <a:cubicBezTo>
                  <a:pt x="0" y="41358"/>
                  <a:pt x="41358" y="0"/>
                  <a:pt x="92376" y="0"/>
                </a:cubicBezTo>
                <a:lnTo>
                  <a:pt x="1928511" y="0"/>
                </a:lnTo>
                <a:cubicBezTo>
                  <a:pt x="1979529" y="0"/>
                  <a:pt x="2020887" y="41358"/>
                  <a:pt x="2020887" y="92376"/>
                </a:cubicBezTo>
                <a:lnTo>
                  <a:pt x="2020887" y="831382"/>
                </a:lnTo>
                <a:cubicBezTo>
                  <a:pt x="2020887" y="882400"/>
                  <a:pt x="1979529" y="923758"/>
                  <a:pt x="1928511" y="923758"/>
                </a:cubicBezTo>
                <a:lnTo>
                  <a:pt x="92376" y="923758"/>
                </a:lnTo>
                <a:cubicBezTo>
                  <a:pt x="41358" y="923758"/>
                  <a:pt x="0" y="882400"/>
                  <a:pt x="0" y="831382"/>
                </a:cubicBezTo>
                <a:lnTo>
                  <a:pt x="0" y="92376"/>
                </a:lnTo>
                <a:close/>
              </a:path>
            </a:pathLst>
          </a:custGeom>
          <a:solidFill>
            <a:schemeClr val="bg1">
              <a:lumMod val="65000"/>
              <a:alpha val="49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9296" tIns="169296" rIns="169296" bIns="169296" numCol="1" spcCol="1270" anchor="ctr" anchorCtr="0">
            <a:noAutofit/>
          </a:bodyPr>
          <a:lstStyle/>
          <a:p>
            <a:pPr algn="ctr" defTabSz="66673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Seravek Light"/>
              </a:rPr>
              <a:t>Paso 3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eravek Light"/>
            </a:endParaRPr>
          </a:p>
        </p:txBody>
      </p:sp>
      <p:sp>
        <p:nvSpPr>
          <p:cNvPr id="18" name="Chevron 16">
            <a:extLst>
              <a:ext uri="{FF2B5EF4-FFF2-40B4-BE49-F238E27FC236}">
                <a16:creationId xmlns:a16="http://schemas.microsoft.com/office/drawing/2014/main" id="{92421586-EC91-9C4F-B46E-5F724A6F92E4}"/>
              </a:ext>
            </a:extLst>
          </p:cNvPr>
          <p:cNvSpPr/>
          <p:nvPr/>
        </p:nvSpPr>
        <p:spPr>
          <a:xfrm>
            <a:off x="5444753" y="1344847"/>
            <a:ext cx="1301373" cy="502330"/>
          </a:xfrm>
          <a:prstGeom prst="chevron">
            <a:avLst>
              <a:gd name="adj" fmla="val 40000"/>
            </a:avLst>
          </a:prstGeom>
          <a:solidFill>
            <a:schemeClr val="bg1">
              <a:lumMod val="65000"/>
              <a:alpha val="49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Freeform 17">
            <a:extLst>
              <a:ext uri="{FF2B5EF4-FFF2-40B4-BE49-F238E27FC236}">
                <a16:creationId xmlns:a16="http://schemas.microsoft.com/office/drawing/2014/main" id="{548E32F4-74F5-F941-B5CE-AB5095932272}"/>
              </a:ext>
            </a:extLst>
          </p:cNvPr>
          <p:cNvSpPr/>
          <p:nvPr/>
        </p:nvSpPr>
        <p:spPr>
          <a:xfrm>
            <a:off x="5791786" y="1470430"/>
            <a:ext cx="1098937" cy="502330"/>
          </a:xfrm>
          <a:custGeom>
            <a:avLst/>
            <a:gdLst>
              <a:gd name="connsiteX0" fmla="*/ 0 w 2020887"/>
              <a:gd name="connsiteY0" fmla="*/ 92376 h 923758"/>
              <a:gd name="connsiteX1" fmla="*/ 92376 w 2020887"/>
              <a:gd name="connsiteY1" fmla="*/ 0 h 923758"/>
              <a:gd name="connsiteX2" fmla="*/ 1928511 w 2020887"/>
              <a:gd name="connsiteY2" fmla="*/ 0 h 923758"/>
              <a:gd name="connsiteX3" fmla="*/ 2020887 w 2020887"/>
              <a:gd name="connsiteY3" fmla="*/ 92376 h 923758"/>
              <a:gd name="connsiteX4" fmla="*/ 2020887 w 2020887"/>
              <a:gd name="connsiteY4" fmla="*/ 831382 h 923758"/>
              <a:gd name="connsiteX5" fmla="*/ 1928511 w 2020887"/>
              <a:gd name="connsiteY5" fmla="*/ 923758 h 923758"/>
              <a:gd name="connsiteX6" fmla="*/ 92376 w 2020887"/>
              <a:gd name="connsiteY6" fmla="*/ 923758 h 923758"/>
              <a:gd name="connsiteX7" fmla="*/ 0 w 2020887"/>
              <a:gd name="connsiteY7" fmla="*/ 831382 h 923758"/>
              <a:gd name="connsiteX8" fmla="*/ 0 w 2020887"/>
              <a:gd name="connsiteY8" fmla="*/ 92376 h 92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0887" h="923758">
                <a:moveTo>
                  <a:pt x="0" y="92376"/>
                </a:moveTo>
                <a:cubicBezTo>
                  <a:pt x="0" y="41358"/>
                  <a:pt x="41358" y="0"/>
                  <a:pt x="92376" y="0"/>
                </a:cubicBezTo>
                <a:lnTo>
                  <a:pt x="1928511" y="0"/>
                </a:lnTo>
                <a:cubicBezTo>
                  <a:pt x="1979529" y="0"/>
                  <a:pt x="2020887" y="41358"/>
                  <a:pt x="2020887" y="92376"/>
                </a:cubicBezTo>
                <a:lnTo>
                  <a:pt x="2020887" y="831382"/>
                </a:lnTo>
                <a:cubicBezTo>
                  <a:pt x="2020887" y="882400"/>
                  <a:pt x="1979529" y="923758"/>
                  <a:pt x="1928511" y="923758"/>
                </a:cubicBezTo>
                <a:lnTo>
                  <a:pt x="92376" y="923758"/>
                </a:lnTo>
                <a:cubicBezTo>
                  <a:pt x="41358" y="923758"/>
                  <a:pt x="0" y="882400"/>
                  <a:pt x="0" y="831382"/>
                </a:cubicBezTo>
                <a:lnTo>
                  <a:pt x="0" y="92376"/>
                </a:lnTo>
                <a:close/>
              </a:path>
            </a:pathLst>
          </a:custGeom>
          <a:solidFill>
            <a:schemeClr val="bg1">
              <a:lumMod val="65000"/>
              <a:alpha val="49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9296" tIns="169296" rIns="169296" bIns="169296" numCol="1" spcCol="1270" anchor="ctr" anchorCtr="0">
            <a:noAutofit/>
          </a:bodyPr>
          <a:lstStyle/>
          <a:p>
            <a:pPr algn="ctr" defTabSz="66673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Seravek Light"/>
              </a:rPr>
              <a:t>Paso 4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eravek Light"/>
            </a:endParaRPr>
          </a:p>
        </p:txBody>
      </p:sp>
      <p:sp>
        <p:nvSpPr>
          <p:cNvPr id="20" name="Chevron 16">
            <a:extLst>
              <a:ext uri="{FF2B5EF4-FFF2-40B4-BE49-F238E27FC236}">
                <a16:creationId xmlns:a16="http://schemas.microsoft.com/office/drawing/2014/main" id="{EDECA8FE-DF95-AF40-A2EC-1C7532D77D19}"/>
              </a:ext>
            </a:extLst>
          </p:cNvPr>
          <p:cNvSpPr/>
          <p:nvPr/>
        </p:nvSpPr>
        <p:spPr>
          <a:xfrm>
            <a:off x="7089040" y="1344847"/>
            <a:ext cx="1301373" cy="502330"/>
          </a:xfrm>
          <a:prstGeom prst="chevron">
            <a:avLst>
              <a:gd name="adj" fmla="val 40000"/>
            </a:avLst>
          </a:prstGeom>
          <a:solidFill>
            <a:srgbClr val="FF7B21"/>
          </a:solidFill>
          <a:ln>
            <a:solidFill>
              <a:srgbClr val="F2762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Freeform 17">
            <a:extLst>
              <a:ext uri="{FF2B5EF4-FFF2-40B4-BE49-F238E27FC236}">
                <a16:creationId xmlns:a16="http://schemas.microsoft.com/office/drawing/2014/main" id="{7E20F4EE-49C0-3447-ABE3-038BEB03D280}"/>
              </a:ext>
            </a:extLst>
          </p:cNvPr>
          <p:cNvSpPr/>
          <p:nvPr/>
        </p:nvSpPr>
        <p:spPr>
          <a:xfrm>
            <a:off x="7436073" y="1470430"/>
            <a:ext cx="1098937" cy="502330"/>
          </a:xfrm>
          <a:custGeom>
            <a:avLst/>
            <a:gdLst>
              <a:gd name="connsiteX0" fmla="*/ 0 w 2020887"/>
              <a:gd name="connsiteY0" fmla="*/ 92376 h 923758"/>
              <a:gd name="connsiteX1" fmla="*/ 92376 w 2020887"/>
              <a:gd name="connsiteY1" fmla="*/ 0 h 923758"/>
              <a:gd name="connsiteX2" fmla="*/ 1928511 w 2020887"/>
              <a:gd name="connsiteY2" fmla="*/ 0 h 923758"/>
              <a:gd name="connsiteX3" fmla="*/ 2020887 w 2020887"/>
              <a:gd name="connsiteY3" fmla="*/ 92376 h 923758"/>
              <a:gd name="connsiteX4" fmla="*/ 2020887 w 2020887"/>
              <a:gd name="connsiteY4" fmla="*/ 831382 h 923758"/>
              <a:gd name="connsiteX5" fmla="*/ 1928511 w 2020887"/>
              <a:gd name="connsiteY5" fmla="*/ 923758 h 923758"/>
              <a:gd name="connsiteX6" fmla="*/ 92376 w 2020887"/>
              <a:gd name="connsiteY6" fmla="*/ 923758 h 923758"/>
              <a:gd name="connsiteX7" fmla="*/ 0 w 2020887"/>
              <a:gd name="connsiteY7" fmla="*/ 831382 h 923758"/>
              <a:gd name="connsiteX8" fmla="*/ 0 w 2020887"/>
              <a:gd name="connsiteY8" fmla="*/ 92376 h 92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0887" h="923758">
                <a:moveTo>
                  <a:pt x="0" y="92376"/>
                </a:moveTo>
                <a:cubicBezTo>
                  <a:pt x="0" y="41358"/>
                  <a:pt x="41358" y="0"/>
                  <a:pt x="92376" y="0"/>
                </a:cubicBezTo>
                <a:lnTo>
                  <a:pt x="1928511" y="0"/>
                </a:lnTo>
                <a:cubicBezTo>
                  <a:pt x="1979529" y="0"/>
                  <a:pt x="2020887" y="41358"/>
                  <a:pt x="2020887" y="92376"/>
                </a:cubicBezTo>
                <a:lnTo>
                  <a:pt x="2020887" y="831382"/>
                </a:lnTo>
                <a:cubicBezTo>
                  <a:pt x="2020887" y="882400"/>
                  <a:pt x="1979529" y="923758"/>
                  <a:pt x="1928511" y="923758"/>
                </a:cubicBezTo>
                <a:lnTo>
                  <a:pt x="92376" y="923758"/>
                </a:lnTo>
                <a:cubicBezTo>
                  <a:pt x="41358" y="923758"/>
                  <a:pt x="0" y="882400"/>
                  <a:pt x="0" y="831382"/>
                </a:cubicBezTo>
                <a:lnTo>
                  <a:pt x="0" y="92376"/>
                </a:lnTo>
                <a:close/>
              </a:path>
            </a:pathLst>
          </a:custGeom>
          <a:ln>
            <a:solidFill>
              <a:srgbClr val="F27622"/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9296" tIns="169296" rIns="169296" bIns="169296" numCol="1" spcCol="1270" anchor="ctr" anchorCtr="0">
            <a:noAutofit/>
          </a:bodyPr>
          <a:lstStyle/>
          <a:p>
            <a:pPr algn="ctr" defTabSz="66673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>
                <a:solidFill>
                  <a:srgbClr val="F27622"/>
                </a:solidFill>
                <a:latin typeface="Seravek Light"/>
              </a:rPr>
              <a:t>Paso 5</a:t>
            </a:r>
            <a:endParaRPr lang="en-US" sz="1200" dirty="0">
              <a:solidFill>
                <a:srgbClr val="F27622"/>
              </a:solidFill>
              <a:latin typeface="Seravek Light"/>
            </a:endParaRPr>
          </a:p>
        </p:txBody>
      </p:sp>
      <p:sp>
        <p:nvSpPr>
          <p:cNvPr id="23" name="Text Placeholder 58">
            <a:extLst>
              <a:ext uri="{FF2B5EF4-FFF2-40B4-BE49-F238E27FC236}">
                <a16:creationId xmlns:a16="http://schemas.microsoft.com/office/drawing/2014/main" id="{BEC7196D-493D-4A44-9077-0DC1DF941811}"/>
              </a:ext>
            </a:extLst>
          </p:cNvPr>
          <p:cNvSpPr txBox="1">
            <a:spLocks/>
          </p:cNvSpPr>
          <p:nvPr/>
        </p:nvSpPr>
        <p:spPr>
          <a:xfrm>
            <a:off x="457200" y="2266950"/>
            <a:ext cx="4634978" cy="2286000"/>
          </a:xfrm>
          <a:prstGeom prst="rect">
            <a:avLst/>
          </a:prstGeom>
        </p:spPr>
        <p:txBody>
          <a:bodyPr vert="horz" lIns="68567" tIns="34289" rIns="68567" bIns="34289" rtlCol="0">
            <a:normAutofit fontScale="62500" lnSpcReduction="20000"/>
          </a:bodyPr>
          <a:lstStyle>
            <a:lvl1pPr marL="0" indent="0" algn="l" defTabSz="685647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1pPr>
            <a:lvl2pPr marL="34282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647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47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294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527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35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174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00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b="1" dirty="0" err="1">
                <a:latin typeface="Avenir Next Demi Bold" panose="020B0503020202020204" pitchFamily="34" charset="0"/>
                <a:cs typeface="Avenir Next Regular"/>
              </a:rPr>
              <a:t>Selección</a:t>
            </a:r>
            <a:r>
              <a:rPr lang="en-US" sz="1600" b="1" dirty="0">
                <a:latin typeface="Avenir Next Demi Bold" panose="020B0503020202020204" pitchFamily="34" charset="0"/>
                <a:cs typeface="Avenir Next Regular"/>
              </a:rPr>
              <a:t> y </a:t>
            </a:r>
            <a:r>
              <a:rPr lang="en-US" sz="1600" b="1" dirty="0" err="1">
                <a:latin typeface="Avenir Next Demi Bold" panose="020B0503020202020204" pitchFamily="34" charset="0"/>
                <a:cs typeface="Avenir Next Regular"/>
              </a:rPr>
              <a:t>Mapeo</a:t>
            </a:r>
            <a:r>
              <a:rPr lang="en-US" sz="1600" b="1" dirty="0">
                <a:latin typeface="Avenir Next Demi Bold" panose="020B0503020202020204" pitchFamily="34" charset="0"/>
                <a:cs typeface="Avenir Next Regular"/>
              </a:rPr>
              <a:t> de </a:t>
            </a:r>
            <a:r>
              <a:rPr lang="en-US" sz="1600" b="1" dirty="0" err="1">
                <a:latin typeface="Avenir Next Demi Bold" panose="020B0503020202020204" pitchFamily="34" charset="0"/>
                <a:cs typeface="Avenir Next Regular"/>
              </a:rPr>
              <a:t>Datos</a:t>
            </a:r>
            <a:r>
              <a:rPr lang="en-US" sz="1600" b="1" dirty="0">
                <a:latin typeface="Avenir Next Demi Bold" panose="020B0503020202020204" pitchFamily="34" charset="0"/>
                <a:cs typeface="Avenir Next Regular"/>
              </a:rPr>
              <a:t> de Salida de la </a:t>
            </a:r>
            <a:r>
              <a:rPr lang="en-US" sz="1600" b="1" dirty="0" err="1">
                <a:latin typeface="Avenir Next Demi Bold" panose="020B0503020202020204" pitchFamily="34" charset="0"/>
                <a:cs typeface="Avenir Next Regular"/>
              </a:rPr>
              <a:t>Actividad</a:t>
            </a:r>
            <a:r>
              <a:rPr lang="en-US" sz="1600" b="1" dirty="0">
                <a:latin typeface="Avenir Next Demi Bold" panose="020B0503020202020204" pitchFamily="34" charset="0"/>
                <a:cs typeface="Avenir Next Regular"/>
              </a:rPr>
              <a:t> a Variables y </a:t>
            </a:r>
            <a:r>
              <a:rPr lang="en-US" sz="1600" b="1" dirty="0" err="1">
                <a:latin typeface="Avenir Next Demi Bold" panose="020B0503020202020204" pitchFamily="34" charset="0"/>
                <a:cs typeface="Avenir Next Regular"/>
              </a:rPr>
              <a:t>Parámetros</a:t>
            </a:r>
            <a:r>
              <a:rPr lang="en-US" sz="1600" b="1" dirty="0">
                <a:latin typeface="Avenir Next Demi Bold" panose="020B0503020202020204" pitchFamily="34" charset="0"/>
                <a:cs typeface="Avenir Next Regular"/>
              </a:rPr>
              <a:t> 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Este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paso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permite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tomar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los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datos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resultantes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 la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ejecución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 la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actividad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(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datos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salida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) y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almacenarlos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una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variable o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parámetro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. 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Para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poder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realizar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este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tipo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mapeo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se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elije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la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lista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selección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el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parámetro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o variable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la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cual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se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desean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almacenar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valores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del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resultado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 la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actividad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, y se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presiona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el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botón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“Add”. 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La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estructura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del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parámetro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o variable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aparecerá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a la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derecha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, y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permitirá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realizar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los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mapeos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correspondientes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Luego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realizar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este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paso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, la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actividad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queda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totalmente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configurada</a:t>
            </a:r>
            <a:endParaRPr lang="en-US" sz="1600" dirty="0">
              <a:latin typeface="Avenir Next" panose="020B0503020202020204" pitchFamily="34" charset="0"/>
              <a:cs typeface="Avenir Next Regular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600" dirty="0">
              <a:latin typeface="Avenir Next" panose="020B0503020202020204" pitchFamily="34" charset="0"/>
              <a:cs typeface="Avenir Next Regular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600" dirty="0">
              <a:latin typeface="Avenir Next" panose="020B0503020202020204" pitchFamily="34" charset="0"/>
              <a:cs typeface="Avenir Next Regular"/>
            </a:endParaRPr>
          </a:p>
        </p:txBody>
      </p:sp>
      <p:pic>
        <p:nvPicPr>
          <p:cNvPr id="22" name="Picture 5" descr="img_196.jpg">
            <a:extLst>
              <a:ext uri="{FF2B5EF4-FFF2-40B4-BE49-F238E27FC236}">
                <a16:creationId xmlns:a16="http://schemas.microsoft.com/office/drawing/2014/main" id="{E6710424-42AC-2142-A9B6-DCB23123109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1613" y="2406257"/>
            <a:ext cx="3294909" cy="159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4197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33400" y="209550"/>
            <a:ext cx="8077199" cy="459424"/>
          </a:xfrm>
        </p:spPr>
        <p:txBody>
          <a:bodyPr/>
          <a:lstStyle/>
          <a:p>
            <a:r>
              <a:rPr lang="en-US" sz="2400" dirty="0" err="1">
                <a:latin typeface="Avenir Next Regular"/>
                <a:cs typeface="Avenir Next Regular"/>
              </a:rPr>
              <a:t>Asistente</a:t>
            </a:r>
            <a:r>
              <a:rPr lang="en-US" sz="2400" dirty="0">
                <a:latin typeface="Avenir Next Regular"/>
                <a:cs typeface="Avenir Next Regular"/>
              </a:rPr>
              <a:t> de </a:t>
            </a:r>
            <a:r>
              <a:rPr lang="en-US" sz="2400" dirty="0" err="1">
                <a:latin typeface="Avenir Next Regular"/>
                <a:cs typeface="Avenir Next Regular"/>
              </a:rPr>
              <a:t>Configuración</a:t>
            </a:r>
            <a:r>
              <a:rPr lang="en-US" sz="2400" dirty="0">
                <a:latin typeface="Avenir Next Regular"/>
                <a:cs typeface="Avenir Next Regular"/>
              </a:rPr>
              <a:t> de </a:t>
            </a:r>
            <a:r>
              <a:rPr lang="en-US" sz="2400" dirty="0" err="1">
                <a:latin typeface="Avenir Next Regular"/>
                <a:cs typeface="Avenir Next Regular"/>
              </a:rPr>
              <a:t>Actividades</a:t>
            </a:r>
            <a:r>
              <a:rPr lang="en-US" sz="2400" dirty="0">
                <a:latin typeface="Avenir Next Regular"/>
                <a:cs typeface="Avenir Next Regular"/>
              </a:rPr>
              <a:t> </a:t>
            </a:r>
            <a:r>
              <a:rPr lang="en-US" sz="2400" dirty="0" err="1">
                <a:latin typeface="Avenir Next Regular"/>
                <a:cs typeface="Avenir Next Regular"/>
              </a:rPr>
              <a:t>Generales</a:t>
            </a:r>
            <a:endParaRPr lang="en-US" sz="2400" dirty="0">
              <a:latin typeface="Avenir Next Regular"/>
              <a:cs typeface="Avenir Next Regular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Además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Mapeos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: Podemos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hacer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Transformaciones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.</a:t>
            </a:r>
            <a:endParaRPr lang="en-US" sz="1100" dirty="0">
              <a:latin typeface="Avenir Next Regular"/>
              <a:cs typeface="Avenir Next Regular"/>
            </a:endParaRP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64</a:t>
            </a:fld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23" name="Text Placeholder 58">
            <a:extLst>
              <a:ext uri="{FF2B5EF4-FFF2-40B4-BE49-F238E27FC236}">
                <a16:creationId xmlns:a16="http://schemas.microsoft.com/office/drawing/2014/main" id="{BEC7196D-493D-4A44-9077-0DC1DF941811}"/>
              </a:ext>
            </a:extLst>
          </p:cNvPr>
          <p:cNvSpPr txBox="1">
            <a:spLocks/>
          </p:cNvSpPr>
          <p:nvPr/>
        </p:nvSpPr>
        <p:spPr>
          <a:xfrm>
            <a:off x="457200" y="1202374"/>
            <a:ext cx="4634978" cy="3350576"/>
          </a:xfrm>
          <a:prstGeom prst="rect">
            <a:avLst/>
          </a:prstGeom>
        </p:spPr>
        <p:txBody>
          <a:bodyPr vert="horz" lIns="68567" tIns="34289" rIns="68567" bIns="34289" rtlCol="0">
            <a:normAutofit fontScale="92500"/>
          </a:bodyPr>
          <a:lstStyle>
            <a:lvl1pPr marL="0" indent="0" algn="l" defTabSz="685647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1pPr>
            <a:lvl2pPr marL="34282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647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47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294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527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35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174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00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Dentro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 un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mapeo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,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posible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implementar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b="1" dirty="0" err="1">
                <a:latin typeface="Avenir Next Demi Bold" panose="020B0503020202020204" pitchFamily="34" charset="0"/>
                <a:cs typeface="Avenir Next Regular"/>
              </a:rPr>
              <a:t>transformaciones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mediante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las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llamadas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“Custom Functions”, que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permiten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manipular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el valor que se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envía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desde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un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origen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hacia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un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destino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un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mapeo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Son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componentes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que se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arrastran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sobre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un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mapeo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particular y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manipulan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o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alteran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el valor original del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mismo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Existen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distintas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categorías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 Custom Functions,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cada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una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realizando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una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transformación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distinta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al valor de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origen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de un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mapeo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600" dirty="0">
              <a:latin typeface="Avenir Next" panose="020B0503020202020204" pitchFamily="34" charset="0"/>
              <a:cs typeface="Avenir Next Regular"/>
            </a:endParaRPr>
          </a:p>
        </p:txBody>
      </p:sp>
      <p:pic>
        <p:nvPicPr>
          <p:cNvPr id="27" name="Picture 6" descr="img_198.jpg">
            <a:extLst>
              <a:ext uri="{FF2B5EF4-FFF2-40B4-BE49-F238E27FC236}">
                <a16:creationId xmlns:a16="http://schemas.microsoft.com/office/drawing/2014/main" id="{C1AE8DFB-0847-6043-A785-71059906E44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12566" y="3317902"/>
            <a:ext cx="3743450" cy="1190625"/>
          </a:xfrm>
          <a:prstGeom prst="rect">
            <a:avLst/>
          </a:prstGeom>
        </p:spPr>
      </p:pic>
      <p:pic>
        <p:nvPicPr>
          <p:cNvPr id="28" name="Picture 4" descr="img_197.jpg">
            <a:extLst>
              <a:ext uri="{FF2B5EF4-FFF2-40B4-BE49-F238E27FC236}">
                <a16:creationId xmlns:a16="http://schemas.microsoft.com/office/drawing/2014/main" id="{6672B7F4-2CF6-9A45-AAEB-1F7714E2E52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18951" y="1202374"/>
            <a:ext cx="968190" cy="190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595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838209" y="209550"/>
            <a:ext cx="7427119" cy="459424"/>
          </a:xfrm>
        </p:spPr>
        <p:txBody>
          <a:bodyPr/>
          <a:lstStyle/>
          <a:p>
            <a:r>
              <a:rPr lang="en-US" dirty="0" err="1">
                <a:latin typeface="Avenir Next Regular"/>
                <a:cs typeface="Avenir Next Regular"/>
              </a:rPr>
              <a:t>Actividades</a:t>
            </a:r>
            <a:r>
              <a:rPr lang="en-US" dirty="0">
                <a:latin typeface="Avenir Next Regular"/>
                <a:cs typeface="Avenir Next Regular"/>
              </a:rPr>
              <a:t> </a:t>
            </a:r>
            <a:r>
              <a:rPr lang="en-US" dirty="0" err="1">
                <a:latin typeface="Avenir Next Regular"/>
                <a:cs typeface="Avenir Next Regular"/>
              </a:rPr>
              <a:t>Generales</a:t>
            </a:r>
            <a:r>
              <a:rPr lang="en-US" dirty="0">
                <a:latin typeface="Avenir Next Regular"/>
                <a:cs typeface="Avenir Next Regular"/>
              </a:rPr>
              <a:t>: SQL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 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ejecutar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sentencias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SQL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cualquier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base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datos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que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cuente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con un driver SQL, OLEDB u ODBC.</a:t>
            </a: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8"/>
          </p:nvPr>
        </p:nvSpPr>
        <p:spPr>
          <a:xfrm>
            <a:off x="609599" y="1907294"/>
            <a:ext cx="4741122" cy="2411364"/>
          </a:xfrm>
        </p:spPr>
        <p:txBody>
          <a:bodyPr>
            <a:normAutofit/>
          </a:bodyPr>
          <a:lstStyle/>
          <a:p>
            <a:r>
              <a:rPr lang="en-US" sz="1200" dirty="0" err="1">
                <a:latin typeface="Avenir Next Regular"/>
                <a:cs typeface="Avenir Next Regular"/>
              </a:rPr>
              <a:t>Cuando</a:t>
            </a:r>
            <a:r>
              <a:rPr lang="en-US" sz="1200" dirty="0">
                <a:latin typeface="Avenir Next Regular"/>
                <a:cs typeface="Avenir Next Regular"/>
              </a:rPr>
              <a:t> el </a:t>
            </a:r>
            <a:r>
              <a:rPr lang="en-US" sz="1200" dirty="0" err="1">
                <a:latin typeface="Avenir Next Regular"/>
                <a:cs typeface="Avenir Next Regular"/>
              </a:rPr>
              <a:t>proceso</a:t>
            </a:r>
            <a:r>
              <a:rPr lang="en-US" sz="1200" dirty="0">
                <a:latin typeface="Avenir Next Regular"/>
                <a:cs typeface="Avenir Next Regular"/>
              </a:rPr>
              <a:t> </a:t>
            </a:r>
            <a:r>
              <a:rPr lang="en-US" sz="1200" dirty="0" err="1">
                <a:latin typeface="Avenir Next Regular"/>
                <a:cs typeface="Avenir Next Regular"/>
              </a:rPr>
              <a:t>requiere</a:t>
            </a:r>
            <a:r>
              <a:rPr lang="en-US" sz="1200" dirty="0">
                <a:latin typeface="Avenir Next Regular"/>
                <a:cs typeface="Avenir Next Regular"/>
              </a:rPr>
              <a:t> </a:t>
            </a:r>
            <a:r>
              <a:rPr lang="en-US" sz="1200" dirty="0" err="1">
                <a:latin typeface="Avenir Next Regular"/>
                <a:cs typeface="Avenir Next Regular"/>
              </a:rPr>
              <a:t>interactuar</a:t>
            </a:r>
            <a:r>
              <a:rPr lang="en-US" sz="1200" dirty="0">
                <a:latin typeface="Avenir Next Regular"/>
                <a:cs typeface="Avenir Next Regular"/>
              </a:rPr>
              <a:t> con </a:t>
            </a:r>
            <a:r>
              <a:rPr lang="en-US" sz="1200" dirty="0" err="1">
                <a:latin typeface="Avenir Next Regular"/>
                <a:cs typeface="Avenir Next Regular"/>
              </a:rPr>
              <a:t>una</a:t>
            </a:r>
            <a:r>
              <a:rPr lang="en-US" sz="1200" dirty="0">
                <a:latin typeface="Avenir Next Regular"/>
                <a:cs typeface="Avenir Next Regular"/>
              </a:rPr>
              <a:t> base de </a:t>
            </a:r>
            <a:r>
              <a:rPr lang="en-US" sz="1200" dirty="0" err="1">
                <a:latin typeface="Avenir Next Regular"/>
                <a:cs typeface="Avenir Next Regular"/>
              </a:rPr>
              <a:t>datos</a:t>
            </a:r>
            <a:r>
              <a:rPr lang="en-US" sz="1200" dirty="0">
                <a:latin typeface="Avenir Next Regular"/>
                <a:cs typeface="Avenir Next Regular"/>
              </a:rPr>
              <a:t>, </a:t>
            </a:r>
            <a:r>
              <a:rPr lang="en-US" sz="1200" dirty="0" err="1">
                <a:latin typeface="Avenir Next Regular"/>
                <a:cs typeface="Avenir Next Regular"/>
              </a:rPr>
              <a:t>ya</a:t>
            </a:r>
            <a:r>
              <a:rPr lang="en-US" sz="1200" dirty="0">
                <a:latin typeface="Avenir Next Regular"/>
                <a:cs typeface="Avenir Next Regular"/>
              </a:rPr>
              <a:t> sea para </a:t>
            </a:r>
            <a:r>
              <a:rPr lang="en-US" sz="1200" dirty="0" err="1">
                <a:latin typeface="Avenir Next Regular"/>
                <a:cs typeface="Avenir Next Regular"/>
              </a:rPr>
              <a:t>almacenar</a:t>
            </a:r>
            <a:r>
              <a:rPr lang="en-US" sz="1200" dirty="0">
                <a:latin typeface="Avenir Next Regular"/>
                <a:cs typeface="Avenir Next Regular"/>
              </a:rPr>
              <a:t> u </a:t>
            </a:r>
            <a:r>
              <a:rPr lang="en-US" sz="1200" dirty="0" err="1">
                <a:latin typeface="Avenir Next Regular"/>
                <a:cs typeface="Avenir Next Regular"/>
              </a:rPr>
              <a:t>obtener</a:t>
            </a:r>
            <a:r>
              <a:rPr lang="en-US" sz="1200" dirty="0">
                <a:latin typeface="Avenir Next Regular"/>
                <a:cs typeface="Avenir Next Regular"/>
              </a:rPr>
              <a:t> </a:t>
            </a:r>
            <a:r>
              <a:rPr lang="en-US" sz="1200" dirty="0" err="1">
                <a:latin typeface="Avenir Next Regular"/>
                <a:cs typeface="Avenir Next Regular"/>
              </a:rPr>
              <a:t>datos</a:t>
            </a:r>
            <a:r>
              <a:rPr lang="en-US" sz="1200" dirty="0">
                <a:latin typeface="Avenir Next Regular"/>
                <a:cs typeface="Avenir Next Regular"/>
              </a:rPr>
              <a:t> </a:t>
            </a:r>
            <a:r>
              <a:rPr lang="en-US" sz="1200" dirty="0" err="1">
                <a:latin typeface="Avenir Next Regular"/>
                <a:cs typeface="Avenir Next Regular"/>
              </a:rPr>
              <a:t>propios</a:t>
            </a:r>
            <a:r>
              <a:rPr lang="en-US" sz="1200" dirty="0">
                <a:latin typeface="Avenir Next Regular"/>
                <a:cs typeface="Avenir Next Regular"/>
              </a:rPr>
              <a:t> del </a:t>
            </a:r>
            <a:r>
              <a:rPr lang="en-US" sz="1200" dirty="0" err="1">
                <a:latin typeface="Avenir Next Regular"/>
                <a:cs typeface="Avenir Next Regular"/>
              </a:rPr>
              <a:t>proceso</a:t>
            </a:r>
            <a:r>
              <a:rPr lang="en-US" sz="1200" dirty="0">
                <a:latin typeface="Avenir Next Regular"/>
                <a:cs typeface="Avenir Next Regular"/>
              </a:rPr>
              <a:t> o para </a:t>
            </a:r>
            <a:r>
              <a:rPr lang="en-US" sz="1200" dirty="0" err="1">
                <a:latin typeface="Avenir Next Regular"/>
                <a:cs typeface="Avenir Next Regular"/>
              </a:rPr>
              <a:t>integrarse</a:t>
            </a:r>
            <a:r>
              <a:rPr lang="en-US" sz="1200" dirty="0">
                <a:latin typeface="Avenir Next Regular"/>
                <a:cs typeface="Avenir Next Regular"/>
              </a:rPr>
              <a:t> con </a:t>
            </a:r>
            <a:r>
              <a:rPr lang="en-US" sz="1200" dirty="0" err="1">
                <a:latin typeface="Avenir Next Regular"/>
                <a:cs typeface="Avenir Next Regular"/>
              </a:rPr>
              <a:t>otras</a:t>
            </a:r>
            <a:r>
              <a:rPr lang="en-US" sz="1200" dirty="0">
                <a:latin typeface="Avenir Next Regular"/>
                <a:cs typeface="Avenir Next Regular"/>
              </a:rPr>
              <a:t> </a:t>
            </a:r>
            <a:r>
              <a:rPr lang="en-US" sz="1200" dirty="0" err="1">
                <a:latin typeface="Avenir Next Regular"/>
                <a:cs typeface="Avenir Next Regular"/>
              </a:rPr>
              <a:t>aplicaciones</a:t>
            </a:r>
            <a:r>
              <a:rPr lang="en-US" sz="1200" dirty="0">
                <a:latin typeface="Avenir Next Regular"/>
                <a:cs typeface="Avenir Next Regular"/>
              </a:rPr>
              <a:t> </a:t>
            </a:r>
            <a:r>
              <a:rPr lang="en-US" sz="1200" dirty="0" err="1">
                <a:latin typeface="Avenir Next Regular"/>
                <a:cs typeface="Avenir Next Regular"/>
              </a:rPr>
              <a:t>vía</a:t>
            </a:r>
            <a:r>
              <a:rPr lang="en-US" sz="1200" dirty="0">
                <a:latin typeface="Avenir Next Regular"/>
                <a:cs typeface="Avenir Next Regular"/>
              </a:rPr>
              <a:t> </a:t>
            </a:r>
            <a:r>
              <a:rPr lang="en-US" sz="1200" dirty="0" err="1">
                <a:latin typeface="Avenir Next Regular"/>
                <a:cs typeface="Avenir Next Regular"/>
              </a:rPr>
              <a:t>acceso</a:t>
            </a:r>
            <a:r>
              <a:rPr lang="en-US" sz="1200" dirty="0">
                <a:latin typeface="Avenir Next Regular"/>
                <a:cs typeface="Avenir Next Regular"/>
              </a:rPr>
              <a:t> </a:t>
            </a:r>
            <a:r>
              <a:rPr lang="en-US" sz="1200" dirty="0" err="1">
                <a:latin typeface="Avenir Next Regular"/>
                <a:cs typeface="Avenir Next Regular"/>
              </a:rPr>
              <a:t>directo</a:t>
            </a:r>
            <a:r>
              <a:rPr lang="en-US" sz="1200" dirty="0">
                <a:latin typeface="Avenir Next Regular"/>
                <a:cs typeface="Avenir Next Regular"/>
              </a:rPr>
              <a:t> a la base de </a:t>
            </a:r>
            <a:r>
              <a:rPr lang="en-US" sz="1200" dirty="0" err="1">
                <a:latin typeface="Avenir Next Regular"/>
                <a:cs typeface="Avenir Next Regular"/>
              </a:rPr>
              <a:t>datos</a:t>
            </a:r>
            <a:r>
              <a:rPr lang="en-US" sz="1200" dirty="0">
                <a:latin typeface="Avenir Next Regular"/>
                <a:cs typeface="Avenir Next Regular"/>
              </a:rPr>
              <a:t>.</a:t>
            </a:r>
          </a:p>
        </p:txBody>
      </p:sp>
      <p:sp>
        <p:nvSpPr>
          <p:cNvPr id="60" name="Text Placeholder 59"/>
          <p:cNvSpPr>
            <a:spLocks noGrp="1"/>
          </p:cNvSpPr>
          <p:nvPr>
            <p:ph type="body" sz="quarter" idx="19"/>
          </p:nvPr>
        </p:nvSpPr>
        <p:spPr>
          <a:xfrm>
            <a:off x="609600" y="1657739"/>
            <a:ext cx="4284854" cy="276254"/>
          </a:xfrm>
        </p:spPr>
        <p:txBody>
          <a:bodyPr>
            <a:normAutofit fontScale="92500" lnSpcReduction="20000"/>
          </a:bodyPr>
          <a:lstStyle/>
          <a:p>
            <a:r>
              <a:rPr lang="en-US" sz="1400" dirty="0" err="1">
                <a:latin typeface="Avenir Next Regular"/>
                <a:cs typeface="Avenir Next Regular"/>
              </a:rPr>
              <a:t>Cuándo</a:t>
            </a:r>
            <a:r>
              <a:rPr lang="en-US" sz="1400" dirty="0">
                <a:latin typeface="Avenir Next Regular"/>
                <a:cs typeface="Avenir Next Regular"/>
              </a:rPr>
              <a:t> se </a:t>
            </a:r>
            <a:r>
              <a:rPr lang="en-US" sz="1400" dirty="0" err="1">
                <a:latin typeface="Avenir Next Regular"/>
                <a:cs typeface="Avenir Next Regular"/>
              </a:rPr>
              <a:t>utiliza</a:t>
            </a:r>
            <a:r>
              <a:rPr lang="en-US" sz="1400" dirty="0">
                <a:latin typeface="Avenir Next Regular"/>
                <a:cs typeface="Avenir Next Regular"/>
              </a:rPr>
              <a:t>?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65</a:t>
            </a:fld>
            <a:endParaRPr lang="en-US" dirty="0">
              <a:latin typeface="Avenir Next Regular"/>
              <a:cs typeface="Avenir Next Regular"/>
            </a:endParaRPr>
          </a:p>
        </p:txBody>
      </p:sp>
      <p:pic>
        <p:nvPicPr>
          <p:cNvPr id="29" name="Picture 3" descr="img_259.jpg">
            <a:extLst>
              <a:ext uri="{FF2B5EF4-FFF2-40B4-BE49-F238E27FC236}">
                <a16:creationId xmlns:a16="http://schemas.microsoft.com/office/drawing/2014/main" id="{B36F7752-02B8-044E-B729-C8ECA78E8FC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0546" y="1136630"/>
            <a:ext cx="1400175" cy="514350"/>
          </a:xfrm>
          <a:prstGeom prst="rect">
            <a:avLst/>
          </a:prstGeom>
        </p:spPr>
      </p:pic>
      <p:pic>
        <p:nvPicPr>
          <p:cNvPr id="30" name="Picture 4" descr="img_260.jpg">
            <a:extLst>
              <a:ext uri="{FF2B5EF4-FFF2-40B4-BE49-F238E27FC236}">
                <a16:creationId xmlns:a16="http://schemas.microsoft.com/office/drawing/2014/main" id="{4D00B0F1-ADC7-6449-AC8B-63BFD03CA5A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67413" y="1962530"/>
            <a:ext cx="3063889" cy="250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607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838209" y="209550"/>
            <a:ext cx="7427119" cy="459424"/>
          </a:xfrm>
        </p:spPr>
        <p:txBody>
          <a:bodyPr/>
          <a:lstStyle/>
          <a:p>
            <a:r>
              <a:rPr lang="en-US" dirty="0" err="1">
                <a:latin typeface="Avenir Next Regular"/>
                <a:cs typeface="Avenir Next Regular"/>
              </a:rPr>
              <a:t>Actividades</a:t>
            </a:r>
            <a:r>
              <a:rPr lang="en-US" dirty="0">
                <a:latin typeface="Avenir Next Regular"/>
                <a:cs typeface="Avenir Next Regular"/>
              </a:rPr>
              <a:t> </a:t>
            </a:r>
            <a:r>
              <a:rPr lang="en-US" dirty="0" err="1">
                <a:latin typeface="Avenir Next Regular"/>
                <a:cs typeface="Avenir Next Regular"/>
              </a:rPr>
              <a:t>Generales</a:t>
            </a:r>
            <a:r>
              <a:rPr lang="en-US" dirty="0">
                <a:latin typeface="Avenir Next Regular"/>
                <a:cs typeface="Avenir Next Regular"/>
              </a:rPr>
              <a:t>: </a:t>
            </a:r>
            <a:r>
              <a:rPr lang="en-US" dirty="0" err="1">
                <a:latin typeface="Avenir Next Regular"/>
                <a:cs typeface="Avenir Next Regular"/>
              </a:rPr>
              <a:t>Correo</a:t>
            </a:r>
            <a:r>
              <a:rPr lang="en-US" dirty="0">
                <a:latin typeface="Avenir Next Regular"/>
                <a:cs typeface="Avenir Next Regular"/>
              </a:rPr>
              <a:t> </a:t>
            </a:r>
            <a:r>
              <a:rPr lang="en-US" dirty="0" err="1">
                <a:latin typeface="Avenir Next Regular"/>
                <a:cs typeface="Avenir Next Regular"/>
              </a:rPr>
              <a:t>Electrónico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realizar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el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envío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correos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electrónicos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con un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contenido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configurable 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partir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datos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contenidos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elementos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del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proceso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(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resultado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actividades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,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parámetros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y variables</a:t>
            </a: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8"/>
          </p:nvPr>
        </p:nvSpPr>
        <p:spPr>
          <a:xfrm>
            <a:off x="609599" y="1907294"/>
            <a:ext cx="8153400" cy="569702"/>
          </a:xfrm>
        </p:spPr>
        <p:txBody>
          <a:bodyPr>
            <a:normAutofit/>
          </a:bodyPr>
          <a:lstStyle/>
          <a:p>
            <a:r>
              <a:rPr lang="en-US" sz="1100" dirty="0" err="1">
                <a:latin typeface="Avenir Next Regular"/>
                <a:cs typeface="Avenir Next Regular"/>
              </a:rPr>
              <a:t>Cuando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deseamos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notificar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vía</a:t>
            </a:r>
            <a:r>
              <a:rPr lang="en-US" sz="1100" dirty="0">
                <a:latin typeface="Avenir Next Regular"/>
                <a:cs typeface="Avenir Next Regular"/>
              </a:rPr>
              <a:t> email.</a:t>
            </a:r>
          </a:p>
        </p:txBody>
      </p:sp>
      <p:sp>
        <p:nvSpPr>
          <p:cNvPr id="60" name="Text Placeholder 59"/>
          <p:cNvSpPr>
            <a:spLocks noGrp="1"/>
          </p:cNvSpPr>
          <p:nvPr>
            <p:ph type="body" sz="quarter" idx="19"/>
          </p:nvPr>
        </p:nvSpPr>
        <p:spPr>
          <a:xfrm>
            <a:off x="609600" y="1657739"/>
            <a:ext cx="4284854" cy="276254"/>
          </a:xfrm>
        </p:spPr>
        <p:txBody>
          <a:bodyPr>
            <a:normAutofit fontScale="92500" lnSpcReduction="20000"/>
          </a:bodyPr>
          <a:lstStyle/>
          <a:p>
            <a:r>
              <a:rPr lang="en-US" sz="1400" dirty="0" err="1">
                <a:latin typeface="Avenir Next Regular"/>
                <a:cs typeface="Avenir Next Regular"/>
              </a:rPr>
              <a:t>Cuándo</a:t>
            </a:r>
            <a:r>
              <a:rPr lang="en-US" sz="1400" dirty="0">
                <a:latin typeface="Avenir Next Regular"/>
                <a:cs typeface="Avenir Next Regular"/>
              </a:rPr>
              <a:t> se </a:t>
            </a:r>
            <a:r>
              <a:rPr lang="en-US" sz="1400" dirty="0" err="1">
                <a:latin typeface="Avenir Next Regular"/>
                <a:cs typeface="Avenir Next Regular"/>
              </a:rPr>
              <a:t>utiliza</a:t>
            </a:r>
            <a:r>
              <a:rPr lang="en-US" sz="1400" dirty="0">
                <a:latin typeface="Avenir Next Regular"/>
                <a:cs typeface="Avenir Next Regular"/>
              </a:rPr>
              <a:t>?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66</a:t>
            </a:fld>
            <a:endParaRPr lang="en-US" dirty="0">
              <a:latin typeface="Avenir Next Regular"/>
              <a:cs typeface="Avenir Next Regular"/>
            </a:endParaRPr>
          </a:p>
        </p:txBody>
      </p:sp>
      <p:pic>
        <p:nvPicPr>
          <p:cNvPr id="15" name="Picture 3" descr="img_215.jpg">
            <a:extLst>
              <a:ext uri="{FF2B5EF4-FFF2-40B4-BE49-F238E27FC236}">
                <a16:creationId xmlns:a16="http://schemas.microsoft.com/office/drawing/2014/main" id="{D84A70CD-4C62-1549-AD47-B573743CFAF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17221" y="1276350"/>
            <a:ext cx="1333500" cy="485775"/>
          </a:xfrm>
          <a:prstGeom prst="rect">
            <a:avLst/>
          </a:prstGeom>
        </p:spPr>
      </p:pic>
      <p:pic>
        <p:nvPicPr>
          <p:cNvPr id="17" name="Picture 4" descr="img_216.jpg">
            <a:extLst>
              <a:ext uri="{FF2B5EF4-FFF2-40B4-BE49-F238E27FC236}">
                <a16:creationId xmlns:a16="http://schemas.microsoft.com/office/drawing/2014/main" id="{C8C7E382-01FB-CD46-9849-83244F0489F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57229" y="2001608"/>
            <a:ext cx="3274073" cy="267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3697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838209" y="209550"/>
            <a:ext cx="7427119" cy="459424"/>
          </a:xfrm>
        </p:spPr>
        <p:txBody>
          <a:bodyPr/>
          <a:lstStyle/>
          <a:p>
            <a:r>
              <a:rPr lang="en-US" dirty="0" err="1">
                <a:latin typeface="Avenir Next Regular"/>
                <a:cs typeface="Avenir Next Regular"/>
              </a:rPr>
              <a:t>Actividades</a:t>
            </a:r>
            <a:r>
              <a:rPr lang="en-US" dirty="0">
                <a:latin typeface="Avenir Next Regular"/>
                <a:cs typeface="Avenir Next Regular"/>
              </a:rPr>
              <a:t> </a:t>
            </a:r>
            <a:r>
              <a:rPr lang="en-US" dirty="0" err="1">
                <a:latin typeface="Avenir Next Regular"/>
                <a:cs typeface="Avenir Next Regular"/>
              </a:rPr>
              <a:t>Generales</a:t>
            </a:r>
            <a:r>
              <a:rPr lang="en-US" dirty="0">
                <a:latin typeface="Avenir Next Regular"/>
                <a:cs typeface="Avenir Next Regular"/>
              </a:rPr>
              <a:t>: </a:t>
            </a:r>
            <a:r>
              <a:rPr lang="en-US" dirty="0" err="1">
                <a:latin typeface="Avenir Next Regular"/>
                <a:cs typeface="Avenir Next Regular"/>
              </a:rPr>
              <a:t>Estados</a:t>
            </a:r>
            <a:r>
              <a:rPr lang="en-US" dirty="0">
                <a:latin typeface="Avenir Next Regular"/>
                <a:cs typeface="Avenir Next Regular"/>
              </a:rPr>
              <a:t> </a:t>
            </a:r>
            <a:r>
              <a:rPr lang="en-US" dirty="0" err="1">
                <a:latin typeface="Avenir Next Regular"/>
                <a:cs typeface="Avenir Next Regular"/>
              </a:rPr>
              <a:t>Lógicos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configurar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un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estado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lógico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para un conjunto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actividades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que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conforman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un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proceso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.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629634" y="2588517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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92803" y="3049224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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350721" y="3611721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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135505" y="4267079"/>
            <a:ext cx="447516" cy="392415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21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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67</a:t>
            </a:fld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6" name="Text Placeholder 58">
            <a:extLst>
              <a:ext uri="{FF2B5EF4-FFF2-40B4-BE49-F238E27FC236}">
                <a16:creationId xmlns:a16="http://schemas.microsoft.com/office/drawing/2014/main" id="{FC25FE90-8312-9145-9ADC-D8BC682F467F}"/>
              </a:ext>
            </a:extLst>
          </p:cNvPr>
          <p:cNvSpPr txBox="1">
            <a:spLocks/>
          </p:cNvSpPr>
          <p:nvPr/>
        </p:nvSpPr>
        <p:spPr>
          <a:xfrm>
            <a:off x="685800" y="1421572"/>
            <a:ext cx="5257800" cy="3237922"/>
          </a:xfrm>
          <a:prstGeom prst="rect">
            <a:avLst/>
          </a:prstGeom>
        </p:spPr>
        <p:txBody>
          <a:bodyPr vert="horz" lIns="68567" tIns="34289" rIns="68567" bIns="34289" rtlCol="0">
            <a:normAutofit fontScale="92500" lnSpcReduction="20000"/>
          </a:bodyPr>
          <a:lstStyle>
            <a:lvl1pPr marL="0" indent="0" algn="l" defTabSz="685647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1pPr>
            <a:lvl2pPr marL="34282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647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47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294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527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35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174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00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400" dirty="0" err="1">
                <a:latin typeface="Avenir Next Regular"/>
                <a:cs typeface="Avenir Next Regular"/>
              </a:rPr>
              <a:t>En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algunas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ocasiones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es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conveniente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agrupar</a:t>
            </a:r>
            <a:r>
              <a:rPr lang="en-US" sz="1400" dirty="0">
                <a:latin typeface="Avenir Next Regular"/>
                <a:cs typeface="Avenir Next Regular"/>
              </a:rPr>
              <a:t> un conjunto de </a:t>
            </a:r>
            <a:r>
              <a:rPr lang="en-US" sz="1400" dirty="0" err="1">
                <a:latin typeface="Avenir Next Regular"/>
                <a:cs typeface="Avenir Next Regular"/>
              </a:rPr>
              <a:t>actividades</a:t>
            </a:r>
            <a:r>
              <a:rPr lang="en-US" sz="1400" dirty="0">
                <a:latin typeface="Avenir Next Regular"/>
                <a:cs typeface="Avenir Next Regular"/>
              </a:rPr>
              <a:t> que </a:t>
            </a:r>
            <a:r>
              <a:rPr lang="en-US" sz="1400" dirty="0" err="1">
                <a:latin typeface="Avenir Next Regular"/>
                <a:cs typeface="Avenir Next Regular"/>
              </a:rPr>
              <a:t>conforman</a:t>
            </a:r>
            <a:r>
              <a:rPr lang="en-US" sz="1400" dirty="0">
                <a:latin typeface="Avenir Next Regular"/>
                <a:cs typeface="Avenir Next Regular"/>
              </a:rPr>
              <a:t> un </a:t>
            </a:r>
            <a:r>
              <a:rPr lang="en-US" sz="1400" dirty="0" err="1">
                <a:latin typeface="Avenir Next Regular"/>
                <a:cs typeface="Avenir Next Regular"/>
              </a:rPr>
              <a:t>proceso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en</a:t>
            </a:r>
            <a:r>
              <a:rPr lang="en-US" sz="1400" dirty="0">
                <a:latin typeface="Avenir Next Regular"/>
                <a:cs typeface="Avenir Next Regular"/>
              </a:rPr>
              <a:t> lo que </a:t>
            </a:r>
            <a:r>
              <a:rPr lang="en-US" sz="1400" dirty="0" err="1">
                <a:latin typeface="Avenir Next Regular"/>
                <a:cs typeface="Avenir Next Regular"/>
              </a:rPr>
              <a:t>denominamos</a:t>
            </a:r>
            <a:r>
              <a:rPr lang="en-US" sz="1400" dirty="0">
                <a:latin typeface="Avenir Next Regular"/>
                <a:cs typeface="Avenir Next Regular"/>
              </a:rPr>
              <a:t> “</a:t>
            </a:r>
            <a:r>
              <a:rPr lang="en-US" sz="1400" dirty="0" err="1">
                <a:latin typeface="Avenir Next Regular"/>
                <a:cs typeface="Avenir Next Regular"/>
              </a:rPr>
              <a:t>Estados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Lógicos</a:t>
            </a:r>
            <a:r>
              <a:rPr lang="en-US" sz="1400" dirty="0">
                <a:latin typeface="Avenir Next Regular"/>
                <a:cs typeface="Avenir Next Regular"/>
              </a:rPr>
              <a:t>” para </a:t>
            </a:r>
            <a:r>
              <a:rPr lang="en-US" sz="1400" dirty="0" err="1">
                <a:latin typeface="Avenir Next Regular"/>
                <a:cs typeface="Avenir Next Regular"/>
              </a:rPr>
              <a:t>luego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facilitar</a:t>
            </a:r>
            <a:r>
              <a:rPr lang="en-US" sz="1400" dirty="0">
                <a:latin typeface="Avenir Next Regular"/>
                <a:cs typeface="Avenir Next Regular"/>
              </a:rPr>
              <a:t> la </a:t>
            </a:r>
            <a:r>
              <a:rPr lang="en-US" sz="1400" dirty="0" err="1">
                <a:latin typeface="Avenir Next Regular"/>
                <a:cs typeface="Avenir Next Regular"/>
              </a:rPr>
              <a:t>extracción</a:t>
            </a:r>
            <a:r>
              <a:rPr lang="en-US" sz="1400" dirty="0">
                <a:latin typeface="Avenir Next Regular"/>
                <a:cs typeface="Avenir Next Regular"/>
              </a:rPr>
              <a:t> de </a:t>
            </a:r>
            <a:r>
              <a:rPr lang="en-US" sz="1400" dirty="0" err="1">
                <a:latin typeface="Avenir Next Regular"/>
                <a:cs typeface="Avenir Next Regular"/>
              </a:rPr>
              <a:t>datos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estadísticos</a:t>
            </a:r>
            <a:r>
              <a:rPr lang="en-US" sz="1400" dirty="0">
                <a:latin typeface="Avenir Next Regular"/>
                <a:cs typeface="Avenir Next Regular"/>
              </a:rPr>
              <a:t>. 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400" dirty="0">
                <a:latin typeface="Avenir Next Regular"/>
                <a:cs typeface="Avenir Next Regular"/>
              </a:rPr>
              <a:t>Por </a:t>
            </a:r>
            <a:r>
              <a:rPr lang="en-US" sz="1400" dirty="0" err="1">
                <a:latin typeface="Avenir Next Regular"/>
                <a:cs typeface="Avenir Next Regular"/>
              </a:rPr>
              <a:t>ejemplo</a:t>
            </a:r>
            <a:r>
              <a:rPr lang="en-US" sz="1400" dirty="0">
                <a:latin typeface="Avenir Next Regular"/>
                <a:cs typeface="Avenir Next Regular"/>
              </a:rPr>
              <a:t>, un conjunto de </a:t>
            </a:r>
            <a:r>
              <a:rPr lang="en-US" sz="1400" dirty="0" err="1">
                <a:latin typeface="Avenir Next Regular"/>
                <a:cs typeface="Avenir Next Regular"/>
              </a:rPr>
              <a:t>actividades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como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Pendiente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Resolución</a:t>
            </a:r>
            <a:r>
              <a:rPr lang="en-US" sz="1400" dirty="0">
                <a:latin typeface="Avenir Next Regular"/>
                <a:cs typeface="Avenir Next Regular"/>
              </a:rPr>
              <a:t> Area </a:t>
            </a:r>
            <a:r>
              <a:rPr lang="en-US" sz="1400" dirty="0" err="1">
                <a:latin typeface="Avenir Next Regular"/>
                <a:cs typeface="Avenir Next Regular"/>
              </a:rPr>
              <a:t>Tecnica</a:t>
            </a:r>
            <a:r>
              <a:rPr lang="en-US" sz="1400" dirty="0">
                <a:latin typeface="Avenir Next Regular"/>
                <a:cs typeface="Avenir Next Regular"/>
              </a:rPr>
              <a:t>, </a:t>
            </a:r>
            <a:r>
              <a:rPr lang="en-US" sz="1400" dirty="0" err="1">
                <a:latin typeface="Avenir Next Regular"/>
                <a:cs typeface="Avenir Next Regular"/>
              </a:rPr>
              <a:t>Pendiente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Resolucion</a:t>
            </a:r>
            <a:r>
              <a:rPr lang="en-US" sz="1400" dirty="0">
                <a:latin typeface="Avenir Next Regular"/>
                <a:cs typeface="Avenir Next Regular"/>
              </a:rPr>
              <a:t> Area </a:t>
            </a:r>
            <a:r>
              <a:rPr lang="en-US" sz="1400" dirty="0" err="1">
                <a:latin typeface="Avenir Next Regular"/>
                <a:cs typeface="Avenir Next Regular"/>
              </a:rPr>
              <a:t>Comercial</a:t>
            </a:r>
            <a:r>
              <a:rPr lang="en-US" sz="1400" dirty="0">
                <a:latin typeface="Avenir Next Regular"/>
                <a:cs typeface="Avenir Next Regular"/>
              </a:rPr>
              <a:t>, </a:t>
            </a:r>
            <a:r>
              <a:rPr lang="en-US" sz="1400" dirty="0" err="1">
                <a:latin typeface="Avenir Next Regular"/>
                <a:cs typeface="Avenir Next Regular"/>
              </a:rPr>
              <a:t>podrían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ser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agrupadas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en</a:t>
            </a:r>
            <a:r>
              <a:rPr lang="en-US" sz="1400" dirty="0">
                <a:latin typeface="Avenir Next Regular"/>
                <a:cs typeface="Avenir Next Regular"/>
              </a:rPr>
              <a:t> el </a:t>
            </a:r>
            <a:r>
              <a:rPr lang="en-US" sz="1400" dirty="0" err="1">
                <a:latin typeface="Avenir Next Regular"/>
                <a:cs typeface="Avenir Next Regular"/>
              </a:rPr>
              <a:t>estado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lógico</a:t>
            </a:r>
            <a:r>
              <a:rPr lang="en-US" sz="1400" dirty="0">
                <a:latin typeface="Avenir Next Regular"/>
                <a:cs typeface="Avenir Next Regular"/>
              </a:rPr>
              <a:t> “</a:t>
            </a:r>
            <a:r>
              <a:rPr lang="en-US" sz="1400" dirty="0" err="1">
                <a:latin typeface="Avenir Next Regular"/>
                <a:cs typeface="Avenir Next Regular"/>
              </a:rPr>
              <a:t>Pendientes</a:t>
            </a:r>
            <a:r>
              <a:rPr lang="en-US" sz="1400" dirty="0">
                <a:latin typeface="Avenir Next Regular"/>
                <a:cs typeface="Avenir Next Regular"/>
              </a:rPr>
              <a:t>”.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400" dirty="0">
                <a:latin typeface="Avenir Next Regular"/>
                <a:cs typeface="Avenir Next Regular"/>
              </a:rPr>
              <a:t>Al </a:t>
            </a:r>
            <a:r>
              <a:rPr lang="en-US" sz="1400" dirty="0" err="1">
                <a:latin typeface="Avenir Next Regular"/>
                <a:cs typeface="Avenir Next Regular"/>
              </a:rPr>
              <a:t>seleccionar</a:t>
            </a:r>
            <a:r>
              <a:rPr lang="en-US" sz="1400" dirty="0">
                <a:latin typeface="Avenir Next Regular"/>
                <a:cs typeface="Avenir Next Regular"/>
              </a:rPr>
              <a:t> la </a:t>
            </a:r>
            <a:r>
              <a:rPr lang="en-US" sz="1400" dirty="0" err="1">
                <a:latin typeface="Avenir Next Regular"/>
                <a:cs typeface="Avenir Next Regular"/>
              </a:rPr>
              <a:t>opción</a:t>
            </a:r>
            <a:r>
              <a:rPr lang="en-US" sz="1400" dirty="0">
                <a:latin typeface="Avenir Next Regular"/>
                <a:cs typeface="Avenir Next Regular"/>
              </a:rPr>
              <a:t> "Set State" </a:t>
            </a:r>
            <a:r>
              <a:rPr lang="en-US" sz="1400" dirty="0" err="1">
                <a:latin typeface="Avenir Next Regular"/>
                <a:cs typeface="Avenir Next Regular"/>
              </a:rPr>
              <a:t>disponible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en</a:t>
            </a:r>
            <a:r>
              <a:rPr lang="en-US" sz="1400" dirty="0">
                <a:latin typeface="Avenir Next Regular"/>
                <a:cs typeface="Avenir Next Regular"/>
              </a:rPr>
              <a:t> el </a:t>
            </a:r>
            <a:r>
              <a:rPr lang="en-US" sz="1400" dirty="0" err="1">
                <a:latin typeface="Avenir Next Regular"/>
                <a:cs typeface="Avenir Next Regular"/>
              </a:rPr>
              <a:t>menú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desplegable</a:t>
            </a:r>
            <a:r>
              <a:rPr lang="en-US" sz="1400" dirty="0">
                <a:latin typeface="Avenir Next Regular"/>
                <a:cs typeface="Avenir Next Regular"/>
              </a:rPr>
              <a:t> que se </a:t>
            </a:r>
            <a:r>
              <a:rPr lang="en-US" sz="1400" dirty="0" err="1">
                <a:latin typeface="Avenir Next Regular"/>
                <a:cs typeface="Avenir Next Regular"/>
              </a:rPr>
              <a:t>presenta</a:t>
            </a:r>
            <a:r>
              <a:rPr lang="en-US" sz="1400" dirty="0">
                <a:latin typeface="Avenir Next Regular"/>
                <a:cs typeface="Avenir Next Regular"/>
              </a:rPr>
              <a:t> al </a:t>
            </a:r>
            <a:r>
              <a:rPr lang="en-US" sz="1400" dirty="0" err="1">
                <a:latin typeface="Avenir Next Regular"/>
                <a:cs typeface="Avenir Next Regular"/>
              </a:rPr>
              <a:t>hacer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clic</a:t>
            </a:r>
            <a:r>
              <a:rPr lang="en-US" sz="1400" dirty="0">
                <a:latin typeface="Avenir Next Regular"/>
                <a:cs typeface="Avenir Next Regular"/>
              </a:rPr>
              <a:t> con el </a:t>
            </a:r>
            <a:r>
              <a:rPr lang="en-US" sz="1400" dirty="0" err="1">
                <a:latin typeface="Avenir Next Regular"/>
                <a:cs typeface="Avenir Next Regular"/>
              </a:rPr>
              <a:t>botón</a:t>
            </a:r>
            <a:r>
              <a:rPr lang="en-US" sz="1400" dirty="0">
                <a:latin typeface="Avenir Next Regular"/>
                <a:cs typeface="Avenir Next Regular"/>
              </a:rPr>
              <a:t> derecho </a:t>
            </a:r>
            <a:r>
              <a:rPr lang="en-US" sz="1400" dirty="0" err="1">
                <a:latin typeface="Avenir Next Regular"/>
                <a:cs typeface="Avenir Next Regular"/>
              </a:rPr>
              <a:t>sobre</a:t>
            </a:r>
            <a:r>
              <a:rPr lang="en-US" sz="1400" dirty="0">
                <a:latin typeface="Avenir Next Regular"/>
                <a:cs typeface="Avenir Next Regular"/>
              </a:rPr>
              <a:t> las </a:t>
            </a:r>
            <a:r>
              <a:rPr lang="en-US" sz="1400" dirty="0" err="1">
                <a:latin typeface="Avenir Next Regular"/>
                <a:cs typeface="Avenir Next Regular"/>
              </a:rPr>
              <a:t>actividades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generale</a:t>
            </a:r>
            <a:r>
              <a:rPr lang="en-US" sz="1400" dirty="0">
                <a:latin typeface="Avenir Next Regular"/>
                <a:cs typeface="Avenir Next Regular"/>
              </a:rPr>
              <a:t> se </a:t>
            </a:r>
            <a:r>
              <a:rPr lang="en-US" sz="1400" dirty="0" err="1">
                <a:latin typeface="Avenir Next Regular"/>
                <a:cs typeface="Avenir Next Regular"/>
              </a:rPr>
              <a:t>presenta</a:t>
            </a:r>
            <a:r>
              <a:rPr lang="en-US" sz="1400" dirty="0">
                <a:latin typeface="Avenir Next Regular"/>
                <a:cs typeface="Avenir Next Regular"/>
              </a:rPr>
              <a:t> la </a:t>
            </a:r>
            <a:r>
              <a:rPr lang="en-US" sz="1400" dirty="0" err="1">
                <a:latin typeface="Avenir Next Regular"/>
                <a:cs typeface="Avenir Next Regular"/>
              </a:rPr>
              <a:t>pantalla</a:t>
            </a:r>
            <a:r>
              <a:rPr lang="en-US" sz="1400" dirty="0">
                <a:latin typeface="Avenir Next Regular"/>
                <a:cs typeface="Avenir Next Regular"/>
              </a:rPr>
              <a:t> de </a:t>
            </a:r>
            <a:r>
              <a:rPr lang="en-US" sz="1400" dirty="0" err="1">
                <a:latin typeface="Avenir Next Regular"/>
                <a:cs typeface="Avenir Next Regular"/>
              </a:rPr>
              <a:t>selección</a:t>
            </a:r>
            <a:r>
              <a:rPr lang="en-US" sz="1400" dirty="0">
                <a:latin typeface="Avenir Next Regular"/>
                <a:cs typeface="Avenir Next Regular"/>
              </a:rPr>
              <a:t> del </a:t>
            </a:r>
            <a:r>
              <a:rPr lang="en-US" sz="1400" dirty="0" err="1">
                <a:latin typeface="Avenir Next Regular"/>
                <a:cs typeface="Avenir Next Regular"/>
              </a:rPr>
              <a:t>estado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lógico</a:t>
            </a:r>
            <a:r>
              <a:rPr lang="en-US" sz="1400" dirty="0">
                <a:latin typeface="Avenir Next Regular"/>
                <a:cs typeface="Avenir Next Regular"/>
              </a:rPr>
              <a:t>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400" dirty="0">
                <a:latin typeface="Avenir Next Regular"/>
                <a:cs typeface="Avenir Next Regular"/>
              </a:rPr>
              <a:t>La </a:t>
            </a:r>
            <a:r>
              <a:rPr lang="en-US" sz="1400" dirty="0" err="1">
                <a:latin typeface="Avenir Next Regular"/>
                <a:cs typeface="Avenir Next Regular"/>
              </a:rPr>
              <a:t>configuración</a:t>
            </a:r>
            <a:r>
              <a:rPr lang="en-US" sz="1400" dirty="0">
                <a:latin typeface="Avenir Next Regular"/>
                <a:cs typeface="Avenir Next Regular"/>
              </a:rPr>
              <a:t> de </a:t>
            </a:r>
            <a:r>
              <a:rPr lang="en-US" sz="1400" dirty="0" err="1">
                <a:latin typeface="Avenir Next Regular"/>
                <a:cs typeface="Avenir Next Regular"/>
              </a:rPr>
              <a:t>los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estados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lógicos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disponibles</a:t>
            </a:r>
            <a:r>
              <a:rPr lang="en-US" sz="1400" dirty="0">
                <a:latin typeface="Avenir Next Regular"/>
                <a:cs typeface="Avenir Next Regular"/>
              </a:rPr>
              <a:t> para el </a:t>
            </a:r>
            <a:r>
              <a:rPr lang="en-US" sz="1400" dirty="0" err="1">
                <a:latin typeface="Avenir Next Regular"/>
                <a:cs typeface="Avenir Next Regular"/>
              </a:rPr>
              <a:t>proceso</a:t>
            </a:r>
            <a:r>
              <a:rPr lang="en-US" sz="1400" dirty="0">
                <a:latin typeface="Avenir Next Regular"/>
                <a:cs typeface="Avenir Next Regular"/>
              </a:rPr>
              <a:t> se </a:t>
            </a:r>
            <a:r>
              <a:rPr lang="en-US" sz="1400" dirty="0" err="1">
                <a:latin typeface="Avenir Next Regular"/>
                <a:cs typeface="Avenir Next Regular"/>
              </a:rPr>
              <a:t>realiza</a:t>
            </a:r>
            <a:r>
              <a:rPr lang="en-US" sz="1400" dirty="0">
                <a:latin typeface="Avenir Next Regular"/>
                <a:cs typeface="Avenir Next Regular"/>
              </a:rPr>
              <a:t> </a:t>
            </a:r>
            <a:r>
              <a:rPr lang="en-US" sz="1400" dirty="0" err="1">
                <a:latin typeface="Avenir Next Regular"/>
                <a:cs typeface="Avenir Next Regular"/>
              </a:rPr>
              <a:t>mediante</a:t>
            </a:r>
            <a:r>
              <a:rPr lang="en-US" sz="1400" dirty="0">
                <a:latin typeface="Avenir Next Regular"/>
                <a:cs typeface="Avenir Next Regular"/>
              </a:rPr>
              <a:t> la </a:t>
            </a:r>
            <a:r>
              <a:rPr lang="en-US" sz="1400" dirty="0" err="1">
                <a:latin typeface="Avenir Next Regular"/>
                <a:cs typeface="Avenir Next Regular"/>
              </a:rPr>
              <a:t>pantalla</a:t>
            </a:r>
            <a:r>
              <a:rPr lang="en-US" sz="1400" dirty="0">
                <a:latin typeface="Avenir Next Regular"/>
                <a:cs typeface="Avenir Next Regular"/>
              </a:rPr>
              <a:t> Workflow States a la </a:t>
            </a:r>
            <a:r>
              <a:rPr lang="en-US" sz="1400" dirty="0" err="1">
                <a:latin typeface="Avenir Next Regular"/>
                <a:cs typeface="Avenir Next Regular"/>
              </a:rPr>
              <a:t>cual</a:t>
            </a:r>
            <a:r>
              <a:rPr lang="en-US" sz="1400" dirty="0">
                <a:latin typeface="Avenir Next Regular"/>
                <a:cs typeface="Avenir Next Regular"/>
              </a:rPr>
              <a:t> se accede </a:t>
            </a:r>
            <a:r>
              <a:rPr lang="en-US" sz="1400" dirty="0" err="1">
                <a:latin typeface="Avenir Next Regular"/>
                <a:cs typeface="Avenir Next Regular"/>
              </a:rPr>
              <a:t>desde</a:t>
            </a:r>
            <a:r>
              <a:rPr lang="en-US" sz="1400" dirty="0">
                <a:latin typeface="Avenir Next Regular"/>
                <a:cs typeface="Avenir Next Regular"/>
              </a:rPr>
              <a:t> el menu Edit-&gt;Workflow States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E36DC36-EAC6-224A-BD68-4411B58F0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421573"/>
            <a:ext cx="2167310" cy="168357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60BA16F-A54A-AF4F-8307-8E6079999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3193493"/>
            <a:ext cx="2154332" cy="169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9991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838209" y="209550"/>
            <a:ext cx="7427119" cy="459424"/>
          </a:xfrm>
        </p:spPr>
        <p:txBody>
          <a:bodyPr/>
          <a:lstStyle/>
          <a:p>
            <a:r>
              <a:rPr lang="en-US" dirty="0" err="1">
                <a:latin typeface="Avenir Next Regular"/>
                <a:cs typeface="Avenir Next Regular"/>
              </a:rPr>
              <a:t>Actividades</a:t>
            </a:r>
            <a:r>
              <a:rPr lang="en-US" dirty="0">
                <a:latin typeface="Avenir Next Regular"/>
                <a:cs typeface="Avenir Next Regular"/>
              </a:rPr>
              <a:t> de Control de </a:t>
            </a:r>
            <a:r>
              <a:rPr lang="en-US" dirty="0" err="1">
                <a:latin typeface="Avenir Next Regular"/>
                <a:cs typeface="Avenir Next Regular"/>
              </a:rPr>
              <a:t>Flujo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Conjunto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actividades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que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permiten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configurar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el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flujo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ejecución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del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proceso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Avenir Next Regular"/>
              <a:cs typeface="Avenir Next Regular"/>
            </a:endParaRPr>
          </a:p>
          <a:p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Avenir Next Regular"/>
              <a:cs typeface="Avenir Next Regular"/>
            </a:endParaRPr>
          </a:p>
          <a:p>
            <a:r>
              <a:rPr lang="en-US" sz="1100" dirty="0">
                <a:latin typeface="Avenir Next Regular"/>
                <a:cs typeface="Avenir Next Regular"/>
              </a:rPr>
              <a:t>.</a:t>
            </a: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8"/>
          </p:nvPr>
        </p:nvSpPr>
        <p:spPr>
          <a:xfrm>
            <a:off x="457199" y="1525906"/>
            <a:ext cx="8229599" cy="3103244"/>
          </a:xfrm>
        </p:spPr>
        <p:txBody>
          <a:bodyPr>
            <a:normAutofit fontScale="70000" lnSpcReduction="20000"/>
          </a:bodyPr>
          <a:lstStyle/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Se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encuentran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disponibles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en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 el panel ”Control de </a:t>
            </a:r>
            <a:r>
              <a:rPr lang="en-US" sz="1600" dirty="0" err="1">
                <a:latin typeface="Avenir Next" panose="020B0503020202020204" pitchFamily="34" charset="0"/>
                <a:cs typeface="Avenir Next Regular"/>
              </a:rPr>
              <a:t>Flujo</a:t>
            </a:r>
            <a:r>
              <a:rPr lang="en-US" sz="1600" dirty="0">
                <a:latin typeface="Avenir Next" panose="020B0503020202020204" pitchFamily="34" charset="0"/>
                <a:cs typeface="Avenir Next Regular"/>
              </a:rPr>
              <a:t>" de la Toolbox. 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 err="1">
                <a:latin typeface="Avenir Next" panose="020B0503020202020204" pitchFamily="34" charset="0"/>
              </a:rPr>
              <a:t>Determinan</a:t>
            </a:r>
            <a:r>
              <a:rPr lang="en-US" sz="1600" dirty="0">
                <a:latin typeface="Avenir Next" panose="020B0503020202020204" pitchFamily="34" charset="0"/>
              </a:rPr>
              <a:t> la </a:t>
            </a:r>
            <a:r>
              <a:rPr lang="en-US" sz="1600" dirty="0" err="1">
                <a:latin typeface="Avenir Next" panose="020B0503020202020204" pitchFamily="34" charset="0"/>
              </a:rPr>
              <a:t>lógica</a:t>
            </a:r>
            <a:r>
              <a:rPr lang="en-US" sz="1600" dirty="0">
                <a:latin typeface="Avenir Next" panose="020B0503020202020204" pitchFamily="34" charset="0"/>
              </a:rPr>
              <a:t> del </a:t>
            </a:r>
            <a:r>
              <a:rPr lang="en-US" sz="1600" dirty="0" err="1">
                <a:latin typeface="Avenir Next" panose="020B0503020202020204" pitchFamily="34" charset="0"/>
              </a:rPr>
              <a:t>proceso</a:t>
            </a:r>
            <a:r>
              <a:rPr lang="en-US" sz="1600" dirty="0">
                <a:latin typeface="Avenir Next" panose="020B0503020202020204" pitchFamily="34" charset="0"/>
              </a:rPr>
              <a:t> y son </a:t>
            </a:r>
            <a:r>
              <a:rPr lang="en-US" sz="1600" dirty="0" err="1">
                <a:latin typeface="Avenir Next" panose="020B0503020202020204" pitchFamily="34" charset="0"/>
              </a:rPr>
              <a:t>similares</a:t>
            </a:r>
            <a:r>
              <a:rPr lang="en-US" sz="1600" dirty="0">
                <a:latin typeface="Avenir Next" panose="020B0503020202020204" pitchFamily="34" charset="0"/>
              </a:rPr>
              <a:t> a las </a:t>
            </a:r>
            <a:r>
              <a:rPr lang="en-US" sz="1600" dirty="0" err="1">
                <a:latin typeface="Avenir Next" panose="020B0503020202020204" pitchFamily="34" charset="0"/>
              </a:rPr>
              <a:t>estructuras</a:t>
            </a:r>
            <a:r>
              <a:rPr lang="en-US" sz="1600" dirty="0">
                <a:latin typeface="Avenir Next" panose="020B0503020202020204" pitchFamily="34" charset="0"/>
              </a:rPr>
              <a:t> de control </a:t>
            </a:r>
            <a:r>
              <a:rPr lang="en-US" sz="1600" dirty="0" err="1">
                <a:latin typeface="Avenir Next" panose="020B0503020202020204" pitchFamily="34" charset="0"/>
              </a:rPr>
              <a:t>en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los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lenguajes</a:t>
            </a:r>
            <a:r>
              <a:rPr lang="en-US" sz="1600" dirty="0">
                <a:latin typeface="Avenir Next" panose="020B0503020202020204" pitchFamily="34" charset="0"/>
              </a:rPr>
              <a:t> de </a:t>
            </a:r>
            <a:r>
              <a:rPr lang="en-US" sz="1600" dirty="0" err="1">
                <a:latin typeface="Avenir Next" panose="020B0503020202020204" pitchFamily="34" charset="0"/>
              </a:rPr>
              <a:t>programación</a:t>
            </a:r>
            <a:r>
              <a:rPr lang="en-US" sz="1600" dirty="0">
                <a:latin typeface="Avenir Next" panose="020B0503020202020204" pitchFamily="34" charset="0"/>
              </a:rPr>
              <a:t> </a:t>
            </a:r>
            <a:r>
              <a:rPr lang="en-US" sz="1600" dirty="0" err="1">
                <a:latin typeface="Avenir Next" panose="020B0503020202020204" pitchFamily="34" charset="0"/>
              </a:rPr>
              <a:t>tradicionales</a:t>
            </a:r>
            <a:r>
              <a:rPr lang="en-US" sz="1600" dirty="0">
                <a:latin typeface="Avenir Next" panose="020B0503020202020204" pitchFamily="34" charset="0"/>
              </a:rPr>
              <a:t>.</a:t>
            </a:r>
          </a:p>
          <a:p>
            <a:pPr marL="514271" lvl="1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 err="1">
                <a:latin typeface="Avenir Next" panose="020B0503020202020204" pitchFamily="34" charset="0"/>
              </a:rPr>
              <a:t>Bifurcación</a:t>
            </a:r>
            <a:endParaRPr lang="en-US" sz="1600" dirty="0">
              <a:latin typeface="Avenir Next" panose="020B0503020202020204" pitchFamily="34" charset="0"/>
            </a:endParaRPr>
          </a:p>
          <a:p>
            <a:pPr marL="514271" lvl="1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 err="1">
                <a:latin typeface="Avenir Next" panose="020B0503020202020204" pitchFamily="34" charset="0"/>
              </a:rPr>
              <a:t>Repetición</a:t>
            </a:r>
            <a:endParaRPr lang="en-US" sz="1600" dirty="0">
              <a:latin typeface="Avenir Next" panose="020B0503020202020204" pitchFamily="34" charset="0"/>
            </a:endParaRPr>
          </a:p>
          <a:p>
            <a:pPr marL="514271" lvl="1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 err="1">
                <a:latin typeface="Avenir Next" panose="020B0503020202020204" pitchFamily="34" charset="0"/>
              </a:rPr>
              <a:t>Iteración</a:t>
            </a:r>
            <a:endParaRPr lang="en-US" sz="1600" dirty="0">
              <a:latin typeface="Avenir Next" panose="020B0503020202020204" pitchFamily="34" charset="0"/>
            </a:endParaRPr>
          </a:p>
          <a:p>
            <a:pPr marL="514271" lvl="1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 err="1">
                <a:latin typeface="Avenir Next" panose="020B0503020202020204" pitchFamily="34" charset="0"/>
              </a:rPr>
              <a:t>Demora</a:t>
            </a:r>
            <a:endParaRPr lang="en-US" sz="1600" dirty="0">
              <a:latin typeface="Avenir Next" panose="020B0503020202020204" pitchFamily="34" charset="0"/>
            </a:endParaRPr>
          </a:p>
          <a:p>
            <a:pPr marL="514271" lvl="1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 err="1">
                <a:latin typeface="Avenir Next" panose="020B0503020202020204" pitchFamily="34" charset="0"/>
              </a:rPr>
              <a:t>Paralelismo</a:t>
            </a:r>
            <a:endParaRPr lang="en-US" sz="1600" dirty="0">
              <a:latin typeface="Avenir Next" panose="020B0503020202020204" pitchFamily="34" charset="0"/>
            </a:endParaRPr>
          </a:p>
          <a:p>
            <a:pPr marL="514271" lvl="1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>
                <a:latin typeface="Avenir Next" panose="020B0503020202020204" pitchFamily="34" charset="0"/>
              </a:rPr>
              <a:t>Control de </a:t>
            </a:r>
            <a:r>
              <a:rPr lang="en-US" sz="1600" dirty="0" err="1">
                <a:latin typeface="Avenir Next" panose="020B0503020202020204" pitchFamily="34" charset="0"/>
              </a:rPr>
              <a:t>Expiración</a:t>
            </a:r>
            <a:endParaRPr lang="en-US" sz="1600" dirty="0">
              <a:latin typeface="Avenir Next" panose="020B0503020202020204" pitchFamily="34" charset="0"/>
            </a:endParaRPr>
          </a:p>
          <a:p>
            <a:pPr marL="514271" lvl="1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>
                <a:latin typeface="Avenir Next" panose="020B0503020202020204" pitchFamily="34" charset="0"/>
              </a:rPr>
              <a:t>División</a:t>
            </a:r>
          </a:p>
          <a:p>
            <a:pPr marL="514271" lvl="1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 err="1">
                <a:latin typeface="Avenir Next" panose="020B0503020202020204" pitchFamily="34" charset="0"/>
              </a:rPr>
              <a:t>Finalización</a:t>
            </a:r>
            <a:endParaRPr lang="en-US" sz="1600" dirty="0">
              <a:latin typeface="Avenir Next" panose="020B0503020202020204" pitchFamily="34" charset="0"/>
            </a:endParaRPr>
          </a:p>
          <a:p>
            <a:pPr marL="514271" lvl="1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>
                <a:latin typeface="Avenir Next" panose="020B0503020202020204" pitchFamily="34" charset="0"/>
              </a:rPr>
              <a:t>Terminate</a:t>
            </a:r>
          </a:p>
          <a:p>
            <a:pPr marL="514271" lvl="1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 err="1">
                <a:latin typeface="Avenir Next" panose="020B0503020202020204" pitchFamily="34" charset="0"/>
              </a:rPr>
              <a:t>Envío</a:t>
            </a:r>
            <a:r>
              <a:rPr lang="en-US" sz="1600" dirty="0">
                <a:latin typeface="Avenir Next" panose="020B0503020202020204" pitchFamily="34" charset="0"/>
              </a:rPr>
              <a:t> de </a:t>
            </a:r>
            <a:r>
              <a:rPr lang="en-US" sz="1600" dirty="0" err="1">
                <a:latin typeface="Avenir Next" panose="020B0503020202020204" pitchFamily="34" charset="0"/>
              </a:rPr>
              <a:t>Mensaje</a:t>
            </a:r>
            <a:endParaRPr lang="en-US" sz="1600" dirty="0">
              <a:latin typeface="Avenir Next" panose="020B0503020202020204" pitchFamily="34" charset="0"/>
            </a:endParaRPr>
          </a:p>
          <a:p>
            <a:pPr marL="514271" lvl="1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600" dirty="0" err="1">
                <a:latin typeface="Avenir Next" panose="020B0503020202020204" pitchFamily="34" charset="0"/>
              </a:rPr>
              <a:t>Recepción</a:t>
            </a:r>
            <a:r>
              <a:rPr lang="en-US" sz="1600" dirty="0">
                <a:latin typeface="Avenir Next" panose="020B0503020202020204" pitchFamily="34" charset="0"/>
              </a:rPr>
              <a:t> de </a:t>
            </a:r>
            <a:r>
              <a:rPr lang="en-US" sz="1600" dirty="0" err="1">
                <a:latin typeface="Avenir Next" panose="020B0503020202020204" pitchFamily="34" charset="0"/>
              </a:rPr>
              <a:t>Mensaje</a:t>
            </a:r>
            <a:endParaRPr lang="en-US" sz="1600" dirty="0">
              <a:latin typeface="Avenir Next" panose="020B0503020202020204" pitchFamily="34" charset="0"/>
            </a:endParaRPr>
          </a:p>
          <a:p>
            <a:pPr lvl="1">
              <a:buClr>
                <a:srgbClr val="F36F2F"/>
              </a:buClr>
            </a:pPr>
            <a:endParaRPr lang="en-US" sz="1600" dirty="0">
              <a:latin typeface="Avenir Next" panose="020B050302020202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629634" y="2588517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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92803" y="3049224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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350721" y="3611721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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135505" y="4267079"/>
            <a:ext cx="447516" cy="392415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21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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68</a:t>
            </a:fld>
            <a:endParaRPr lang="en-US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654458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838209" y="209550"/>
            <a:ext cx="7427119" cy="459424"/>
          </a:xfrm>
        </p:spPr>
        <p:txBody>
          <a:bodyPr/>
          <a:lstStyle/>
          <a:p>
            <a:r>
              <a:rPr lang="en-US" dirty="0" err="1">
                <a:latin typeface="Avenir Next Regular"/>
                <a:cs typeface="Avenir Next Regular"/>
              </a:rPr>
              <a:t>Actividades</a:t>
            </a:r>
            <a:r>
              <a:rPr lang="en-US" dirty="0">
                <a:latin typeface="Avenir Next Regular"/>
                <a:cs typeface="Avenir Next Regular"/>
              </a:rPr>
              <a:t> de Control de </a:t>
            </a:r>
            <a:r>
              <a:rPr lang="en-US" dirty="0" err="1">
                <a:latin typeface="Avenir Next Regular"/>
                <a:cs typeface="Avenir Next Regular"/>
              </a:rPr>
              <a:t>Flujo</a:t>
            </a:r>
            <a:r>
              <a:rPr lang="en-US" dirty="0">
                <a:latin typeface="Avenir Next Regular"/>
                <a:cs typeface="Avenir Next Regular"/>
              </a:rPr>
              <a:t>: </a:t>
            </a:r>
            <a:r>
              <a:rPr lang="en-US" dirty="0" err="1">
                <a:latin typeface="Avenir Next Regular"/>
                <a:cs typeface="Avenir Next Regular"/>
              </a:rPr>
              <a:t>Bifurcación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establecer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condiciones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que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bifurcan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el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flujo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ejecución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del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proceso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 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función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los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valores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los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 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parámetros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, variables y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resultados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actividades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anteriores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.</a:t>
            </a:r>
          </a:p>
          <a:p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Avenir Next Regular"/>
              <a:cs typeface="Avenir Next Regular"/>
            </a:endParaRP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8"/>
          </p:nvPr>
        </p:nvSpPr>
        <p:spPr>
          <a:xfrm>
            <a:off x="631479" y="2647951"/>
            <a:ext cx="4648201" cy="566080"/>
          </a:xfrm>
        </p:spPr>
        <p:txBody>
          <a:bodyPr>
            <a:normAutofit fontScale="92500" lnSpcReduction="20000"/>
          </a:bodyPr>
          <a:lstStyle/>
          <a:p>
            <a:r>
              <a:rPr lang="en-US" sz="1100" dirty="0" err="1">
                <a:latin typeface="Avenir Next Regular"/>
                <a:cs typeface="Avenir Next Regular"/>
              </a:rPr>
              <a:t>Cuando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necesitamos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bifurcar</a:t>
            </a:r>
            <a:r>
              <a:rPr lang="en-US" sz="1100" dirty="0">
                <a:latin typeface="Avenir Next Regular"/>
                <a:cs typeface="Avenir Next Regular"/>
              </a:rPr>
              <a:t> la </a:t>
            </a:r>
            <a:r>
              <a:rPr lang="en-US" sz="1100" dirty="0" err="1">
                <a:latin typeface="Avenir Next Regular"/>
                <a:cs typeface="Avenir Next Regular"/>
              </a:rPr>
              <a:t>ejecución</a:t>
            </a:r>
            <a:r>
              <a:rPr lang="en-US" sz="1100" dirty="0">
                <a:latin typeface="Avenir Next Regular"/>
                <a:cs typeface="Avenir Next Regular"/>
              </a:rPr>
              <a:t> del </a:t>
            </a:r>
            <a:r>
              <a:rPr lang="en-US" sz="1100" dirty="0" err="1">
                <a:latin typeface="Avenir Next Regular"/>
                <a:cs typeface="Avenir Next Regular"/>
              </a:rPr>
              <a:t>proceso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en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función</a:t>
            </a:r>
            <a:r>
              <a:rPr lang="en-US" sz="1100" dirty="0"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latin typeface="Avenir Next Regular"/>
                <a:cs typeface="Avenir Next Regular"/>
              </a:rPr>
              <a:t>alguna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condición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basada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en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valores</a:t>
            </a:r>
            <a:r>
              <a:rPr lang="en-US" sz="1100" dirty="0"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latin typeface="Avenir Next Regular"/>
                <a:cs typeface="Avenir Next Regular"/>
              </a:rPr>
              <a:t>parámetros</a:t>
            </a:r>
            <a:r>
              <a:rPr lang="en-US" sz="1100" dirty="0">
                <a:latin typeface="Avenir Next Regular"/>
                <a:cs typeface="Avenir Next Regular"/>
              </a:rPr>
              <a:t>, variables y </a:t>
            </a:r>
            <a:r>
              <a:rPr lang="en-US" sz="1100" dirty="0" err="1">
                <a:latin typeface="Avenir Next Regular"/>
                <a:cs typeface="Avenir Next Regular"/>
              </a:rPr>
              <a:t>resultados</a:t>
            </a:r>
            <a:r>
              <a:rPr lang="en-US" sz="1100" dirty="0"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latin typeface="Avenir Next Regular"/>
                <a:cs typeface="Avenir Next Regular"/>
              </a:rPr>
              <a:t>actividades</a:t>
            </a:r>
            <a:r>
              <a:rPr lang="en-US" sz="1100" dirty="0">
                <a:latin typeface="Avenir Next Regular"/>
                <a:cs typeface="Avenir Next Regular"/>
              </a:rPr>
              <a:t> que </a:t>
            </a:r>
            <a:r>
              <a:rPr lang="en-US" sz="1100" dirty="0" err="1">
                <a:latin typeface="Avenir Next Regular"/>
                <a:cs typeface="Avenir Next Regular"/>
              </a:rPr>
              <a:t>ya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hayan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sido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ejecutadas</a:t>
            </a:r>
            <a:r>
              <a:rPr lang="en-US" sz="1100" dirty="0">
                <a:latin typeface="Avenir Next Regular"/>
                <a:cs typeface="Avenir Next Regular"/>
              </a:rPr>
              <a:t>.</a:t>
            </a:r>
          </a:p>
          <a:p>
            <a:endParaRPr lang="en-US" sz="1100" dirty="0">
              <a:latin typeface="Avenir Next Regular"/>
              <a:cs typeface="Avenir Next Regular"/>
            </a:endParaRPr>
          </a:p>
        </p:txBody>
      </p:sp>
      <p:sp>
        <p:nvSpPr>
          <p:cNvPr id="60" name="Text Placeholder 59"/>
          <p:cNvSpPr>
            <a:spLocks noGrp="1"/>
          </p:cNvSpPr>
          <p:nvPr>
            <p:ph type="body" sz="quarter" idx="19"/>
          </p:nvPr>
        </p:nvSpPr>
        <p:spPr>
          <a:xfrm>
            <a:off x="631480" y="2398396"/>
            <a:ext cx="4284854" cy="276254"/>
          </a:xfrm>
        </p:spPr>
        <p:txBody>
          <a:bodyPr>
            <a:normAutofit fontScale="92500" lnSpcReduction="20000"/>
          </a:bodyPr>
          <a:lstStyle/>
          <a:p>
            <a:r>
              <a:rPr lang="en-US" sz="1400" dirty="0" err="1">
                <a:latin typeface="Avenir Next Regular"/>
                <a:cs typeface="Avenir Next Regular"/>
              </a:rPr>
              <a:t>Cuándo</a:t>
            </a:r>
            <a:r>
              <a:rPr lang="en-US" sz="1400" dirty="0">
                <a:latin typeface="Avenir Next Regular"/>
                <a:cs typeface="Avenir Next Regular"/>
              </a:rPr>
              <a:t> se </a:t>
            </a:r>
            <a:r>
              <a:rPr lang="en-US" sz="1400" dirty="0" err="1">
                <a:latin typeface="Avenir Next Regular"/>
                <a:cs typeface="Avenir Next Regular"/>
              </a:rPr>
              <a:t>utiliza</a:t>
            </a:r>
            <a:r>
              <a:rPr lang="en-US" sz="1400" dirty="0">
                <a:latin typeface="Avenir Next Regular"/>
                <a:cs typeface="Avenir Next Regular"/>
              </a:rPr>
              <a:t>?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629634" y="2588517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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92803" y="3049224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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350721" y="3611721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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135505" y="4267079"/>
            <a:ext cx="447516" cy="392415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21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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69</a:t>
            </a:fld>
            <a:endParaRPr lang="en-US" dirty="0">
              <a:latin typeface="Avenir Next Regular"/>
              <a:cs typeface="Avenir Next Regular"/>
            </a:endParaRPr>
          </a:p>
        </p:txBody>
      </p:sp>
      <p:pic>
        <p:nvPicPr>
          <p:cNvPr id="14" name="Picture 4" descr="img_348.jpg">
            <a:extLst>
              <a:ext uri="{FF2B5EF4-FFF2-40B4-BE49-F238E27FC236}">
                <a16:creationId xmlns:a16="http://schemas.microsoft.com/office/drawing/2014/main" id="{4C1FA282-166D-F846-9F6A-298EAD2B6EB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24814" y="2645069"/>
            <a:ext cx="3456384" cy="1991265"/>
          </a:xfrm>
          <a:prstGeom prst="rect">
            <a:avLst/>
          </a:prstGeom>
        </p:spPr>
      </p:pic>
      <p:pic>
        <p:nvPicPr>
          <p:cNvPr id="15" name="Picture 5" descr="img_345.jpg">
            <a:extLst>
              <a:ext uri="{FF2B5EF4-FFF2-40B4-BE49-F238E27FC236}">
                <a16:creationId xmlns:a16="http://schemas.microsoft.com/office/drawing/2014/main" id="{2D4FDFDF-5838-CC4A-AD83-4CA5509E42D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29000" y="1212806"/>
            <a:ext cx="2735477" cy="1342668"/>
          </a:xfrm>
          <a:prstGeom prst="rect">
            <a:avLst/>
          </a:prstGeom>
        </p:spPr>
      </p:pic>
      <p:sp>
        <p:nvSpPr>
          <p:cNvPr id="17" name="Text Placeholder 58">
            <a:extLst>
              <a:ext uri="{FF2B5EF4-FFF2-40B4-BE49-F238E27FC236}">
                <a16:creationId xmlns:a16="http://schemas.microsoft.com/office/drawing/2014/main" id="{C14C6618-AE76-344E-B643-B3F0894E0DEB}"/>
              </a:ext>
            </a:extLst>
          </p:cNvPr>
          <p:cNvSpPr txBox="1">
            <a:spLocks/>
          </p:cNvSpPr>
          <p:nvPr/>
        </p:nvSpPr>
        <p:spPr>
          <a:xfrm>
            <a:off x="627359" y="3400720"/>
            <a:ext cx="4648201" cy="1457030"/>
          </a:xfrm>
          <a:prstGeom prst="rect">
            <a:avLst/>
          </a:prstGeom>
        </p:spPr>
        <p:txBody>
          <a:bodyPr vert="horz" lIns="68567" tIns="34289" rIns="68567" bIns="34289" rtlCol="0">
            <a:normAutofit fontScale="92500"/>
          </a:bodyPr>
          <a:lstStyle>
            <a:lvl1pPr marL="0" indent="0" algn="l" defTabSz="685647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1pPr>
            <a:lvl2pPr marL="34282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647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47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294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527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35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174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00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dirty="0">
                <a:latin typeface="Avenir Next Regular"/>
                <a:cs typeface="Avenir Next Regular"/>
              </a:rPr>
              <a:t>La </a:t>
            </a:r>
            <a:r>
              <a:rPr lang="en-US" dirty="0" err="1">
                <a:latin typeface="Avenir Next Regular"/>
                <a:cs typeface="Avenir Next Regular"/>
              </a:rPr>
              <a:t>actividad</a:t>
            </a:r>
            <a:r>
              <a:rPr lang="en-US" dirty="0">
                <a:latin typeface="Avenir Next Regular"/>
                <a:cs typeface="Avenir Next Regular"/>
              </a:rPr>
              <a:t> </a:t>
            </a:r>
            <a:r>
              <a:rPr lang="en-US" dirty="0" err="1">
                <a:latin typeface="Avenir Next Regular"/>
                <a:cs typeface="Avenir Next Regular"/>
              </a:rPr>
              <a:t>evalua</a:t>
            </a:r>
            <a:r>
              <a:rPr lang="en-US" dirty="0">
                <a:latin typeface="Avenir Next Regular"/>
                <a:cs typeface="Avenir Next Regular"/>
              </a:rPr>
              <a:t> las </a:t>
            </a:r>
            <a:r>
              <a:rPr lang="en-US" dirty="0" err="1">
                <a:latin typeface="Avenir Next Regular"/>
                <a:cs typeface="Avenir Next Regular"/>
              </a:rPr>
              <a:t>ramas</a:t>
            </a:r>
            <a:r>
              <a:rPr lang="en-US" dirty="0">
                <a:latin typeface="Avenir Next Regular"/>
                <a:cs typeface="Avenir Next Regular"/>
              </a:rPr>
              <a:t> de </a:t>
            </a:r>
            <a:r>
              <a:rPr lang="en-US" dirty="0" err="1">
                <a:latin typeface="Avenir Next Regular"/>
                <a:cs typeface="Avenir Next Regular"/>
              </a:rPr>
              <a:t>condiciones</a:t>
            </a:r>
            <a:r>
              <a:rPr lang="en-US" dirty="0">
                <a:latin typeface="Avenir Next Regular"/>
                <a:cs typeface="Avenir Next Regular"/>
              </a:rPr>
              <a:t> con la </a:t>
            </a:r>
            <a:r>
              <a:rPr lang="en-US" dirty="0" err="1">
                <a:latin typeface="Avenir Next Regular"/>
                <a:cs typeface="Avenir Next Regular"/>
              </a:rPr>
              <a:t>lógica</a:t>
            </a:r>
            <a:r>
              <a:rPr lang="en-US" dirty="0">
                <a:latin typeface="Avenir Next Regular"/>
                <a:cs typeface="Avenir Next Regular"/>
              </a:rPr>
              <a:t> If-Else: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dirty="0">
                <a:latin typeface="Avenir Next Regular"/>
                <a:cs typeface="Avenir Next Regular"/>
              </a:rPr>
              <a:t>Si se </a:t>
            </a:r>
            <a:r>
              <a:rPr lang="en-US" dirty="0" err="1">
                <a:latin typeface="Avenir Next Regular"/>
                <a:cs typeface="Avenir Next Regular"/>
              </a:rPr>
              <a:t>cumplen</a:t>
            </a:r>
            <a:r>
              <a:rPr lang="en-US" dirty="0">
                <a:latin typeface="Avenir Next Regular"/>
                <a:cs typeface="Avenir Next Regular"/>
              </a:rPr>
              <a:t> las </a:t>
            </a:r>
            <a:r>
              <a:rPr lang="en-US" dirty="0" err="1">
                <a:latin typeface="Avenir Next Regular"/>
                <a:cs typeface="Avenir Next Regular"/>
              </a:rPr>
              <a:t>condiciones</a:t>
            </a:r>
            <a:r>
              <a:rPr lang="en-US" dirty="0">
                <a:latin typeface="Avenir Next Regular"/>
                <a:cs typeface="Avenir Next Regular"/>
              </a:rPr>
              <a:t> </a:t>
            </a:r>
            <a:r>
              <a:rPr lang="en-US" dirty="0" err="1">
                <a:latin typeface="Avenir Next Regular"/>
                <a:cs typeface="Avenir Next Regular"/>
              </a:rPr>
              <a:t>especificadas</a:t>
            </a:r>
            <a:r>
              <a:rPr lang="en-US" dirty="0">
                <a:latin typeface="Avenir Next Regular"/>
                <a:cs typeface="Avenir Next Regular"/>
              </a:rPr>
              <a:t> </a:t>
            </a:r>
            <a:r>
              <a:rPr lang="en-US" dirty="0" err="1">
                <a:latin typeface="Avenir Next Regular"/>
                <a:cs typeface="Avenir Next Regular"/>
              </a:rPr>
              <a:t>en</a:t>
            </a:r>
            <a:r>
              <a:rPr lang="en-US" dirty="0">
                <a:latin typeface="Avenir Next Regular"/>
                <a:cs typeface="Avenir Next Regular"/>
              </a:rPr>
              <a:t> la </a:t>
            </a:r>
            <a:r>
              <a:rPr lang="en-US" dirty="0" err="1">
                <a:latin typeface="Avenir Next Regular"/>
                <a:cs typeface="Avenir Next Regular"/>
              </a:rPr>
              <a:t>primera</a:t>
            </a:r>
            <a:r>
              <a:rPr lang="en-US" dirty="0">
                <a:latin typeface="Avenir Next Regular"/>
                <a:cs typeface="Avenir Next Regular"/>
              </a:rPr>
              <a:t> </a:t>
            </a:r>
            <a:r>
              <a:rPr lang="en-US" dirty="0" err="1">
                <a:latin typeface="Avenir Next Regular"/>
                <a:cs typeface="Avenir Next Regular"/>
              </a:rPr>
              <a:t>rama</a:t>
            </a:r>
            <a:r>
              <a:rPr lang="en-US" dirty="0">
                <a:latin typeface="Avenir Next Regular"/>
                <a:cs typeface="Avenir Next Regular"/>
              </a:rPr>
              <a:t>, se </a:t>
            </a:r>
            <a:r>
              <a:rPr lang="en-US" dirty="0" err="1">
                <a:latin typeface="Avenir Next Regular"/>
                <a:cs typeface="Avenir Next Regular"/>
              </a:rPr>
              <a:t>ejecutan</a:t>
            </a:r>
            <a:r>
              <a:rPr lang="en-US" dirty="0">
                <a:latin typeface="Avenir Next Regular"/>
                <a:cs typeface="Avenir Next Regular"/>
              </a:rPr>
              <a:t> las </a:t>
            </a:r>
            <a:r>
              <a:rPr lang="en-US" dirty="0" err="1">
                <a:latin typeface="Avenir Next Regular"/>
                <a:cs typeface="Avenir Next Regular"/>
              </a:rPr>
              <a:t>actividades</a:t>
            </a:r>
            <a:r>
              <a:rPr lang="en-US" dirty="0">
                <a:latin typeface="Avenir Next Regular"/>
                <a:cs typeface="Avenir Next Regular"/>
              </a:rPr>
              <a:t> </a:t>
            </a:r>
            <a:r>
              <a:rPr lang="en-US" dirty="0" err="1">
                <a:latin typeface="Avenir Next Regular"/>
                <a:cs typeface="Avenir Next Regular"/>
              </a:rPr>
              <a:t>en</a:t>
            </a:r>
            <a:r>
              <a:rPr lang="en-US" dirty="0">
                <a:latin typeface="Avenir Next Regular"/>
                <a:cs typeface="Avenir Next Regular"/>
              </a:rPr>
              <a:t> </a:t>
            </a:r>
            <a:r>
              <a:rPr lang="en-US" dirty="0" err="1">
                <a:latin typeface="Avenir Next Regular"/>
                <a:cs typeface="Avenir Next Regular"/>
              </a:rPr>
              <a:t>ella</a:t>
            </a:r>
            <a:r>
              <a:rPr lang="en-US" dirty="0">
                <a:latin typeface="Avenir Next Regular"/>
                <a:cs typeface="Avenir Next Regular"/>
              </a:rPr>
              <a:t> </a:t>
            </a:r>
            <a:r>
              <a:rPr lang="en-US" dirty="0" err="1">
                <a:latin typeface="Avenir Next Regular"/>
                <a:cs typeface="Avenir Next Regular"/>
              </a:rPr>
              <a:t>contenidas</a:t>
            </a:r>
            <a:r>
              <a:rPr lang="en-US" dirty="0">
                <a:latin typeface="Avenir Next Regular"/>
                <a:cs typeface="Avenir Next Regular"/>
              </a:rPr>
              <a:t> y no se </a:t>
            </a:r>
            <a:r>
              <a:rPr lang="en-US" dirty="0" err="1">
                <a:latin typeface="Avenir Next Regular"/>
                <a:cs typeface="Avenir Next Regular"/>
              </a:rPr>
              <a:t>evaluan</a:t>
            </a:r>
            <a:r>
              <a:rPr lang="en-US" dirty="0">
                <a:latin typeface="Avenir Next Regular"/>
                <a:cs typeface="Avenir Next Regular"/>
              </a:rPr>
              <a:t> las </a:t>
            </a:r>
            <a:r>
              <a:rPr lang="en-US" dirty="0" err="1">
                <a:latin typeface="Avenir Next Regular"/>
                <a:cs typeface="Avenir Next Regular"/>
              </a:rPr>
              <a:t>condiciones</a:t>
            </a:r>
            <a:r>
              <a:rPr lang="en-US" dirty="0">
                <a:latin typeface="Avenir Next Regular"/>
                <a:cs typeface="Avenir Next Regular"/>
              </a:rPr>
              <a:t> de las </a:t>
            </a:r>
            <a:r>
              <a:rPr lang="en-US" dirty="0" err="1">
                <a:latin typeface="Avenir Next Regular"/>
                <a:cs typeface="Avenir Next Regular"/>
              </a:rPr>
              <a:t>demás</a:t>
            </a:r>
            <a:r>
              <a:rPr lang="en-US" dirty="0">
                <a:latin typeface="Avenir Next Regular"/>
                <a:cs typeface="Avenir Next Regular"/>
              </a:rPr>
              <a:t> </a:t>
            </a:r>
            <a:r>
              <a:rPr lang="en-US" dirty="0" err="1">
                <a:latin typeface="Avenir Next Regular"/>
                <a:cs typeface="Avenir Next Regular"/>
              </a:rPr>
              <a:t>ramas</a:t>
            </a:r>
            <a:r>
              <a:rPr lang="en-US" dirty="0">
                <a:latin typeface="Avenir Next Regular"/>
                <a:cs typeface="Avenir Next Regular"/>
              </a:rPr>
              <a:t> </a:t>
            </a:r>
            <a:r>
              <a:rPr lang="en-US" dirty="0" err="1">
                <a:latin typeface="Avenir Next Regular"/>
                <a:cs typeface="Avenir Next Regular"/>
              </a:rPr>
              <a:t>ubicadas</a:t>
            </a:r>
            <a:r>
              <a:rPr lang="en-US" dirty="0">
                <a:latin typeface="Avenir Next Regular"/>
                <a:cs typeface="Avenir Next Regular"/>
              </a:rPr>
              <a:t> a </a:t>
            </a:r>
            <a:r>
              <a:rPr lang="en-US" dirty="0" err="1">
                <a:latin typeface="Avenir Next Regular"/>
                <a:cs typeface="Avenir Next Regular"/>
              </a:rPr>
              <a:t>su</a:t>
            </a:r>
            <a:r>
              <a:rPr lang="en-US" dirty="0">
                <a:latin typeface="Avenir Next Regular"/>
                <a:cs typeface="Avenir Next Regular"/>
              </a:rPr>
              <a:t> </a:t>
            </a:r>
            <a:r>
              <a:rPr lang="en-US" dirty="0" err="1">
                <a:latin typeface="Avenir Next Regular"/>
                <a:cs typeface="Avenir Next Regular"/>
              </a:rPr>
              <a:t>derecha</a:t>
            </a:r>
            <a:r>
              <a:rPr lang="en-US" dirty="0">
                <a:latin typeface="Avenir Next Regular"/>
                <a:cs typeface="Avenir Next Regular"/>
              </a:rPr>
              <a:t>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dirty="0">
                <a:latin typeface="Avenir Next Regular"/>
                <a:cs typeface="Avenir Next Regular"/>
              </a:rPr>
              <a:t>La </a:t>
            </a:r>
            <a:r>
              <a:rPr lang="en-US" dirty="0" err="1">
                <a:latin typeface="Avenir Next Regular"/>
                <a:cs typeface="Avenir Next Regular"/>
              </a:rPr>
              <a:t>única</a:t>
            </a:r>
            <a:r>
              <a:rPr lang="en-US" dirty="0">
                <a:latin typeface="Avenir Next Regular"/>
                <a:cs typeface="Avenir Next Regular"/>
              </a:rPr>
              <a:t> </a:t>
            </a:r>
            <a:r>
              <a:rPr lang="en-US" dirty="0" err="1">
                <a:latin typeface="Avenir Next Regular"/>
                <a:cs typeface="Avenir Next Regular"/>
              </a:rPr>
              <a:t>rama</a:t>
            </a:r>
            <a:r>
              <a:rPr lang="en-US" dirty="0">
                <a:latin typeface="Avenir Next Regular"/>
                <a:cs typeface="Avenir Next Regular"/>
              </a:rPr>
              <a:t> que </a:t>
            </a:r>
            <a:r>
              <a:rPr lang="en-US" dirty="0" err="1">
                <a:latin typeface="Avenir Next Regular"/>
                <a:cs typeface="Avenir Next Regular"/>
              </a:rPr>
              <a:t>puede</a:t>
            </a:r>
            <a:r>
              <a:rPr lang="en-US" dirty="0">
                <a:latin typeface="Avenir Next Regular"/>
                <a:cs typeface="Avenir Next Regular"/>
              </a:rPr>
              <a:t> no </a:t>
            </a:r>
            <a:r>
              <a:rPr lang="en-US" dirty="0" err="1">
                <a:latin typeface="Avenir Next Regular"/>
                <a:cs typeface="Avenir Next Regular"/>
              </a:rPr>
              <a:t>tener</a:t>
            </a:r>
            <a:r>
              <a:rPr lang="en-US" dirty="0">
                <a:latin typeface="Avenir Next Regular"/>
                <a:cs typeface="Avenir Next Regular"/>
              </a:rPr>
              <a:t> </a:t>
            </a:r>
            <a:r>
              <a:rPr lang="en-US" dirty="0" err="1">
                <a:latin typeface="Avenir Next Regular"/>
                <a:cs typeface="Avenir Next Regular"/>
              </a:rPr>
              <a:t>condiciones</a:t>
            </a:r>
            <a:r>
              <a:rPr lang="en-US" dirty="0">
                <a:latin typeface="Avenir Next Regular"/>
                <a:cs typeface="Avenir Next Regular"/>
              </a:rPr>
              <a:t> </a:t>
            </a:r>
            <a:r>
              <a:rPr lang="en-US" dirty="0" err="1">
                <a:latin typeface="Avenir Next Regular"/>
                <a:cs typeface="Avenir Next Regular"/>
              </a:rPr>
              <a:t>configuradas</a:t>
            </a:r>
            <a:r>
              <a:rPr lang="en-US" dirty="0">
                <a:latin typeface="Avenir Next Regular"/>
                <a:cs typeface="Avenir Next Regular"/>
              </a:rPr>
              <a:t> </a:t>
            </a:r>
            <a:r>
              <a:rPr lang="en-US" dirty="0" err="1">
                <a:latin typeface="Avenir Next Regular"/>
                <a:cs typeface="Avenir Next Regular"/>
              </a:rPr>
              <a:t>es</a:t>
            </a:r>
            <a:r>
              <a:rPr lang="en-US" dirty="0">
                <a:latin typeface="Avenir Next Regular"/>
                <a:cs typeface="Avenir Next Regular"/>
              </a:rPr>
              <a:t> </a:t>
            </a:r>
            <a:r>
              <a:rPr lang="en-US" dirty="0" err="1">
                <a:latin typeface="Avenir Next Regular"/>
                <a:cs typeface="Avenir Next Regular"/>
              </a:rPr>
              <a:t>última</a:t>
            </a:r>
            <a:r>
              <a:rPr lang="en-US" dirty="0">
                <a:latin typeface="Avenir Next Regular"/>
                <a:cs typeface="Avenir Next Regular"/>
              </a:rPr>
              <a:t> </a:t>
            </a:r>
            <a:r>
              <a:rPr lang="en-US" dirty="0" err="1">
                <a:latin typeface="Avenir Next Regular"/>
                <a:cs typeface="Avenir Next Regular"/>
              </a:rPr>
              <a:t>rama</a:t>
            </a:r>
            <a:r>
              <a:rPr lang="en-US" dirty="0">
                <a:latin typeface="Avenir Next Regular"/>
                <a:cs typeface="Avenir Next Regular"/>
              </a:rPr>
              <a:t> </a:t>
            </a:r>
            <a:r>
              <a:rPr lang="en-US" dirty="0" err="1">
                <a:latin typeface="Avenir Next Regular"/>
                <a:cs typeface="Avenir Next Regular"/>
              </a:rPr>
              <a:t>ubicada</a:t>
            </a:r>
            <a:r>
              <a:rPr lang="en-US" dirty="0">
                <a:latin typeface="Avenir Next Regular"/>
                <a:cs typeface="Avenir Next Regular"/>
              </a:rPr>
              <a:t> </a:t>
            </a:r>
            <a:r>
              <a:rPr lang="en-US" dirty="0" err="1">
                <a:latin typeface="Avenir Next Regular"/>
                <a:cs typeface="Avenir Next Regular"/>
              </a:rPr>
              <a:t>en</a:t>
            </a:r>
            <a:r>
              <a:rPr lang="en-US" dirty="0">
                <a:latin typeface="Avenir Next Regular"/>
                <a:cs typeface="Avenir Next Regular"/>
              </a:rPr>
              <a:t> el </a:t>
            </a:r>
            <a:r>
              <a:rPr lang="en-US" dirty="0" err="1">
                <a:latin typeface="Avenir Next Regular"/>
                <a:cs typeface="Avenir Next Regular"/>
              </a:rPr>
              <a:t>extremo</a:t>
            </a:r>
            <a:r>
              <a:rPr lang="en-US" dirty="0">
                <a:latin typeface="Avenir Next Regular"/>
                <a:cs typeface="Avenir Next Regular"/>
              </a:rPr>
              <a:t> derecho, las </a:t>
            </a:r>
            <a:r>
              <a:rPr lang="en-US" dirty="0" err="1">
                <a:latin typeface="Avenir Next Regular"/>
                <a:cs typeface="Avenir Next Regular"/>
              </a:rPr>
              <a:t>demás</a:t>
            </a:r>
            <a:r>
              <a:rPr lang="en-US" dirty="0">
                <a:latin typeface="Avenir Next Regular"/>
                <a:cs typeface="Avenir Next Regular"/>
              </a:rPr>
              <a:t> </a:t>
            </a:r>
            <a:r>
              <a:rPr lang="en-US" dirty="0" err="1">
                <a:latin typeface="Avenir Next Regular"/>
                <a:cs typeface="Avenir Next Regular"/>
              </a:rPr>
              <a:t>ramas</a:t>
            </a:r>
            <a:r>
              <a:rPr lang="en-US" dirty="0">
                <a:latin typeface="Avenir Next Regular"/>
                <a:cs typeface="Avenir Next Regular"/>
              </a:rPr>
              <a:t> sin </a:t>
            </a:r>
            <a:r>
              <a:rPr lang="en-US" dirty="0" err="1">
                <a:latin typeface="Avenir Next Regular"/>
                <a:cs typeface="Avenir Next Regular"/>
              </a:rPr>
              <a:t>condiciones</a:t>
            </a:r>
            <a:r>
              <a:rPr lang="en-US" dirty="0">
                <a:latin typeface="Avenir Next Regular"/>
                <a:cs typeface="Avenir Next Regular"/>
              </a:rPr>
              <a:t> </a:t>
            </a:r>
            <a:r>
              <a:rPr lang="en-US" dirty="0" err="1">
                <a:latin typeface="Avenir Next Regular"/>
                <a:cs typeface="Avenir Next Regular"/>
              </a:rPr>
              <a:t>configuradas</a:t>
            </a:r>
            <a:r>
              <a:rPr lang="en-US" dirty="0">
                <a:latin typeface="Avenir Next Regular"/>
                <a:cs typeface="Avenir Next Regular"/>
              </a:rPr>
              <a:t> </a:t>
            </a:r>
            <a:r>
              <a:rPr lang="en-US" dirty="0" err="1">
                <a:latin typeface="Avenir Next Regular"/>
                <a:cs typeface="Avenir Next Regular"/>
              </a:rPr>
              <a:t>presentan</a:t>
            </a:r>
            <a:r>
              <a:rPr lang="en-US" dirty="0">
                <a:latin typeface="Avenir Next Regular"/>
                <a:cs typeface="Avenir Next Regular"/>
              </a:rPr>
              <a:t> un </a:t>
            </a:r>
            <a:r>
              <a:rPr lang="en-US" dirty="0" err="1">
                <a:latin typeface="Avenir Next Regular"/>
                <a:cs typeface="Avenir Next Regular"/>
              </a:rPr>
              <a:t>icono</a:t>
            </a:r>
            <a:r>
              <a:rPr lang="en-US" dirty="0">
                <a:latin typeface="Avenir Next Regular"/>
                <a:cs typeface="Avenir Next Regular"/>
              </a:rPr>
              <a:t> de </a:t>
            </a:r>
            <a:r>
              <a:rPr lang="en-US" dirty="0" err="1">
                <a:latin typeface="Avenir Next Regular"/>
                <a:cs typeface="Avenir Next Regular"/>
              </a:rPr>
              <a:t>advertencia</a:t>
            </a:r>
            <a:r>
              <a:rPr lang="en-US" dirty="0">
                <a:latin typeface="Avenir Next Regular"/>
                <a:cs typeface="Avenir Next Regular"/>
              </a:rPr>
              <a:t> </a:t>
            </a:r>
            <a:r>
              <a:rPr lang="en-US" dirty="0" err="1">
                <a:latin typeface="Avenir Next Regular"/>
                <a:cs typeface="Avenir Next Regular"/>
              </a:rPr>
              <a:t>indicando</a:t>
            </a:r>
            <a:r>
              <a:rPr lang="en-US" dirty="0">
                <a:latin typeface="Avenir Next Regular"/>
                <a:cs typeface="Avenir Next Regular"/>
              </a:rPr>
              <a:t> que la </a:t>
            </a:r>
            <a:r>
              <a:rPr lang="en-US" dirty="0" err="1">
                <a:latin typeface="Avenir Next Regular"/>
                <a:cs typeface="Avenir Next Regular"/>
              </a:rPr>
              <a:t>condición</a:t>
            </a:r>
            <a:r>
              <a:rPr lang="en-US" dirty="0">
                <a:latin typeface="Avenir Next Regular"/>
                <a:cs typeface="Avenir Next Regular"/>
              </a:rPr>
              <a:t> para la </a:t>
            </a:r>
            <a:r>
              <a:rPr lang="en-US" dirty="0" err="1">
                <a:latin typeface="Avenir Next Regular"/>
                <a:cs typeface="Avenir Next Regular"/>
              </a:rPr>
              <a:t>rama</a:t>
            </a:r>
            <a:r>
              <a:rPr lang="en-US" dirty="0">
                <a:latin typeface="Avenir Next Regular"/>
                <a:cs typeface="Avenir Next Regular"/>
              </a:rPr>
              <a:t> no ha </a:t>
            </a:r>
            <a:r>
              <a:rPr lang="en-US" dirty="0" err="1">
                <a:latin typeface="Avenir Next Regular"/>
                <a:cs typeface="Avenir Next Regular"/>
              </a:rPr>
              <a:t>sido</a:t>
            </a:r>
            <a:r>
              <a:rPr lang="en-US" dirty="0">
                <a:latin typeface="Avenir Next Regular"/>
                <a:cs typeface="Avenir Next Regular"/>
              </a:rPr>
              <a:t> </a:t>
            </a:r>
            <a:r>
              <a:rPr lang="en-US" dirty="0" err="1">
                <a:latin typeface="Avenir Next Regular"/>
                <a:cs typeface="Avenir Next Regular"/>
              </a:rPr>
              <a:t>especificada</a:t>
            </a:r>
            <a:r>
              <a:rPr lang="en-US" dirty="0">
                <a:latin typeface="Avenir Next Regular"/>
                <a:cs typeface="Avenir Next Regular"/>
              </a:rPr>
              <a:t>. </a:t>
            </a:r>
          </a:p>
        </p:txBody>
      </p:sp>
      <p:sp>
        <p:nvSpPr>
          <p:cNvPr id="18" name="Text Placeholder 59">
            <a:extLst>
              <a:ext uri="{FF2B5EF4-FFF2-40B4-BE49-F238E27FC236}">
                <a16:creationId xmlns:a16="http://schemas.microsoft.com/office/drawing/2014/main" id="{7E7835C8-6FD6-704E-9E1F-76F4D0E4E2E7}"/>
              </a:ext>
            </a:extLst>
          </p:cNvPr>
          <p:cNvSpPr txBox="1">
            <a:spLocks/>
          </p:cNvSpPr>
          <p:nvPr/>
        </p:nvSpPr>
        <p:spPr>
          <a:xfrm>
            <a:off x="627360" y="3151166"/>
            <a:ext cx="4284854" cy="276254"/>
          </a:xfrm>
          <a:prstGeom prst="rect">
            <a:avLst/>
          </a:prstGeom>
        </p:spPr>
        <p:txBody>
          <a:bodyPr vert="horz" lIns="68567" tIns="34289" rIns="68567" bIns="34289" rtlCol="0">
            <a:normAutofit fontScale="92500" lnSpcReduction="20000"/>
          </a:bodyPr>
          <a:lstStyle>
            <a:lvl1pPr marL="0" indent="0" algn="l" defTabSz="685647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00" kern="1200">
                <a:solidFill>
                  <a:srgbClr val="F27622"/>
                </a:solidFill>
                <a:latin typeface="Raleway" panose="020B0003030101060003" pitchFamily="34" charset="0"/>
                <a:ea typeface="Roboto" panose="02000000000000000000" pitchFamily="2" charset="0"/>
                <a:cs typeface="+mn-cs"/>
              </a:defRPr>
            </a:lvl1pPr>
            <a:lvl2pPr marL="34282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647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47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294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527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35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174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00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>
                <a:latin typeface="Avenir Next Regular"/>
                <a:cs typeface="Avenir Next Regular"/>
              </a:rPr>
              <a:t>Particularidades</a:t>
            </a:r>
            <a:endParaRPr lang="en-US" sz="1400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1261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7</a:t>
            </a:fld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Avenir Next Regular"/>
                <a:cs typeface="Avenir Next Regular"/>
              </a:rPr>
              <a:t>BIZUIT </a:t>
            </a:r>
            <a:r>
              <a:rPr lang="en-US" dirty="0" err="1">
                <a:latin typeface="Avenir Next Regular"/>
                <a:cs typeface="Avenir Next Regular"/>
              </a:rPr>
              <a:t>como</a:t>
            </a:r>
            <a:r>
              <a:rPr lang="en-US" dirty="0">
                <a:latin typeface="Avenir Next Regular"/>
                <a:cs typeface="Avenir Next Regular"/>
              </a:rPr>
              <a:t> </a:t>
            </a:r>
            <a:r>
              <a:rPr lang="en-US" dirty="0" err="1">
                <a:latin typeface="Avenir Next Regular"/>
                <a:cs typeface="Avenir Next Regular"/>
              </a:rPr>
              <a:t>Plataforma</a:t>
            </a:r>
            <a:r>
              <a:rPr lang="en-US" dirty="0">
                <a:latin typeface="Avenir Next Regular"/>
                <a:cs typeface="Avenir Next Regular"/>
              </a:rPr>
              <a:t> de </a:t>
            </a:r>
            <a:r>
              <a:rPr lang="en-US" dirty="0" err="1">
                <a:latin typeface="Avenir Next Regular"/>
                <a:cs typeface="Avenir Next Regular"/>
              </a:rPr>
              <a:t>Integración</a:t>
            </a:r>
            <a:r>
              <a:rPr lang="en-US" dirty="0">
                <a:latin typeface="Avenir Next Regular"/>
                <a:cs typeface="Avenir Next Regular"/>
              </a:rPr>
              <a:t> (EAI)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Brinda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una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plataforma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integración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robusta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que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,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mediante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interfaces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gráficas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,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asistentes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y sin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necesidad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programación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permite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Avenir Next Regular"/>
              <a:cs typeface="Avenir Next Regular"/>
            </a:endParaRPr>
          </a:p>
        </p:txBody>
      </p:sp>
      <p:sp>
        <p:nvSpPr>
          <p:cNvPr id="1774" name="Text Placeholder 1773"/>
          <p:cNvSpPr>
            <a:spLocks noGrp="1"/>
          </p:cNvSpPr>
          <p:nvPr>
            <p:ph type="body" sz="quarter" idx="18"/>
          </p:nvPr>
        </p:nvSpPr>
        <p:spPr>
          <a:xfrm>
            <a:off x="533408" y="1504952"/>
            <a:ext cx="1904999" cy="577455"/>
          </a:xfrm>
          <a:solidFill>
            <a:srgbClr val="F36F2F"/>
          </a:solidFill>
        </p:spPr>
        <p:txBody>
          <a:bodyPr>
            <a:noAutofit/>
          </a:bodyPr>
          <a:lstStyle/>
          <a:p>
            <a:r>
              <a:rPr lang="en-US" sz="1000" dirty="0" err="1">
                <a:latin typeface="Avenir Next Regular"/>
                <a:cs typeface="Avenir Next Regular"/>
              </a:rPr>
              <a:t>Disminuir</a:t>
            </a:r>
            <a:r>
              <a:rPr lang="en-US" sz="1000" dirty="0">
                <a:latin typeface="Avenir Next Regular"/>
                <a:cs typeface="Avenir Next Regular"/>
              </a:rPr>
              <a:t> </a:t>
            </a:r>
            <a:r>
              <a:rPr lang="en-US" sz="1000" dirty="0" err="1">
                <a:latin typeface="Avenir Next Regular"/>
                <a:cs typeface="Avenir Next Regular"/>
              </a:rPr>
              <a:t>Tiempo</a:t>
            </a:r>
            <a:r>
              <a:rPr lang="en-US" sz="1000" dirty="0">
                <a:latin typeface="Avenir Next Regular"/>
                <a:cs typeface="Avenir Next Regular"/>
              </a:rPr>
              <a:t>/</a:t>
            </a:r>
            <a:r>
              <a:rPr lang="en-US" sz="1000" dirty="0" err="1">
                <a:latin typeface="Avenir Next Regular"/>
                <a:cs typeface="Avenir Next Regular"/>
              </a:rPr>
              <a:t>Costo</a:t>
            </a:r>
            <a:r>
              <a:rPr lang="en-US" sz="1000" dirty="0">
                <a:latin typeface="Avenir Next Regular"/>
                <a:cs typeface="Avenir Next Regular"/>
              </a:rPr>
              <a:t> en el </a:t>
            </a:r>
            <a:r>
              <a:rPr lang="en-US" sz="1000" dirty="0" err="1">
                <a:latin typeface="Avenir Next Regular"/>
                <a:cs typeface="Avenir Next Regular"/>
              </a:rPr>
              <a:t>desarrollo</a:t>
            </a:r>
            <a:r>
              <a:rPr lang="en-US" sz="1000" dirty="0">
                <a:latin typeface="Avenir Next Regular"/>
                <a:cs typeface="Avenir Next Regular"/>
              </a:rPr>
              <a:t> del </a:t>
            </a:r>
            <a:r>
              <a:rPr lang="en-US" sz="1000" dirty="0" err="1">
                <a:latin typeface="Avenir Next Regular"/>
                <a:cs typeface="Avenir Next Regular"/>
              </a:rPr>
              <a:t>proyecto</a:t>
            </a:r>
            <a:r>
              <a:rPr lang="en-US" sz="1000" dirty="0">
                <a:latin typeface="Avenir Next Regular"/>
                <a:cs typeface="Avenir Next Regular"/>
              </a:rPr>
              <a:t> de </a:t>
            </a:r>
            <a:r>
              <a:rPr lang="en-US" sz="1000" dirty="0" err="1">
                <a:latin typeface="Avenir Next Regular"/>
                <a:cs typeface="Avenir Next Regular"/>
              </a:rPr>
              <a:t>Integracion</a:t>
            </a:r>
            <a:endParaRPr lang="en-US" sz="1000" dirty="0">
              <a:latin typeface="Avenir Next Regular"/>
              <a:cs typeface="Avenir Next Regular"/>
            </a:endParaRPr>
          </a:p>
        </p:txBody>
      </p:sp>
      <p:sp>
        <p:nvSpPr>
          <p:cNvPr id="1776" name="Text Placeholder 1775"/>
          <p:cNvSpPr>
            <a:spLocks noGrp="1"/>
          </p:cNvSpPr>
          <p:nvPr>
            <p:ph type="body" sz="quarter" idx="19"/>
          </p:nvPr>
        </p:nvSpPr>
        <p:spPr>
          <a:xfrm>
            <a:off x="533407" y="2419350"/>
            <a:ext cx="1904999" cy="584598"/>
          </a:xfrm>
          <a:solidFill>
            <a:srgbClr val="F36F2F"/>
          </a:solidFill>
        </p:spPr>
        <p:txBody>
          <a:bodyPr>
            <a:noAutofit/>
          </a:bodyPr>
          <a:lstStyle/>
          <a:p>
            <a:r>
              <a:rPr lang="en-US" sz="1000" dirty="0">
                <a:latin typeface="Avenir Next Regular"/>
                <a:cs typeface="Avenir Next Regular"/>
              </a:rPr>
              <a:t>Mayor </a:t>
            </a:r>
            <a:r>
              <a:rPr lang="en-US" sz="1000" dirty="0" err="1">
                <a:latin typeface="Avenir Next Regular"/>
                <a:cs typeface="Avenir Next Regular"/>
              </a:rPr>
              <a:t>Mantenibilidad</a:t>
            </a:r>
            <a:r>
              <a:rPr lang="en-US" sz="1000" dirty="0">
                <a:latin typeface="Avenir Next Regular"/>
                <a:cs typeface="Avenir Next Regular"/>
              </a:rPr>
              <a:t> a </a:t>
            </a:r>
            <a:r>
              <a:rPr lang="en-US" sz="1000" dirty="0" err="1">
                <a:latin typeface="Avenir Next Regular"/>
                <a:cs typeface="Avenir Next Regular"/>
              </a:rPr>
              <a:t>Menor</a:t>
            </a:r>
            <a:r>
              <a:rPr lang="en-US" sz="1000" dirty="0">
                <a:latin typeface="Avenir Next Regular"/>
                <a:cs typeface="Avenir Next Regular"/>
              </a:rPr>
              <a:t> </a:t>
            </a:r>
            <a:r>
              <a:rPr lang="en-US" sz="1000" dirty="0" err="1">
                <a:latin typeface="Avenir Next Regular"/>
                <a:cs typeface="Avenir Next Regular"/>
              </a:rPr>
              <a:t>Costo</a:t>
            </a:r>
            <a:endParaRPr lang="en-US" sz="1000" dirty="0">
              <a:latin typeface="Avenir Next Regular"/>
              <a:cs typeface="Avenir Next Regular"/>
            </a:endParaRPr>
          </a:p>
        </p:txBody>
      </p:sp>
      <p:sp>
        <p:nvSpPr>
          <p:cNvPr id="1778" name="Text Placeholder 1777"/>
          <p:cNvSpPr>
            <a:spLocks noGrp="1"/>
          </p:cNvSpPr>
          <p:nvPr>
            <p:ph type="body" sz="quarter" idx="20"/>
          </p:nvPr>
        </p:nvSpPr>
        <p:spPr>
          <a:xfrm>
            <a:off x="533407" y="3386140"/>
            <a:ext cx="1904999" cy="575072"/>
          </a:xfrm>
          <a:solidFill>
            <a:srgbClr val="F36F2F"/>
          </a:solidFill>
        </p:spPr>
        <p:txBody>
          <a:bodyPr>
            <a:normAutofit lnSpcReduction="10000"/>
          </a:bodyPr>
          <a:lstStyle/>
          <a:p>
            <a:r>
              <a:rPr lang="en-US" sz="1000" dirty="0" err="1">
                <a:latin typeface="Avenir Next Regular"/>
                <a:cs typeface="Avenir Next Regular"/>
              </a:rPr>
              <a:t>Todas</a:t>
            </a:r>
            <a:r>
              <a:rPr lang="en-US" sz="1000" dirty="0">
                <a:latin typeface="Avenir Next Regular"/>
                <a:cs typeface="Avenir Next Regular"/>
              </a:rPr>
              <a:t> </a:t>
            </a:r>
            <a:r>
              <a:rPr lang="en-US" sz="1000" dirty="0" err="1">
                <a:latin typeface="Avenir Next Regular"/>
                <a:cs typeface="Avenir Next Regular"/>
              </a:rPr>
              <a:t>las</a:t>
            </a:r>
            <a:r>
              <a:rPr lang="en-US" sz="1000" dirty="0">
                <a:latin typeface="Avenir Next Regular"/>
                <a:cs typeface="Avenir Next Regular"/>
              </a:rPr>
              <a:t> </a:t>
            </a:r>
            <a:r>
              <a:rPr lang="en-US" sz="1000" dirty="0" err="1">
                <a:latin typeface="Avenir Next Regular"/>
                <a:cs typeface="Avenir Next Regular"/>
              </a:rPr>
              <a:t>alternativas</a:t>
            </a:r>
            <a:r>
              <a:rPr lang="en-US" sz="1000" dirty="0">
                <a:latin typeface="Avenir Next Regular"/>
                <a:cs typeface="Avenir Next Regular"/>
              </a:rPr>
              <a:t> </a:t>
            </a:r>
            <a:r>
              <a:rPr lang="en-US" sz="1000" dirty="0" err="1">
                <a:latin typeface="Avenir Next Regular"/>
                <a:cs typeface="Avenir Next Regular"/>
              </a:rPr>
              <a:t>soportadas</a:t>
            </a:r>
            <a:r>
              <a:rPr lang="en-US" sz="1000" dirty="0">
                <a:latin typeface="Avenir Next Regular"/>
                <a:cs typeface="Avenir Next Regular"/>
              </a:rPr>
              <a:t> </a:t>
            </a:r>
            <a:r>
              <a:rPr lang="en-US" sz="1000" dirty="0" err="1">
                <a:latin typeface="Avenir Next Regular"/>
                <a:cs typeface="Avenir Next Regular"/>
              </a:rPr>
              <a:t>mediante</a:t>
            </a:r>
            <a:r>
              <a:rPr lang="en-US" sz="1000" dirty="0">
                <a:latin typeface="Avenir Next Regular"/>
                <a:cs typeface="Avenir Next Regular"/>
              </a:rPr>
              <a:t> </a:t>
            </a:r>
            <a:r>
              <a:rPr lang="en-US" sz="1000" dirty="0" err="1">
                <a:latin typeface="Avenir Next Regular"/>
                <a:cs typeface="Avenir Next Regular"/>
              </a:rPr>
              <a:t>Actividades</a:t>
            </a:r>
            <a:r>
              <a:rPr lang="en-US" sz="1000" dirty="0">
                <a:latin typeface="Avenir Next Regular"/>
                <a:cs typeface="Avenir Next Regular"/>
              </a:rPr>
              <a:t> </a:t>
            </a:r>
            <a:r>
              <a:rPr lang="en-US" sz="1000" dirty="0" err="1">
                <a:latin typeface="Avenir Next Regular"/>
                <a:cs typeface="Avenir Next Regular"/>
              </a:rPr>
              <a:t>prediseñadas</a:t>
            </a:r>
            <a:endParaRPr lang="en-US" sz="1000" dirty="0">
              <a:latin typeface="Avenir Next Regular"/>
              <a:cs typeface="Avenir Next Regular"/>
            </a:endParaRPr>
          </a:p>
        </p:txBody>
      </p:sp>
      <p:sp>
        <p:nvSpPr>
          <p:cNvPr id="1779" name="Text Placeholder 1778"/>
          <p:cNvSpPr>
            <a:spLocks noGrp="1"/>
          </p:cNvSpPr>
          <p:nvPr>
            <p:ph type="body" sz="quarter" idx="21"/>
          </p:nvPr>
        </p:nvSpPr>
        <p:spPr>
          <a:xfrm>
            <a:off x="533407" y="4286251"/>
            <a:ext cx="1904999" cy="575072"/>
          </a:xfrm>
          <a:solidFill>
            <a:srgbClr val="F36F2F"/>
          </a:solidFill>
        </p:spPr>
        <p:txBody>
          <a:bodyPr>
            <a:noAutofit/>
          </a:bodyPr>
          <a:lstStyle/>
          <a:p>
            <a:r>
              <a:rPr lang="en-US" sz="1000" dirty="0" err="1">
                <a:latin typeface="Avenir Next Regular"/>
                <a:cs typeface="Avenir Next Regular"/>
              </a:rPr>
              <a:t>Mapeo</a:t>
            </a:r>
            <a:r>
              <a:rPr lang="en-US" sz="1000" dirty="0">
                <a:latin typeface="Avenir Next Regular"/>
                <a:cs typeface="Avenir Next Regular"/>
              </a:rPr>
              <a:t> y </a:t>
            </a:r>
            <a:r>
              <a:rPr lang="en-US" sz="1000" dirty="0" err="1">
                <a:latin typeface="Avenir Next Regular"/>
                <a:cs typeface="Avenir Next Regular"/>
              </a:rPr>
              <a:t>transformación</a:t>
            </a:r>
            <a:r>
              <a:rPr lang="en-US" sz="1000" dirty="0">
                <a:latin typeface="Avenir Next Regular"/>
                <a:cs typeface="Avenir Next Regular"/>
              </a:rPr>
              <a:t> de </a:t>
            </a:r>
            <a:r>
              <a:rPr lang="en-US" sz="1000" dirty="0" err="1">
                <a:latin typeface="Avenir Next Regular"/>
                <a:cs typeface="Avenir Next Regular"/>
              </a:rPr>
              <a:t>datos</a:t>
            </a:r>
            <a:r>
              <a:rPr lang="en-US" sz="1000" dirty="0">
                <a:latin typeface="Avenir Next Regular"/>
                <a:cs typeface="Avenir Next Regular"/>
              </a:rPr>
              <a:t> visual </a:t>
            </a:r>
            <a:r>
              <a:rPr lang="en-US" sz="1000" dirty="0" err="1">
                <a:latin typeface="Avenir Next Regular"/>
                <a:cs typeface="Avenir Next Regular"/>
              </a:rPr>
              <a:t>drag&amp;drop</a:t>
            </a:r>
            <a:endParaRPr lang="en-US" sz="1000" dirty="0">
              <a:latin typeface="Avenir Next Regular"/>
              <a:cs typeface="Avenir Next Regular"/>
            </a:endParaRPr>
          </a:p>
          <a:p>
            <a:endParaRPr lang="en-US" sz="1000" dirty="0">
              <a:latin typeface="Avenir Next Regular"/>
              <a:cs typeface="Avenir Next Regular"/>
            </a:endParaRPr>
          </a:p>
        </p:txBody>
      </p:sp>
      <p:sp>
        <p:nvSpPr>
          <p:cNvPr id="1781" name="Text Placeholder 1780"/>
          <p:cNvSpPr>
            <a:spLocks noGrp="1"/>
          </p:cNvSpPr>
          <p:nvPr>
            <p:ph type="body" sz="quarter" idx="22"/>
          </p:nvPr>
        </p:nvSpPr>
        <p:spPr>
          <a:xfrm>
            <a:off x="6779421" y="1507333"/>
            <a:ext cx="1831180" cy="575072"/>
          </a:xfrm>
          <a:solidFill>
            <a:srgbClr val="F36F2F"/>
          </a:solidFill>
        </p:spPr>
        <p:txBody>
          <a:bodyPr>
            <a:normAutofit/>
          </a:bodyPr>
          <a:lstStyle/>
          <a:p>
            <a:r>
              <a:rPr lang="en-US" sz="1000" dirty="0">
                <a:latin typeface="Avenir Next Regular"/>
                <a:cs typeface="Avenir Next Regular"/>
              </a:rPr>
              <a:t>Control de </a:t>
            </a:r>
            <a:r>
              <a:rPr lang="en-US" sz="1000" dirty="0" err="1">
                <a:latin typeface="Avenir Next Regular"/>
                <a:cs typeface="Avenir Next Regular"/>
              </a:rPr>
              <a:t>errores</a:t>
            </a:r>
            <a:r>
              <a:rPr lang="en-US" sz="1000" dirty="0">
                <a:latin typeface="Avenir Next Regular"/>
                <a:cs typeface="Avenir Next Regular"/>
              </a:rPr>
              <a:t> y </a:t>
            </a:r>
            <a:r>
              <a:rPr lang="en-US" sz="1000" dirty="0" err="1">
                <a:latin typeface="Avenir Next Regular"/>
                <a:cs typeface="Avenir Next Regular"/>
              </a:rPr>
              <a:t>acciones</a:t>
            </a:r>
            <a:r>
              <a:rPr lang="en-US" sz="1000" dirty="0">
                <a:latin typeface="Avenir Next Regular"/>
                <a:cs typeface="Avenir Next Regular"/>
              </a:rPr>
              <a:t> </a:t>
            </a:r>
            <a:r>
              <a:rPr lang="en-US" sz="1000" dirty="0" err="1">
                <a:latin typeface="Avenir Next Regular"/>
                <a:cs typeface="Avenir Next Regular"/>
              </a:rPr>
              <a:t>compensatorias</a:t>
            </a:r>
            <a:endParaRPr lang="en-US" sz="1000" dirty="0">
              <a:latin typeface="Avenir Next Regular"/>
              <a:cs typeface="Avenir Next Regular"/>
            </a:endParaRPr>
          </a:p>
          <a:p>
            <a:endParaRPr lang="en-US" sz="1000" dirty="0">
              <a:latin typeface="Avenir Next Regular"/>
              <a:cs typeface="Avenir Next Regular"/>
            </a:endParaRPr>
          </a:p>
        </p:txBody>
      </p:sp>
      <p:sp>
        <p:nvSpPr>
          <p:cNvPr id="1783" name="Text Placeholder 1782"/>
          <p:cNvSpPr>
            <a:spLocks noGrp="1"/>
          </p:cNvSpPr>
          <p:nvPr>
            <p:ph type="body" sz="quarter" idx="23"/>
          </p:nvPr>
        </p:nvSpPr>
        <p:spPr>
          <a:xfrm>
            <a:off x="6779421" y="2428876"/>
            <a:ext cx="1831180" cy="575072"/>
          </a:xfrm>
          <a:solidFill>
            <a:srgbClr val="F36F2F"/>
          </a:solidFill>
        </p:spPr>
        <p:txBody>
          <a:bodyPr>
            <a:normAutofit/>
          </a:bodyPr>
          <a:lstStyle/>
          <a:p>
            <a:r>
              <a:rPr lang="en-US" sz="1000" dirty="0">
                <a:latin typeface="Avenir Next Regular"/>
                <a:cs typeface="Avenir Next Regular"/>
              </a:rPr>
              <a:t>El </a:t>
            </a:r>
            <a:r>
              <a:rPr lang="en-US" sz="1000" dirty="0" err="1">
                <a:latin typeface="Avenir Next Regular"/>
                <a:cs typeface="Avenir Next Regular"/>
              </a:rPr>
              <a:t>código</a:t>
            </a:r>
            <a:r>
              <a:rPr lang="en-US" sz="1000" dirty="0">
                <a:latin typeface="Avenir Next Regular"/>
                <a:cs typeface="Avenir Next Regular"/>
              </a:rPr>
              <a:t> </a:t>
            </a:r>
            <a:r>
              <a:rPr lang="en-US" sz="1000" dirty="0" err="1">
                <a:latin typeface="Avenir Next Regular"/>
                <a:cs typeface="Avenir Next Regular"/>
              </a:rPr>
              <a:t>es</a:t>
            </a:r>
            <a:r>
              <a:rPr lang="en-US" sz="1000" dirty="0">
                <a:latin typeface="Avenir Next Regular"/>
                <a:cs typeface="Avenir Next Regular"/>
              </a:rPr>
              <a:t> el </a:t>
            </a:r>
            <a:r>
              <a:rPr lang="en-US" sz="1000" dirty="0" err="1">
                <a:latin typeface="Avenir Next Regular"/>
                <a:cs typeface="Avenir Next Regular"/>
              </a:rPr>
              <a:t>modelo</a:t>
            </a:r>
            <a:endParaRPr lang="en-US" sz="1000" dirty="0">
              <a:latin typeface="Avenir Next Regular"/>
              <a:cs typeface="Avenir Next Regular"/>
            </a:endParaRPr>
          </a:p>
          <a:p>
            <a:endParaRPr lang="en-US" sz="1000" dirty="0">
              <a:latin typeface="Avenir Next Regular"/>
              <a:cs typeface="Avenir Next Regular"/>
            </a:endParaRPr>
          </a:p>
        </p:txBody>
      </p:sp>
      <p:sp>
        <p:nvSpPr>
          <p:cNvPr id="1785" name="Text Placeholder 1784"/>
          <p:cNvSpPr>
            <a:spLocks noGrp="1"/>
          </p:cNvSpPr>
          <p:nvPr>
            <p:ph type="body" sz="quarter" idx="24"/>
          </p:nvPr>
        </p:nvSpPr>
        <p:spPr>
          <a:xfrm>
            <a:off x="6779421" y="3386140"/>
            <a:ext cx="1831180" cy="575072"/>
          </a:xfrm>
          <a:solidFill>
            <a:srgbClr val="F36F2F"/>
          </a:solidFill>
        </p:spPr>
        <p:txBody>
          <a:bodyPr>
            <a:noAutofit/>
          </a:bodyPr>
          <a:lstStyle/>
          <a:p>
            <a:r>
              <a:rPr lang="en-US" sz="1000" dirty="0" err="1">
                <a:latin typeface="Avenir Next Regular"/>
                <a:cs typeface="Avenir Next Regular"/>
              </a:rPr>
              <a:t>Procesamiento</a:t>
            </a:r>
            <a:r>
              <a:rPr lang="en-US" sz="1000" dirty="0">
                <a:latin typeface="Avenir Next Regular"/>
                <a:cs typeface="Avenir Next Regular"/>
              </a:rPr>
              <a:t> </a:t>
            </a:r>
            <a:r>
              <a:rPr lang="en-US" sz="1000" dirty="0" err="1">
                <a:latin typeface="Avenir Next Regular"/>
                <a:cs typeface="Avenir Next Regular"/>
              </a:rPr>
              <a:t>síncrono</a:t>
            </a:r>
            <a:r>
              <a:rPr lang="en-US" sz="1000" dirty="0">
                <a:latin typeface="Avenir Next Regular"/>
                <a:cs typeface="Avenir Next Regular"/>
              </a:rPr>
              <a:t> o </a:t>
            </a:r>
            <a:r>
              <a:rPr lang="en-US" sz="1000" dirty="0" err="1">
                <a:latin typeface="Avenir Next Regular"/>
                <a:cs typeface="Avenir Next Regular"/>
              </a:rPr>
              <a:t>mediante</a:t>
            </a:r>
            <a:r>
              <a:rPr lang="en-US" sz="1000" dirty="0">
                <a:latin typeface="Avenir Next Regular"/>
                <a:cs typeface="Avenir Next Regular"/>
              </a:rPr>
              <a:t> colas de </a:t>
            </a:r>
            <a:r>
              <a:rPr lang="en-US" sz="1000" dirty="0" err="1">
                <a:latin typeface="Avenir Next Regular"/>
                <a:cs typeface="Avenir Next Regular"/>
              </a:rPr>
              <a:t>mensajes</a:t>
            </a:r>
            <a:endParaRPr lang="en-US" sz="1000" dirty="0">
              <a:latin typeface="Avenir Next Regular"/>
              <a:cs typeface="Avenir Next Regular"/>
            </a:endParaRPr>
          </a:p>
          <a:p>
            <a:endParaRPr lang="en-US" sz="1000" dirty="0">
              <a:latin typeface="Avenir Next Regular"/>
              <a:cs typeface="Avenir Next Regular"/>
            </a:endParaRPr>
          </a:p>
        </p:txBody>
      </p:sp>
      <p:sp>
        <p:nvSpPr>
          <p:cNvPr id="1787" name="Text Placeholder 1786"/>
          <p:cNvSpPr>
            <a:spLocks noGrp="1"/>
          </p:cNvSpPr>
          <p:nvPr>
            <p:ph type="body" sz="quarter" idx="25"/>
          </p:nvPr>
        </p:nvSpPr>
        <p:spPr>
          <a:xfrm>
            <a:off x="6779421" y="4286251"/>
            <a:ext cx="1831180" cy="575072"/>
          </a:xfrm>
          <a:solidFill>
            <a:srgbClr val="F36F2F"/>
          </a:solidFill>
        </p:spPr>
        <p:txBody>
          <a:bodyPr>
            <a:noAutofit/>
          </a:bodyPr>
          <a:lstStyle/>
          <a:p>
            <a:r>
              <a:rPr lang="en-US" sz="1000" dirty="0" err="1">
                <a:latin typeface="Avenir Next Regular"/>
                <a:cs typeface="Avenir Next Regular"/>
              </a:rPr>
              <a:t>Trazabilidad</a:t>
            </a:r>
            <a:r>
              <a:rPr lang="en-US" sz="1000" dirty="0">
                <a:latin typeface="Avenir Next Regular"/>
                <a:cs typeface="Avenir Next Regular"/>
              </a:rPr>
              <a:t>, </a:t>
            </a:r>
            <a:r>
              <a:rPr lang="en-US" sz="1000" dirty="0" err="1">
                <a:latin typeface="Avenir Next Regular"/>
                <a:cs typeface="Avenir Next Regular"/>
              </a:rPr>
              <a:t>monitoreo</a:t>
            </a:r>
            <a:r>
              <a:rPr lang="en-US" sz="1000" dirty="0">
                <a:latin typeface="Avenir Next Regular"/>
                <a:cs typeface="Avenir Next Regular"/>
              </a:rPr>
              <a:t> y </a:t>
            </a:r>
            <a:r>
              <a:rPr lang="en-US" sz="1000" dirty="0" err="1">
                <a:latin typeface="Avenir Next Regular"/>
                <a:cs typeface="Avenir Next Regular"/>
              </a:rPr>
              <a:t>alarmas</a:t>
            </a:r>
            <a:endParaRPr lang="en-US" sz="1000" dirty="0">
              <a:latin typeface="Avenir Next Regular"/>
              <a:cs typeface="Avenir Next Regular"/>
            </a:endParaRPr>
          </a:p>
          <a:p>
            <a:endParaRPr lang="en-US" sz="1000" dirty="0">
              <a:latin typeface="Avenir Next Regular"/>
              <a:cs typeface="Avenir Next Regular"/>
            </a:endParaRPr>
          </a:p>
        </p:txBody>
      </p:sp>
      <p:pic>
        <p:nvPicPr>
          <p:cNvPr id="10" name="Marcador de posición de imagen 9">
            <a:extLst>
              <a:ext uri="{FF2B5EF4-FFF2-40B4-BE49-F238E27FC236}">
                <a16:creationId xmlns:a16="http://schemas.microsoft.com/office/drawing/2014/main" id="{9D3D0189-2946-D823-C028-C26F2949B621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" r="3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10773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838209" y="209550"/>
            <a:ext cx="7427119" cy="459424"/>
          </a:xfrm>
        </p:spPr>
        <p:txBody>
          <a:bodyPr/>
          <a:lstStyle/>
          <a:p>
            <a:r>
              <a:rPr lang="en-US" dirty="0" err="1">
                <a:latin typeface="Avenir Next Regular"/>
                <a:cs typeface="Avenir Next Regular"/>
              </a:rPr>
              <a:t>Actividades</a:t>
            </a:r>
            <a:r>
              <a:rPr lang="en-US" dirty="0">
                <a:latin typeface="Avenir Next Regular"/>
                <a:cs typeface="Avenir Next Regular"/>
              </a:rPr>
              <a:t> de Control de </a:t>
            </a:r>
            <a:r>
              <a:rPr lang="en-US" dirty="0" err="1">
                <a:latin typeface="Avenir Next Regular"/>
                <a:cs typeface="Avenir Next Regular"/>
              </a:rPr>
              <a:t>Flujo</a:t>
            </a:r>
            <a:r>
              <a:rPr lang="en-US" dirty="0">
                <a:latin typeface="Avenir Next Regular"/>
                <a:cs typeface="Avenir Next Regular"/>
              </a:rPr>
              <a:t>: </a:t>
            </a:r>
            <a:r>
              <a:rPr lang="en-US" dirty="0" err="1">
                <a:latin typeface="Avenir Next Regular"/>
                <a:cs typeface="Avenir Next Regular"/>
              </a:rPr>
              <a:t>Repetición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repetir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la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ejecución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las 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actividades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 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ella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contenidas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mientras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se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cumplan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las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condiciones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especificadas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. </a:t>
            </a:r>
          </a:p>
          <a:p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Avenir Next Regular"/>
              <a:cs typeface="Avenir Next Regular"/>
            </a:endParaRPr>
          </a:p>
          <a:p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Avenir Next Regular"/>
              <a:cs typeface="Avenir Next Regular"/>
            </a:endParaRP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8"/>
          </p:nvPr>
        </p:nvSpPr>
        <p:spPr>
          <a:xfrm>
            <a:off x="627358" y="1563356"/>
            <a:ext cx="5697242" cy="566080"/>
          </a:xfrm>
        </p:spPr>
        <p:txBody>
          <a:bodyPr>
            <a:normAutofit/>
          </a:bodyPr>
          <a:lstStyle/>
          <a:p>
            <a:r>
              <a:rPr lang="en-US" sz="1100" dirty="0" err="1">
                <a:latin typeface="Avenir Next Regular"/>
                <a:cs typeface="Avenir Next Regular"/>
              </a:rPr>
              <a:t>Cuando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necesitamos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ejecutar</a:t>
            </a:r>
            <a:r>
              <a:rPr lang="en-US" sz="1100" dirty="0">
                <a:latin typeface="Avenir Next Regular"/>
                <a:cs typeface="Avenir Next Regular"/>
              </a:rPr>
              <a:t> un conjunto de </a:t>
            </a:r>
            <a:r>
              <a:rPr lang="en-US" sz="1100" dirty="0" err="1">
                <a:latin typeface="Avenir Next Regular"/>
                <a:cs typeface="Avenir Next Regular"/>
              </a:rPr>
              <a:t>actividades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mientras</a:t>
            </a:r>
            <a:r>
              <a:rPr lang="en-US" sz="1100" dirty="0">
                <a:latin typeface="Avenir Next Regular"/>
                <a:cs typeface="Avenir Next Regular"/>
              </a:rPr>
              <a:t> no se </a:t>
            </a:r>
            <a:r>
              <a:rPr lang="en-US" sz="1100" dirty="0" err="1">
                <a:latin typeface="Avenir Next Regular"/>
                <a:cs typeface="Avenir Next Regular"/>
              </a:rPr>
              <a:t>cumpla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una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condición</a:t>
            </a:r>
            <a:r>
              <a:rPr lang="en-US" sz="1100" dirty="0"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latin typeface="Avenir Next Regular"/>
                <a:cs typeface="Avenir Next Regular"/>
              </a:rPr>
              <a:t>corte</a:t>
            </a:r>
            <a:r>
              <a:rPr lang="en-US" sz="1100" dirty="0">
                <a:latin typeface="Avenir Next Regular"/>
                <a:cs typeface="Avenir Next Regular"/>
              </a:rPr>
              <a:t> del </a:t>
            </a:r>
            <a:r>
              <a:rPr lang="en-US" sz="1100" dirty="0" err="1">
                <a:latin typeface="Avenir Next Regular"/>
                <a:cs typeface="Avenir Next Regular"/>
              </a:rPr>
              <a:t>bucle</a:t>
            </a:r>
            <a:r>
              <a:rPr lang="en-US" sz="1100" dirty="0">
                <a:latin typeface="Avenir Next Regular"/>
                <a:cs typeface="Avenir Next Regular"/>
              </a:rPr>
              <a:t>.</a:t>
            </a:r>
          </a:p>
          <a:p>
            <a:endParaRPr lang="en-US" sz="1100" dirty="0">
              <a:latin typeface="Avenir Next Regular"/>
              <a:cs typeface="Avenir Next Regular"/>
            </a:endParaRPr>
          </a:p>
        </p:txBody>
      </p:sp>
      <p:sp>
        <p:nvSpPr>
          <p:cNvPr id="60" name="Text Placeholder 59"/>
          <p:cNvSpPr>
            <a:spLocks noGrp="1"/>
          </p:cNvSpPr>
          <p:nvPr>
            <p:ph type="body" sz="quarter" idx="19"/>
          </p:nvPr>
        </p:nvSpPr>
        <p:spPr>
          <a:xfrm>
            <a:off x="627359" y="1313801"/>
            <a:ext cx="4284854" cy="276254"/>
          </a:xfrm>
        </p:spPr>
        <p:txBody>
          <a:bodyPr>
            <a:normAutofit fontScale="92500" lnSpcReduction="20000"/>
          </a:bodyPr>
          <a:lstStyle/>
          <a:p>
            <a:r>
              <a:rPr lang="en-US" sz="1400" dirty="0" err="1">
                <a:latin typeface="Avenir Next Regular"/>
                <a:cs typeface="Avenir Next Regular"/>
              </a:rPr>
              <a:t>Cuándo</a:t>
            </a:r>
            <a:r>
              <a:rPr lang="en-US" sz="1400" dirty="0">
                <a:latin typeface="Avenir Next Regular"/>
                <a:cs typeface="Avenir Next Regular"/>
              </a:rPr>
              <a:t> se </a:t>
            </a:r>
            <a:r>
              <a:rPr lang="en-US" sz="1400" dirty="0" err="1">
                <a:latin typeface="Avenir Next Regular"/>
                <a:cs typeface="Avenir Next Regular"/>
              </a:rPr>
              <a:t>utiliza</a:t>
            </a:r>
            <a:r>
              <a:rPr lang="en-US" sz="1400" dirty="0">
                <a:latin typeface="Avenir Next Regular"/>
                <a:cs typeface="Avenir Next Regular"/>
              </a:rPr>
              <a:t>?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629634" y="2588517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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92803" y="3049224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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350721" y="3611721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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135505" y="4267079"/>
            <a:ext cx="447516" cy="392415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21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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70</a:t>
            </a:fld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7" name="Text Placeholder 58">
            <a:extLst>
              <a:ext uri="{FF2B5EF4-FFF2-40B4-BE49-F238E27FC236}">
                <a16:creationId xmlns:a16="http://schemas.microsoft.com/office/drawing/2014/main" id="{C14C6618-AE76-344E-B643-B3F0894E0DEB}"/>
              </a:ext>
            </a:extLst>
          </p:cNvPr>
          <p:cNvSpPr txBox="1">
            <a:spLocks/>
          </p:cNvSpPr>
          <p:nvPr/>
        </p:nvSpPr>
        <p:spPr>
          <a:xfrm>
            <a:off x="627357" y="2490418"/>
            <a:ext cx="4648201" cy="2138732"/>
          </a:xfrm>
          <a:prstGeom prst="rect">
            <a:avLst/>
          </a:prstGeom>
        </p:spPr>
        <p:txBody>
          <a:bodyPr vert="horz" lIns="68567" tIns="34289" rIns="68567" bIns="34289" rtlCol="0">
            <a:normAutofit/>
          </a:bodyPr>
          <a:lstStyle>
            <a:lvl1pPr marL="0" indent="0" algn="l" defTabSz="685647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1pPr>
            <a:lvl2pPr marL="34282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647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47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294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527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35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174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00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050" dirty="0">
                <a:latin typeface="Avenir Next Regular"/>
                <a:cs typeface="Avenir Next Regular"/>
              </a:rPr>
              <a:t>La </a:t>
            </a:r>
            <a:r>
              <a:rPr lang="en-US" sz="1050" dirty="0" err="1">
                <a:latin typeface="Avenir Next Regular"/>
                <a:cs typeface="Avenir Next Regular"/>
              </a:rPr>
              <a:t>condición</a:t>
            </a:r>
            <a:r>
              <a:rPr lang="en-US" sz="1050" dirty="0">
                <a:latin typeface="Avenir Next Regular"/>
                <a:cs typeface="Avenir Next Regular"/>
              </a:rPr>
              <a:t> de </a:t>
            </a:r>
            <a:r>
              <a:rPr lang="en-US" sz="1050" dirty="0" err="1">
                <a:latin typeface="Avenir Next Regular"/>
                <a:cs typeface="Avenir Next Regular"/>
              </a:rPr>
              <a:t>corte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puede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ser</a:t>
            </a:r>
            <a:r>
              <a:rPr lang="en-US" sz="1050" dirty="0">
                <a:latin typeface="Avenir Next Regular"/>
                <a:cs typeface="Avenir Next Regular"/>
              </a:rPr>
              <a:t> el valor de </a:t>
            </a:r>
            <a:r>
              <a:rPr lang="en-US" sz="1050" dirty="0" err="1">
                <a:latin typeface="Avenir Next Regular"/>
                <a:cs typeface="Avenir Next Regular"/>
              </a:rPr>
              <a:t>parámetros</a:t>
            </a:r>
            <a:r>
              <a:rPr lang="en-US" sz="1050" dirty="0">
                <a:latin typeface="Avenir Next Regular"/>
                <a:cs typeface="Avenir Next Regular"/>
              </a:rPr>
              <a:t>, variables y </a:t>
            </a:r>
            <a:r>
              <a:rPr lang="en-US" sz="1050" dirty="0" err="1">
                <a:latin typeface="Avenir Next Regular"/>
                <a:cs typeface="Avenir Next Regular"/>
              </a:rPr>
              <a:t>resultados</a:t>
            </a:r>
            <a:r>
              <a:rPr lang="en-US" sz="1050" dirty="0">
                <a:latin typeface="Avenir Next Regular"/>
                <a:cs typeface="Avenir Next Regular"/>
              </a:rPr>
              <a:t> de </a:t>
            </a:r>
            <a:r>
              <a:rPr lang="en-US" sz="1050" dirty="0" err="1">
                <a:latin typeface="Avenir Next Regular"/>
                <a:cs typeface="Avenir Next Regular"/>
              </a:rPr>
              <a:t>actividades</a:t>
            </a:r>
            <a:r>
              <a:rPr lang="en-US" sz="1050" dirty="0">
                <a:latin typeface="Avenir Next Regular"/>
                <a:cs typeface="Avenir Next Regular"/>
              </a:rPr>
              <a:t> que </a:t>
            </a:r>
            <a:r>
              <a:rPr lang="en-US" sz="1050" dirty="0" err="1">
                <a:latin typeface="Avenir Next Regular"/>
                <a:cs typeface="Avenir Next Regular"/>
              </a:rPr>
              <a:t>hayan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sido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ejecutadas</a:t>
            </a:r>
            <a:r>
              <a:rPr lang="en-US" sz="1050" dirty="0">
                <a:latin typeface="Avenir Next Regular"/>
                <a:cs typeface="Avenir Next Regular"/>
              </a:rPr>
              <a:t>.</a:t>
            </a:r>
          </a:p>
        </p:txBody>
      </p:sp>
      <p:sp>
        <p:nvSpPr>
          <p:cNvPr id="18" name="Text Placeholder 59">
            <a:extLst>
              <a:ext uri="{FF2B5EF4-FFF2-40B4-BE49-F238E27FC236}">
                <a16:creationId xmlns:a16="http://schemas.microsoft.com/office/drawing/2014/main" id="{7E7835C8-6FD6-704E-9E1F-76F4D0E4E2E7}"/>
              </a:ext>
            </a:extLst>
          </p:cNvPr>
          <p:cNvSpPr txBox="1">
            <a:spLocks/>
          </p:cNvSpPr>
          <p:nvPr/>
        </p:nvSpPr>
        <p:spPr>
          <a:xfrm>
            <a:off x="627358" y="2240864"/>
            <a:ext cx="4284854" cy="276254"/>
          </a:xfrm>
          <a:prstGeom prst="rect">
            <a:avLst/>
          </a:prstGeom>
        </p:spPr>
        <p:txBody>
          <a:bodyPr vert="horz" lIns="68567" tIns="34289" rIns="68567" bIns="34289" rtlCol="0">
            <a:normAutofit fontScale="92500" lnSpcReduction="20000"/>
          </a:bodyPr>
          <a:lstStyle>
            <a:lvl1pPr marL="0" indent="0" algn="l" defTabSz="685647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00" kern="1200">
                <a:solidFill>
                  <a:srgbClr val="F27622"/>
                </a:solidFill>
                <a:latin typeface="Raleway" panose="020B0003030101060003" pitchFamily="34" charset="0"/>
                <a:ea typeface="Roboto" panose="02000000000000000000" pitchFamily="2" charset="0"/>
                <a:cs typeface="+mn-cs"/>
              </a:defRPr>
            </a:lvl1pPr>
            <a:lvl2pPr marL="34282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647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47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294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527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35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174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00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>
                <a:latin typeface="Avenir Next Regular"/>
                <a:cs typeface="Avenir Next Regular"/>
              </a:rPr>
              <a:t>Particularidades</a:t>
            </a:r>
            <a:endParaRPr lang="en-US" sz="1400" dirty="0">
              <a:latin typeface="Avenir Next Regular"/>
              <a:cs typeface="Avenir Next Regular"/>
            </a:endParaRPr>
          </a:p>
        </p:txBody>
      </p:sp>
      <p:pic>
        <p:nvPicPr>
          <p:cNvPr id="16" name="Picture 6" descr="img_359.jpg">
            <a:extLst>
              <a:ext uri="{FF2B5EF4-FFF2-40B4-BE49-F238E27FC236}">
                <a16:creationId xmlns:a16="http://schemas.microsoft.com/office/drawing/2014/main" id="{9542D443-3307-544B-BE2A-959D149AEFD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56109" y="1118759"/>
            <a:ext cx="1265164" cy="1717838"/>
          </a:xfrm>
          <a:prstGeom prst="rect">
            <a:avLst/>
          </a:prstGeom>
        </p:spPr>
      </p:pic>
      <p:pic>
        <p:nvPicPr>
          <p:cNvPr id="19" name="Picture 7" descr="img_348.jpg">
            <a:extLst>
              <a:ext uri="{FF2B5EF4-FFF2-40B4-BE49-F238E27FC236}">
                <a16:creationId xmlns:a16="http://schemas.microsoft.com/office/drawing/2014/main" id="{33A2F0B5-2360-6242-B98D-E5668E1C30A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58184" y="2858170"/>
            <a:ext cx="3273069" cy="188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8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838209" y="209550"/>
            <a:ext cx="7427119" cy="459424"/>
          </a:xfrm>
        </p:spPr>
        <p:txBody>
          <a:bodyPr/>
          <a:lstStyle/>
          <a:p>
            <a:r>
              <a:rPr lang="en-US" dirty="0" err="1">
                <a:latin typeface="Avenir Next Regular"/>
                <a:cs typeface="Avenir Next Regular"/>
              </a:rPr>
              <a:t>Actividades</a:t>
            </a:r>
            <a:r>
              <a:rPr lang="en-US" dirty="0">
                <a:latin typeface="Avenir Next Regular"/>
                <a:cs typeface="Avenir Next Regular"/>
              </a:rPr>
              <a:t> de Control de </a:t>
            </a:r>
            <a:r>
              <a:rPr lang="en-US" dirty="0" err="1">
                <a:latin typeface="Avenir Next Regular"/>
                <a:cs typeface="Avenir Next Regular"/>
              </a:rPr>
              <a:t>Flujo</a:t>
            </a:r>
            <a:r>
              <a:rPr lang="en-US" dirty="0">
                <a:latin typeface="Avenir Next Regular"/>
                <a:cs typeface="Avenir Next Regular"/>
              </a:rPr>
              <a:t>: </a:t>
            </a:r>
            <a:r>
              <a:rPr lang="en-US" dirty="0" err="1">
                <a:latin typeface="Avenir Next Regular"/>
                <a:cs typeface="Avenir Next Regular"/>
              </a:rPr>
              <a:t>Iteración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repetir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la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ejecución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las 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actividades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 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ella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contenidas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tantas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veces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como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elementos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hubiera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una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estructura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datos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. </a:t>
            </a:r>
          </a:p>
          <a:p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Avenir Next Regular"/>
              <a:cs typeface="Avenir Next Regular"/>
            </a:endParaRPr>
          </a:p>
          <a:p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Avenir Next Regular"/>
              <a:cs typeface="Avenir Next Regular"/>
            </a:endParaRP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8"/>
          </p:nvPr>
        </p:nvSpPr>
        <p:spPr>
          <a:xfrm>
            <a:off x="627358" y="1563356"/>
            <a:ext cx="5697242" cy="566080"/>
          </a:xfrm>
        </p:spPr>
        <p:txBody>
          <a:bodyPr>
            <a:normAutofit/>
          </a:bodyPr>
          <a:lstStyle/>
          <a:p>
            <a:r>
              <a:rPr lang="en-US" sz="1100" dirty="0" err="1">
                <a:latin typeface="Avenir Next Regular"/>
                <a:cs typeface="Avenir Next Regular"/>
              </a:rPr>
              <a:t>Cuando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necesitamos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ejecutar</a:t>
            </a:r>
            <a:r>
              <a:rPr lang="en-US" sz="1100" dirty="0">
                <a:latin typeface="Avenir Next Regular"/>
                <a:cs typeface="Avenir Next Regular"/>
              </a:rPr>
              <a:t> un conjunto de </a:t>
            </a:r>
            <a:r>
              <a:rPr lang="en-US" sz="1100" dirty="0" err="1">
                <a:latin typeface="Avenir Next Regular"/>
                <a:cs typeface="Avenir Next Regular"/>
              </a:rPr>
              <a:t>actividades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tantas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veces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como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elementos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hubiera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en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una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estructura</a:t>
            </a:r>
            <a:r>
              <a:rPr lang="en-US" sz="1100" dirty="0"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latin typeface="Avenir Next Regular"/>
                <a:cs typeface="Avenir Next Regular"/>
              </a:rPr>
              <a:t>datos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repetitiva</a:t>
            </a:r>
            <a:r>
              <a:rPr lang="en-US" sz="1100" dirty="0">
                <a:latin typeface="Avenir Next Regular"/>
                <a:cs typeface="Avenir Next Regular"/>
              </a:rPr>
              <a:t>.</a:t>
            </a:r>
          </a:p>
          <a:p>
            <a:endParaRPr lang="en-US" sz="1100" dirty="0">
              <a:latin typeface="Avenir Next Regular"/>
              <a:cs typeface="Avenir Next Regular"/>
            </a:endParaRPr>
          </a:p>
        </p:txBody>
      </p:sp>
      <p:sp>
        <p:nvSpPr>
          <p:cNvPr id="60" name="Text Placeholder 59"/>
          <p:cNvSpPr>
            <a:spLocks noGrp="1"/>
          </p:cNvSpPr>
          <p:nvPr>
            <p:ph type="body" sz="quarter" idx="19"/>
          </p:nvPr>
        </p:nvSpPr>
        <p:spPr>
          <a:xfrm>
            <a:off x="627359" y="1313801"/>
            <a:ext cx="4284854" cy="276254"/>
          </a:xfrm>
        </p:spPr>
        <p:txBody>
          <a:bodyPr>
            <a:normAutofit fontScale="92500" lnSpcReduction="20000"/>
          </a:bodyPr>
          <a:lstStyle/>
          <a:p>
            <a:r>
              <a:rPr lang="en-US" sz="1400" dirty="0" err="1">
                <a:latin typeface="Avenir Next Regular"/>
                <a:cs typeface="Avenir Next Regular"/>
              </a:rPr>
              <a:t>Cuándo</a:t>
            </a:r>
            <a:r>
              <a:rPr lang="en-US" sz="1400" dirty="0">
                <a:latin typeface="Avenir Next Regular"/>
                <a:cs typeface="Avenir Next Regular"/>
              </a:rPr>
              <a:t> se </a:t>
            </a:r>
            <a:r>
              <a:rPr lang="en-US" sz="1400" dirty="0" err="1">
                <a:latin typeface="Avenir Next Regular"/>
                <a:cs typeface="Avenir Next Regular"/>
              </a:rPr>
              <a:t>utiliza</a:t>
            </a:r>
            <a:r>
              <a:rPr lang="en-US" sz="1400" dirty="0">
                <a:latin typeface="Avenir Next Regular"/>
                <a:cs typeface="Avenir Next Regular"/>
              </a:rPr>
              <a:t>?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629634" y="2588517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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92803" y="3049224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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350721" y="3611721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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135505" y="4267079"/>
            <a:ext cx="447516" cy="392415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21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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71</a:t>
            </a:fld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vert="horz" lIns="68567" tIns="34289" rIns="68567" bIns="34289" rtlCol="0" anchor="ctr"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  <a:latin typeface="Avenir Next Regular"/>
                <a:cs typeface="Avenir Next Regular"/>
              </a:rPr>
              <a:t>BIZUIT Agile Business Suite – TYCON S.A. © 2005 </a:t>
            </a:r>
          </a:p>
        </p:txBody>
      </p:sp>
      <p:sp>
        <p:nvSpPr>
          <p:cNvPr id="17" name="Text Placeholder 58">
            <a:extLst>
              <a:ext uri="{FF2B5EF4-FFF2-40B4-BE49-F238E27FC236}">
                <a16:creationId xmlns:a16="http://schemas.microsoft.com/office/drawing/2014/main" id="{C14C6618-AE76-344E-B643-B3F0894E0DEB}"/>
              </a:ext>
            </a:extLst>
          </p:cNvPr>
          <p:cNvSpPr txBox="1">
            <a:spLocks/>
          </p:cNvSpPr>
          <p:nvPr/>
        </p:nvSpPr>
        <p:spPr>
          <a:xfrm>
            <a:off x="627357" y="2490418"/>
            <a:ext cx="4648201" cy="2138732"/>
          </a:xfrm>
          <a:prstGeom prst="rect">
            <a:avLst/>
          </a:prstGeom>
        </p:spPr>
        <p:txBody>
          <a:bodyPr vert="horz" lIns="68567" tIns="34289" rIns="68567" bIns="34289" rtlCol="0">
            <a:normAutofit/>
          </a:bodyPr>
          <a:lstStyle>
            <a:lvl1pPr marL="0" indent="0" algn="l" defTabSz="685647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1pPr>
            <a:lvl2pPr marL="34282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647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47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294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527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35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174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00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050" dirty="0">
                <a:latin typeface="Avenir Next Regular"/>
                <a:cs typeface="Avenir Next Regular"/>
              </a:rPr>
              <a:t>Al </a:t>
            </a:r>
            <a:r>
              <a:rPr lang="en-US" sz="1050" dirty="0" err="1">
                <a:latin typeface="Avenir Next Regular"/>
                <a:cs typeface="Avenir Next Regular"/>
              </a:rPr>
              <a:t>hacer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clic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sobre</a:t>
            </a:r>
            <a:r>
              <a:rPr lang="en-US" sz="1050" dirty="0">
                <a:latin typeface="Avenir Next Regular"/>
                <a:cs typeface="Avenir Next Regular"/>
              </a:rPr>
              <a:t> la </a:t>
            </a:r>
            <a:r>
              <a:rPr lang="en-US" sz="1050" dirty="0" err="1">
                <a:latin typeface="Avenir Next Regular"/>
                <a:cs typeface="Avenir Next Regular"/>
              </a:rPr>
              <a:t>opción</a:t>
            </a:r>
            <a:r>
              <a:rPr lang="en-US" sz="1050" dirty="0">
                <a:latin typeface="Avenir Next Regular"/>
                <a:cs typeface="Avenir Next Regular"/>
              </a:rPr>
              <a:t> “Configure Iteration” del </a:t>
            </a:r>
            <a:r>
              <a:rPr lang="en-US" sz="1050" dirty="0" err="1">
                <a:latin typeface="Avenir Next Regular"/>
                <a:cs typeface="Avenir Next Regular"/>
              </a:rPr>
              <a:t>menú</a:t>
            </a:r>
            <a:r>
              <a:rPr lang="en-US" sz="1050" dirty="0">
                <a:latin typeface="Avenir Next Regular"/>
                <a:cs typeface="Avenir Next Regular"/>
              </a:rPr>
              <a:t> contextual de la </a:t>
            </a:r>
            <a:r>
              <a:rPr lang="en-US" sz="1050" dirty="0" err="1">
                <a:latin typeface="Avenir Next Regular"/>
                <a:cs typeface="Avenir Next Regular"/>
              </a:rPr>
              <a:t>actividad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es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posible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determinar</a:t>
            </a:r>
            <a:r>
              <a:rPr lang="en-US" sz="1050" dirty="0">
                <a:latin typeface="Avenir Next Regular"/>
                <a:cs typeface="Avenir Next Regular"/>
              </a:rPr>
              <a:t> el </a:t>
            </a:r>
            <a:r>
              <a:rPr lang="en-US" sz="1050" dirty="0" err="1">
                <a:latin typeface="Avenir Next Regular"/>
                <a:cs typeface="Avenir Next Regular"/>
              </a:rPr>
              <a:t>elemento</a:t>
            </a:r>
            <a:r>
              <a:rPr lang="en-US" sz="1050" dirty="0">
                <a:latin typeface="Avenir Next Regular"/>
                <a:cs typeface="Avenir Next Regular"/>
              </a:rPr>
              <a:t> de </a:t>
            </a:r>
            <a:r>
              <a:rPr lang="en-US" sz="1050" dirty="0" err="1">
                <a:latin typeface="Avenir Next Regular"/>
                <a:cs typeface="Avenir Next Regular"/>
              </a:rPr>
              <a:t>una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estructura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sobre</a:t>
            </a:r>
            <a:r>
              <a:rPr lang="en-US" sz="1050" dirty="0">
                <a:latin typeface="Avenir Next Regular"/>
                <a:cs typeface="Avenir Next Regular"/>
              </a:rPr>
              <a:t> el </a:t>
            </a:r>
            <a:r>
              <a:rPr lang="en-US" sz="1050" dirty="0" err="1">
                <a:latin typeface="Avenir Next Regular"/>
                <a:cs typeface="Avenir Next Regular"/>
              </a:rPr>
              <a:t>cual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iterar</a:t>
            </a:r>
            <a:r>
              <a:rPr lang="en-US" sz="1050" dirty="0">
                <a:latin typeface="Avenir Next Regular"/>
                <a:cs typeface="Avenir Next Regular"/>
              </a:rPr>
              <a:t> y </a:t>
            </a:r>
            <a:r>
              <a:rPr lang="en-US" sz="1050" dirty="0" err="1">
                <a:latin typeface="Avenir Next Regular"/>
                <a:cs typeface="Avenir Next Regular"/>
              </a:rPr>
              <a:t>ejecutar</a:t>
            </a:r>
            <a:r>
              <a:rPr lang="en-US" sz="1050" dirty="0">
                <a:latin typeface="Avenir Next Regular"/>
                <a:cs typeface="Avenir Next Regular"/>
              </a:rPr>
              <a:t> las </a:t>
            </a:r>
            <a:r>
              <a:rPr lang="en-US" sz="1050" dirty="0" err="1">
                <a:latin typeface="Avenir Next Regular"/>
                <a:cs typeface="Avenir Next Regular"/>
              </a:rPr>
              <a:t>actividades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contenidas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tantas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veces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como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dicho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elemento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exista</a:t>
            </a:r>
            <a:r>
              <a:rPr lang="en-US" sz="1050" dirty="0">
                <a:latin typeface="Avenir Next Regular"/>
                <a:cs typeface="Avenir Next Regular"/>
              </a:rPr>
              <a:t>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050" dirty="0">
                <a:latin typeface="Avenir Next Regular"/>
                <a:cs typeface="Avenir Next Regular"/>
              </a:rPr>
              <a:t>La </a:t>
            </a:r>
            <a:r>
              <a:rPr lang="en-US" sz="1050" dirty="0" err="1">
                <a:latin typeface="Avenir Next Regular"/>
                <a:cs typeface="Avenir Next Regular"/>
              </a:rPr>
              <a:t>estructura</a:t>
            </a:r>
            <a:r>
              <a:rPr lang="en-US" sz="1050" dirty="0">
                <a:latin typeface="Avenir Next Regular"/>
                <a:cs typeface="Avenir Next Regular"/>
              </a:rPr>
              <a:t> de </a:t>
            </a:r>
            <a:r>
              <a:rPr lang="en-US" sz="1050" dirty="0" err="1">
                <a:latin typeface="Avenir Next Regular"/>
                <a:cs typeface="Avenir Next Regular"/>
              </a:rPr>
              <a:t>datos</a:t>
            </a:r>
            <a:r>
              <a:rPr lang="en-US" sz="1050" dirty="0">
                <a:latin typeface="Avenir Next Regular"/>
                <a:cs typeface="Avenir Next Regular"/>
              </a:rPr>
              <a:t> a </a:t>
            </a:r>
            <a:r>
              <a:rPr lang="en-US" sz="1050" dirty="0" err="1">
                <a:latin typeface="Avenir Next Regular"/>
                <a:cs typeface="Avenir Next Regular"/>
              </a:rPr>
              <a:t>iterar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puede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ser</a:t>
            </a:r>
            <a:r>
              <a:rPr lang="en-US" sz="1050" dirty="0">
                <a:latin typeface="Avenir Next Regular"/>
                <a:cs typeface="Avenir Next Regular"/>
              </a:rPr>
              <a:t> un </a:t>
            </a:r>
            <a:r>
              <a:rPr lang="en-US" sz="1050" dirty="0" err="1">
                <a:latin typeface="Avenir Next Regular"/>
                <a:cs typeface="Avenir Next Regular"/>
              </a:rPr>
              <a:t>parametro</a:t>
            </a:r>
            <a:r>
              <a:rPr lang="en-US" sz="1050" dirty="0">
                <a:latin typeface="Avenir Next Regular"/>
                <a:cs typeface="Avenir Next Regular"/>
              </a:rPr>
              <a:t>, variable o el </a:t>
            </a:r>
            <a:r>
              <a:rPr lang="en-US" sz="1050" dirty="0" err="1">
                <a:latin typeface="Avenir Next Regular"/>
                <a:cs typeface="Avenir Next Regular"/>
              </a:rPr>
              <a:t>resultado</a:t>
            </a:r>
            <a:r>
              <a:rPr lang="en-US" sz="1050" dirty="0">
                <a:latin typeface="Avenir Next Regular"/>
                <a:cs typeface="Avenir Next Regular"/>
              </a:rPr>
              <a:t> de </a:t>
            </a:r>
            <a:r>
              <a:rPr lang="en-US" sz="1050" dirty="0" err="1">
                <a:latin typeface="Avenir Next Regular"/>
                <a:cs typeface="Avenir Next Regular"/>
              </a:rPr>
              <a:t>actividades</a:t>
            </a:r>
            <a:r>
              <a:rPr lang="en-US" sz="1050" dirty="0">
                <a:latin typeface="Avenir Next Regular"/>
                <a:cs typeface="Avenir Next Regular"/>
              </a:rPr>
              <a:t> que </a:t>
            </a:r>
            <a:r>
              <a:rPr lang="en-US" sz="1050" dirty="0" err="1">
                <a:latin typeface="Avenir Next Regular"/>
                <a:cs typeface="Avenir Next Regular"/>
              </a:rPr>
              <a:t>hayan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sido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ejecutadas</a:t>
            </a:r>
            <a:r>
              <a:rPr lang="en-US" sz="1050" dirty="0">
                <a:latin typeface="Avenir Next Regular"/>
                <a:cs typeface="Avenir Next Regular"/>
              </a:rPr>
              <a:t>.</a:t>
            </a:r>
          </a:p>
        </p:txBody>
      </p:sp>
      <p:sp>
        <p:nvSpPr>
          <p:cNvPr id="18" name="Text Placeholder 59">
            <a:extLst>
              <a:ext uri="{FF2B5EF4-FFF2-40B4-BE49-F238E27FC236}">
                <a16:creationId xmlns:a16="http://schemas.microsoft.com/office/drawing/2014/main" id="{7E7835C8-6FD6-704E-9E1F-76F4D0E4E2E7}"/>
              </a:ext>
            </a:extLst>
          </p:cNvPr>
          <p:cNvSpPr txBox="1">
            <a:spLocks/>
          </p:cNvSpPr>
          <p:nvPr/>
        </p:nvSpPr>
        <p:spPr>
          <a:xfrm>
            <a:off x="627358" y="2240864"/>
            <a:ext cx="4284854" cy="276254"/>
          </a:xfrm>
          <a:prstGeom prst="rect">
            <a:avLst/>
          </a:prstGeom>
        </p:spPr>
        <p:txBody>
          <a:bodyPr vert="horz" lIns="68567" tIns="34289" rIns="68567" bIns="34289" rtlCol="0">
            <a:normAutofit fontScale="92500" lnSpcReduction="20000"/>
          </a:bodyPr>
          <a:lstStyle>
            <a:lvl1pPr marL="0" indent="0" algn="l" defTabSz="685647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00" kern="1200">
                <a:solidFill>
                  <a:srgbClr val="F27622"/>
                </a:solidFill>
                <a:latin typeface="Raleway" panose="020B0003030101060003" pitchFamily="34" charset="0"/>
                <a:ea typeface="Roboto" panose="02000000000000000000" pitchFamily="2" charset="0"/>
                <a:cs typeface="+mn-cs"/>
              </a:defRPr>
            </a:lvl1pPr>
            <a:lvl2pPr marL="34282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647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47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294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527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35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174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00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>
                <a:latin typeface="Avenir Next Regular"/>
                <a:cs typeface="Avenir Next Regular"/>
              </a:rPr>
              <a:t>Particularidades</a:t>
            </a:r>
            <a:endParaRPr lang="en-US" sz="1400" dirty="0">
              <a:latin typeface="Avenir Next Regular"/>
              <a:cs typeface="Avenir Next Regular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2A71962-808B-1546-8D41-A1CF0319E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1301257"/>
            <a:ext cx="1936885" cy="126557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722DB91-069A-E848-AAD3-FA5E2EEEA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277" y="2612825"/>
            <a:ext cx="2595261" cy="214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922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28600" y="209550"/>
            <a:ext cx="8454937" cy="459424"/>
          </a:xfrm>
        </p:spPr>
        <p:txBody>
          <a:bodyPr/>
          <a:lstStyle/>
          <a:p>
            <a:r>
              <a:rPr lang="en-US" dirty="0" err="1">
                <a:latin typeface="Avenir Next Regular"/>
                <a:cs typeface="Avenir Next Regular"/>
              </a:rPr>
              <a:t>Actividades</a:t>
            </a:r>
            <a:r>
              <a:rPr lang="en-US" dirty="0">
                <a:latin typeface="Avenir Next Regular"/>
                <a:cs typeface="Avenir Next Regular"/>
              </a:rPr>
              <a:t> de Control de </a:t>
            </a:r>
            <a:r>
              <a:rPr lang="en-US" dirty="0" err="1">
                <a:latin typeface="Avenir Next Regular"/>
                <a:cs typeface="Avenir Next Regular"/>
              </a:rPr>
              <a:t>Flujo</a:t>
            </a:r>
            <a:r>
              <a:rPr lang="en-US" dirty="0">
                <a:latin typeface="Avenir Next Regular"/>
                <a:cs typeface="Avenir Next Regular"/>
              </a:rPr>
              <a:t>: </a:t>
            </a:r>
            <a:r>
              <a:rPr lang="en-US" dirty="0" err="1">
                <a:latin typeface="Avenir Next Regular"/>
                <a:cs typeface="Avenir Next Regular"/>
              </a:rPr>
              <a:t>Demora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introducir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una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detención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la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ejecución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del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proceso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. La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ejecución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del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proceso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se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detendrá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hasta que se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cumpla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un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intervalo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tiempo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 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persistiendo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 el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estado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la 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instancia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,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luego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lo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cual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continúa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con la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ejecución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.</a:t>
            </a:r>
          </a:p>
          <a:p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Avenir Next Regular"/>
              <a:cs typeface="Avenir Next Regular"/>
            </a:endParaRP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8"/>
          </p:nvPr>
        </p:nvSpPr>
        <p:spPr>
          <a:xfrm>
            <a:off x="609600" y="2199548"/>
            <a:ext cx="5410200" cy="566080"/>
          </a:xfrm>
        </p:spPr>
        <p:txBody>
          <a:bodyPr>
            <a:normAutofit fontScale="92500" lnSpcReduction="20000"/>
          </a:bodyPr>
          <a:lstStyle/>
          <a:p>
            <a:r>
              <a:rPr lang="en-US" sz="1100" dirty="0" err="1">
                <a:latin typeface="Avenir Next Regular"/>
                <a:cs typeface="Avenir Next Regular"/>
              </a:rPr>
              <a:t>Cuando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necesitamos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detener</a:t>
            </a:r>
            <a:r>
              <a:rPr lang="en-US" sz="1100" dirty="0">
                <a:latin typeface="Avenir Next Regular"/>
                <a:cs typeface="Avenir Next Regular"/>
              </a:rPr>
              <a:t> la </a:t>
            </a:r>
            <a:r>
              <a:rPr lang="en-US" sz="1100" dirty="0" err="1">
                <a:latin typeface="Avenir Next Regular"/>
                <a:cs typeface="Avenir Next Regular"/>
              </a:rPr>
              <a:t>ejecución</a:t>
            </a:r>
            <a:r>
              <a:rPr lang="en-US" sz="1100" dirty="0">
                <a:latin typeface="Avenir Next Regular"/>
                <a:cs typeface="Avenir Next Regular"/>
              </a:rPr>
              <a:t> de un </a:t>
            </a:r>
            <a:r>
              <a:rPr lang="en-US" sz="1100" dirty="0" err="1">
                <a:latin typeface="Avenir Next Regular"/>
                <a:cs typeface="Avenir Next Regular"/>
              </a:rPr>
              <a:t>proceso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por</a:t>
            </a:r>
            <a:r>
              <a:rPr lang="en-US" sz="1100" dirty="0">
                <a:latin typeface="Avenir Next Regular"/>
                <a:cs typeface="Avenir Next Regular"/>
              </a:rPr>
              <a:t> un </a:t>
            </a:r>
            <a:r>
              <a:rPr lang="en-US" sz="1100" dirty="0" err="1">
                <a:latin typeface="Avenir Next Regular"/>
                <a:cs typeface="Avenir Next Regular"/>
              </a:rPr>
              <a:t>determinado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período</a:t>
            </a:r>
            <a:r>
              <a:rPr lang="en-US" sz="1100" dirty="0"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latin typeface="Avenir Next Regular"/>
                <a:cs typeface="Avenir Next Regular"/>
              </a:rPr>
              <a:t>tiempo</a:t>
            </a:r>
            <a:r>
              <a:rPr lang="en-US" sz="1100" dirty="0">
                <a:latin typeface="Avenir Next Regular"/>
                <a:cs typeface="Avenir Next Regular"/>
              </a:rPr>
              <a:t> y </a:t>
            </a:r>
            <a:r>
              <a:rPr lang="en-US" sz="1100" dirty="0" err="1">
                <a:latin typeface="Avenir Next Regular"/>
                <a:cs typeface="Avenir Next Regular"/>
              </a:rPr>
              <a:t>reanudar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su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ejecución</a:t>
            </a:r>
            <a:r>
              <a:rPr lang="en-US" sz="1100" dirty="0"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latin typeface="Avenir Next Regular"/>
                <a:cs typeface="Avenir Next Regular"/>
              </a:rPr>
              <a:t>manera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automática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una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vez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cumplido</a:t>
            </a:r>
            <a:r>
              <a:rPr lang="en-US" sz="1100" dirty="0">
                <a:latin typeface="Avenir Next Regular"/>
                <a:cs typeface="Avenir Next Regular"/>
              </a:rPr>
              <a:t> el </a:t>
            </a:r>
            <a:r>
              <a:rPr lang="en-US" sz="1100" dirty="0" err="1">
                <a:latin typeface="Avenir Next Regular"/>
                <a:cs typeface="Avenir Next Regular"/>
              </a:rPr>
              <a:t>plazo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especificado</a:t>
            </a:r>
            <a:r>
              <a:rPr lang="en-US" sz="1100" dirty="0">
                <a:latin typeface="Avenir Next Regular"/>
                <a:cs typeface="Avenir Next Regular"/>
              </a:rPr>
              <a:t>.</a:t>
            </a:r>
          </a:p>
          <a:p>
            <a:endParaRPr lang="en-US" sz="1100" dirty="0">
              <a:latin typeface="Avenir Next Regular"/>
              <a:cs typeface="Avenir Next Regular"/>
            </a:endParaRPr>
          </a:p>
        </p:txBody>
      </p:sp>
      <p:sp>
        <p:nvSpPr>
          <p:cNvPr id="60" name="Text Placeholder 59"/>
          <p:cNvSpPr>
            <a:spLocks noGrp="1"/>
          </p:cNvSpPr>
          <p:nvPr>
            <p:ph type="body" sz="quarter" idx="19"/>
          </p:nvPr>
        </p:nvSpPr>
        <p:spPr>
          <a:xfrm>
            <a:off x="609601" y="1949993"/>
            <a:ext cx="4284854" cy="276254"/>
          </a:xfrm>
        </p:spPr>
        <p:txBody>
          <a:bodyPr>
            <a:normAutofit fontScale="92500" lnSpcReduction="20000"/>
          </a:bodyPr>
          <a:lstStyle/>
          <a:p>
            <a:r>
              <a:rPr lang="en-US" sz="1400" dirty="0" err="1">
                <a:latin typeface="Avenir Next Regular"/>
                <a:cs typeface="Avenir Next Regular"/>
              </a:rPr>
              <a:t>Cuándo</a:t>
            </a:r>
            <a:r>
              <a:rPr lang="en-US" sz="1400" dirty="0">
                <a:latin typeface="Avenir Next Regular"/>
                <a:cs typeface="Avenir Next Regular"/>
              </a:rPr>
              <a:t> se </a:t>
            </a:r>
            <a:r>
              <a:rPr lang="en-US" sz="1400" dirty="0" err="1">
                <a:latin typeface="Avenir Next Regular"/>
                <a:cs typeface="Avenir Next Regular"/>
              </a:rPr>
              <a:t>utiliza</a:t>
            </a:r>
            <a:r>
              <a:rPr lang="en-US" sz="1400" dirty="0">
                <a:latin typeface="Avenir Next Regular"/>
                <a:cs typeface="Avenir Next Regular"/>
              </a:rPr>
              <a:t>?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629634" y="2588517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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92803" y="3049224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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350721" y="3611721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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135505" y="4267079"/>
            <a:ext cx="447516" cy="392415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21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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72</a:t>
            </a:fld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vert="horz" lIns="68567" tIns="34289" rIns="68567" bIns="34289" rtlCol="0" anchor="ctr"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  <a:latin typeface="Avenir Next Regular"/>
                <a:cs typeface="Avenir Next Regular"/>
              </a:rPr>
              <a:t>BIZUIT Agile Business Suite – TYCON S.A. © 2005 </a:t>
            </a:r>
          </a:p>
        </p:txBody>
      </p:sp>
      <p:sp>
        <p:nvSpPr>
          <p:cNvPr id="17" name="Text Placeholder 58">
            <a:extLst>
              <a:ext uri="{FF2B5EF4-FFF2-40B4-BE49-F238E27FC236}">
                <a16:creationId xmlns:a16="http://schemas.microsoft.com/office/drawing/2014/main" id="{C14C6618-AE76-344E-B643-B3F0894E0DEB}"/>
              </a:ext>
            </a:extLst>
          </p:cNvPr>
          <p:cNvSpPr txBox="1">
            <a:spLocks/>
          </p:cNvSpPr>
          <p:nvPr/>
        </p:nvSpPr>
        <p:spPr>
          <a:xfrm>
            <a:off x="609599" y="3126610"/>
            <a:ext cx="4648201" cy="2138732"/>
          </a:xfrm>
          <a:prstGeom prst="rect">
            <a:avLst/>
          </a:prstGeom>
        </p:spPr>
        <p:txBody>
          <a:bodyPr vert="horz" lIns="68567" tIns="34289" rIns="68567" bIns="34289" rtlCol="0">
            <a:normAutofit/>
          </a:bodyPr>
          <a:lstStyle>
            <a:lvl1pPr marL="0" indent="0" algn="l" defTabSz="685647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1pPr>
            <a:lvl2pPr marL="34282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647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47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294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527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35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174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00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050" dirty="0">
                <a:latin typeface="Avenir Next Regular"/>
                <a:cs typeface="Avenir Next Regular"/>
              </a:rPr>
              <a:t>Se accede a la </a:t>
            </a:r>
            <a:r>
              <a:rPr lang="en-US" sz="1050" dirty="0" err="1">
                <a:latin typeface="Avenir Next Regular"/>
                <a:cs typeface="Avenir Next Regular"/>
              </a:rPr>
              <a:t>pantalla</a:t>
            </a:r>
            <a:r>
              <a:rPr lang="en-US" sz="1050" dirty="0">
                <a:latin typeface="Avenir Next Regular"/>
                <a:cs typeface="Avenir Next Regular"/>
              </a:rPr>
              <a:t> de </a:t>
            </a:r>
            <a:r>
              <a:rPr lang="en-US" sz="1050" dirty="0" err="1">
                <a:latin typeface="Avenir Next Regular"/>
                <a:cs typeface="Avenir Next Regular"/>
              </a:rPr>
              <a:t>configuración</a:t>
            </a:r>
            <a:r>
              <a:rPr lang="en-US" sz="1050" dirty="0">
                <a:latin typeface="Avenir Next Regular"/>
                <a:cs typeface="Avenir Next Regular"/>
              </a:rPr>
              <a:t> al </a:t>
            </a:r>
            <a:r>
              <a:rPr lang="en-US" sz="1050" dirty="0" err="1">
                <a:latin typeface="Avenir Next Regular"/>
                <a:cs typeface="Avenir Next Regular"/>
              </a:rPr>
              <a:t>hacer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clic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sobre</a:t>
            </a:r>
            <a:r>
              <a:rPr lang="en-US" sz="1050" dirty="0">
                <a:latin typeface="Avenir Next Regular"/>
                <a:cs typeface="Avenir Next Regular"/>
              </a:rPr>
              <a:t> la </a:t>
            </a:r>
            <a:r>
              <a:rPr lang="en-US" sz="1050" dirty="0" err="1">
                <a:latin typeface="Avenir Next Regular"/>
                <a:cs typeface="Avenir Next Regular"/>
              </a:rPr>
              <a:t>actividad</a:t>
            </a:r>
            <a:r>
              <a:rPr lang="en-US" sz="1050" dirty="0">
                <a:latin typeface="Avenir Next Regular"/>
                <a:cs typeface="Avenir Next Regular"/>
              </a:rPr>
              <a:t> con el </a:t>
            </a:r>
            <a:r>
              <a:rPr lang="en-US" sz="1050" dirty="0" err="1">
                <a:latin typeface="Avenir Next Regular"/>
                <a:cs typeface="Avenir Next Regular"/>
              </a:rPr>
              <a:t>botón</a:t>
            </a:r>
            <a:r>
              <a:rPr lang="en-US" sz="1050" dirty="0">
                <a:latin typeface="Avenir Next Regular"/>
                <a:cs typeface="Avenir Next Regular"/>
              </a:rPr>
              <a:t> derecho del mouse y </a:t>
            </a:r>
            <a:r>
              <a:rPr lang="en-US" sz="1050" dirty="0" err="1">
                <a:latin typeface="Avenir Next Regular"/>
                <a:cs typeface="Avenir Next Regular"/>
              </a:rPr>
              <a:t>seleccionar</a:t>
            </a:r>
            <a:r>
              <a:rPr lang="en-US" sz="1050" dirty="0">
                <a:latin typeface="Avenir Next Regular"/>
                <a:cs typeface="Avenir Next Regular"/>
              </a:rPr>
              <a:t> la </a:t>
            </a:r>
            <a:r>
              <a:rPr lang="en-US" sz="1050" dirty="0" err="1">
                <a:latin typeface="Avenir Next Regular"/>
                <a:cs typeface="Avenir Next Regular"/>
              </a:rPr>
              <a:t>opción</a:t>
            </a:r>
            <a:r>
              <a:rPr lang="en-US" sz="1050" dirty="0">
                <a:latin typeface="Avenir Next Regular"/>
                <a:cs typeface="Avenir Next Regular"/>
              </a:rPr>
              <a:t> "Set Delay" 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050" dirty="0">
                <a:latin typeface="Avenir Next Regular"/>
                <a:cs typeface="Avenir Next Regular"/>
              </a:rPr>
              <a:t>El </a:t>
            </a:r>
            <a:r>
              <a:rPr lang="en-US" sz="1050" dirty="0" err="1">
                <a:latin typeface="Avenir Next Regular"/>
                <a:cs typeface="Avenir Next Regular"/>
              </a:rPr>
              <a:t>tiempo</a:t>
            </a:r>
            <a:r>
              <a:rPr lang="en-US" sz="1050" dirty="0">
                <a:latin typeface="Avenir Next Regular"/>
                <a:cs typeface="Avenir Next Regular"/>
              </a:rPr>
              <a:t> de </a:t>
            </a:r>
            <a:r>
              <a:rPr lang="en-US" sz="1050" dirty="0" err="1">
                <a:latin typeface="Avenir Next Regular"/>
                <a:cs typeface="Avenir Next Regular"/>
              </a:rPr>
              <a:t>demora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puede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ser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definido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explícitamente</a:t>
            </a:r>
            <a:r>
              <a:rPr lang="en-US" sz="1050" dirty="0">
                <a:latin typeface="Avenir Next Regular"/>
                <a:cs typeface="Avenir Next Regular"/>
              </a:rPr>
              <a:t> o </a:t>
            </a:r>
            <a:r>
              <a:rPr lang="en-US" sz="1050" dirty="0" err="1">
                <a:latin typeface="Avenir Next Regular"/>
                <a:cs typeface="Avenir Next Regular"/>
              </a:rPr>
              <a:t>ser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tomado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desde</a:t>
            </a:r>
            <a:r>
              <a:rPr lang="en-US" sz="1050" dirty="0">
                <a:latin typeface="Avenir Next Regular"/>
                <a:cs typeface="Avenir Next Regular"/>
              </a:rPr>
              <a:t> un </a:t>
            </a:r>
            <a:r>
              <a:rPr lang="en-US" sz="1050" dirty="0" err="1">
                <a:latin typeface="Avenir Next Regular"/>
                <a:cs typeface="Avenir Next Regular"/>
              </a:rPr>
              <a:t>parámetro</a:t>
            </a:r>
            <a:r>
              <a:rPr lang="en-US" sz="1050" dirty="0">
                <a:latin typeface="Avenir Next Regular"/>
                <a:cs typeface="Avenir Next Regular"/>
              </a:rPr>
              <a:t>, variable o el </a:t>
            </a:r>
            <a:r>
              <a:rPr lang="en-US" sz="1050" dirty="0" err="1">
                <a:latin typeface="Avenir Next Regular"/>
                <a:cs typeface="Avenir Next Regular"/>
              </a:rPr>
              <a:t>resultado</a:t>
            </a:r>
            <a:r>
              <a:rPr lang="en-US" sz="1050" dirty="0">
                <a:latin typeface="Avenir Next Regular"/>
                <a:cs typeface="Avenir Next Regular"/>
              </a:rPr>
              <a:t> de </a:t>
            </a:r>
            <a:r>
              <a:rPr lang="en-US" sz="1050" dirty="0" err="1">
                <a:latin typeface="Avenir Next Regular"/>
                <a:cs typeface="Avenir Next Regular"/>
              </a:rPr>
              <a:t>una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actividad</a:t>
            </a:r>
            <a:r>
              <a:rPr lang="en-US" sz="1050" dirty="0">
                <a:latin typeface="Avenir Next Regular"/>
                <a:cs typeface="Avenir Next Regular"/>
              </a:rPr>
              <a:t> que </a:t>
            </a:r>
            <a:r>
              <a:rPr lang="en-US" sz="1050" dirty="0" err="1">
                <a:latin typeface="Avenir Next Regular"/>
                <a:cs typeface="Avenir Next Regular"/>
              </a:rPr>
              <a:t>ya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haya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sido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ejecutada</a:t>
            </a:r>
            <a:endParaRPr lang="en-US" sz="1050" dirty="0">
              <a:latin typeface="Avenir Next Regular"/>
              <a:cs typeface="Avenir Next Regular"/>
            </a:endParaRPr>
          </a:p>
        </p:txBody>
      </p:sp>
      <p:sp>
        <p:nvSpPr>
          <p:cNvPr id="18" name="Text Placeholder 59">
            <a:extLst>
              <a:ext uri="{FF2B5EF4-FFF2-40B4-BE49-F238E27FC236}">
                <a16:creationId xmlns:a16="http://schemas.microsoft.com/office/drawing/2014/main" id="{7E7835C8-6FD6-704E-9E1F-76F4D0E4E2E7}"/>
              </a:ext>
            </a:extLst>
          </p:cNvPr>
          <p:cNvSpPr txBox="1">
            <a:spLocks/>
          </p:cNvSpPr>
          <p:nvPr/>
        </p:nvSpPr>
        <p:spPr>
          <a:xfrm>
            <a:off x="609600" y="2877056"/>
            <a:ext cx="4284854" cy="276254"/>
          </a:xfrm>
          <a:prstGeom prst="rect">
            <a:avLst/>
          </a:prstGeom>
        </p:spPr>
        <p:txBody>
          <a:bodyPr vert="horz" lIns="68567" tIns="34289" rIns="68567" bIns="34289" rtlCol="0">
            <a:normAutofit fontScale="92500" lnSpcReduction="20000"/>
          </a:bodyPr>
          <a:lstStyle>
            <a:lvl1pPr marL="0" indent="0" algn="l" defTabSz="685647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00" kern="1200">
                <a:solidFill>
                  <a:srgbClr val="F27622"/>
                </a:solidFill>
                <a:latin typeface="Raleway" panose="020B0003030101060003" pitchFamily="34" charset="0"/>
                <a:ea typeface="Roboto" panose="02000000000000000000" pitchFamily="2" charset="0"/>
                <a:cs typeface="+mn-cs"/>
              </a:defRPr>
            </a:lvl1pPr>
            <a:lvl2pPr marL="34282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647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47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294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527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35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174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00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>
                <a:latin typeface="Avenir Next Regular"/>
                <a:cs typeface="Avenir Next Regular"/>
              </a:rPr>
              <a:t>Particularidades</a:t>
            </a:r>
            <a:endParaRPr lang="en-US" sz="1400" dirty="0">
              <a:latin typeface="Avenir Next Regular"/>
              <a:cs typeface="Avenir Next Regular"/>
            </a:endParaRPr>
          </a:p>
        </p:txBody>
      </p:sp>
      <p:pic>
        <p:nvPicPr>
          <p:cNvPr id="14" name="Picture 3" descr="img_211.jpg">
            <a:extLst>
              <a:ext uri="{FF2B5EF4-FFF2-40B4-BE49-F238E27FC236}">
                <a16:creationId xmlns:a16="http://schemas.microsoft.com/office/drawing/2014/main" id="{A6048E9C-2EFD-524E-B8D5-A52E305B35F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23571" y="1266572"/>
            <a:ext cx="1333500" cy="47625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8DB0B6B8-8D70-924B-A1BE-48332941B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130" y="2108635"/>
            <a:ext cx="2560339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072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28600" y="209550"/>
            <a:ext cx="8454937" cy="459424"/>
          </a:xfrm>
        </p:spPr>
        <p:txBody>
          <a:bodyPr/>
          <a:lstStyle/>
          <a:p>
            <a:r>
              <a:rPr lang="en-US" dirty="0" err="1">
                <a:latin typeface="Avenir Next Regular"/>
                <a:cs typeface="Avenir Next Regular"/>
              </a:rPr>
              <a:t>Actividades</a:t>
            </a:r>
            <a:r>
              <a:rPr lang="en-US" dirty="0">
                <a:latin typeface="Avenir Next Regular"/>
                <a:cs typeface="Avenir Next Regular"/>
              </a:rPr>
              <a:t> de Control de </a:t>
            </a:r>
            <a:r>
              <a:rPr lang="en-US" dirty="0" err="1">
                <a:latin typeface="Avenir Next Regular"/>
                <a:cs typeface="Avenir Next Regular"/>
              </a:rPr>
              <a:t>Flujo</a:t>
            </a:r>
            <a:r>
              <a:rPr lang="en-US" dirty="0">
                <a:latin typeface="Avenir Next Regular"/>
                <a:cs typeface="Avenir Next Regular"/>
              </a:rPr>
              <a:t>: </a:t>
            </a:r>
            <a:r>
              <a:rPr lang="en-US" dirty="0" err="1">
                <a:latin typeface="Avenir Next Regular"/>
                <a:cs typeface="Avenir Next Regular"/>
              </a:rPr>
              <a:t>Paralelismo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ejecutar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paralelo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un conjunto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actividades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y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esperar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a la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finalización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todas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ellas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para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continuar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con la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siguiente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actividad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configurada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el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proceso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.</a:t>
            </a:r>
          </a:p>
          <a:p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Avenir Next Regular"/>
              <a:cs typeface="Avenir Next Regular"/>
            </a:endParaRPr>
          </a:p>
          <a:p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Avenir Next Regular"/>
              <a:cs typeface="Avenir Next Regular"/>
            </a:endParaRP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8"/>
          </p:nvPr>
        </p:nvSpPr>
        <p:spPr>
          <a:xfrm>
            <a:off x="627358" y="1563356"/>
            <a:ext cx="5697242" cy="566080"/>
          </a:xfrm>
        </p:spPr>
        <p:txBody>
          <a:bodyPr>
            <a:normAutofit/>
          </a:bodyPr>
          <a:lstStyle/>
          <a:p>
            <a:r>
              <a:rPr lang="en-US" sz="1100" dirty="0" err="1">
                <a:latin typeface="Avenir Next Regular"/>
                <a:cs typeface="Avenir Next Regular"/>
              </a:rPr>
              <a:t>Cuando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necesitamos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ejecutar</a:t>
            </a:r>
            <a:r>
              <a:rPr lang="en-US" sz="1100" dirty="0">
                <a:latin typeface="Avenir Next Regular"/>
                <a:cs typeface="Avenir Next Regular"/>
              </a:rPr>
              <a:t> un conjunto de </a:t>
            </a:r>
            <a:r>
              <a:rPr lang="en-US" sz="1100" dirty="0" err="1">
                <a:latin typeface="Avenir Next Regular"/>
                <a:cs typeface="Avenir Next Regular"/>
              </a:rPr>
              <a:t>actividades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en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paralelo</a:t>
            </a:r>
            <a:r>
              <a:rPr lang="en-US" sz="1100" dirty="0">
                <a:latin typeface="Avenir Next Regular"/>
                <a:cs typeface="Avenir Next Regular"/>
              </a:rPr>
              <a:t>.</a:t>
            </a:r>
          </a:p>
          <a:p>
            <a:endParaRPr lang="en-US" sz="1100" dirty="0">
              <a:latin typeface="Avenir Next Regular"/>
              <a:cs typeface="Avenir Next Regular"/>
            </a:endParaRPr>
          </a:p>
        </p:txBody>
      </p:sp>
      <p:sp>
        <p:nvSpPr>
          <p:cNvPr id="60" name="Text Placeholder 59"/>
          <p:cNvSpPr>
            <a:spLocks noGrp="1"/>
          </p:cNvSpPr>
          <p:nvPr>
            <p:ph type="body" sz="quarter" idx="19"/>
          </p:nvPr>
        </p:nvSpPr>
        <p:spPr>
          <a:xfrm>
            <a:off x="627359" y="1313801"/>
            <a:ext cx="4284854" cy="276254"/>
          </a:xfrm>
        </p:spPr>
        <p:txBody>
          <a:bodyPr>
            <a:normAutofit fontScale="92500" lnSpcReduction="20000"/>
          </a:bodyPr>
          <a:lstStyle/>
          <a:p>
            <a:r>
              <a:rPr lang="en-US" sz="1400" dirty="0" err="1">
                <a:latin typeface="Avenir Next Regular"/>
                <a:cs typeface="Avenir Next Regular"/>
              </a:rPr>
              <a:t>Cuándo</a:t>
            </a:r>
            <a:r>
              <a:rPr lang="en-US" sz="1400" dirty="0">
                <a:latin typeface="Avenir Next Regular"/>
                <a:cs typeface="Avenir Next Regular"/>
              </a:rPr>
              <a:t> se </a:t>
            </a:r>
            <a:r>
              <a:rPr lang="en-US" sz="1400" dirty="0" err="1">
                <a:latin typeface="Avenir Next Regular"/>
                <a:cs typeface="Avenir Next Regular"/>
              </a:rPr>
              <a:t>utiliza</a:t>
            </a:r>
            <a:r>
              <a:rPr lang="en-US" sz="1400" dirty="0">
                <a:latin typeface="Avenir Next Regular"/>
                <a:cs typeface="Avenir Next Regular"/>
              </a:rPr>
              <a:t>?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629634" y="2588517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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92803" y="3049224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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350721" y="3611721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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135505" y="4267079"/>
            <a:ext cx="447516" cy="392415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21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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73</a:t>
            </a:fld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vert="horz" lIns="68567" tIns="34289" rIns="68567" bIns="34289" rtlCol="0" anchor="ctr"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  <a:latin typeface="Avenir Next Regular"/>
                <a:cs typeface="Avenir Next Regular"/>
              </a:rPr>
              <a:t>BIZUIT Agile Business Suite – TYCON S.A. © 2005 </a:t>
            </a:r>
          </a:p>
        </p:txBody>
      </p:sp>
      <p:sp>
        <p:nvSpPr>
          <p:cNvPr id="17" name="Text Placeholder 58">
            <a:extLst>
              <a:ext uri="{FF2B5EF4-FFF2-40B4-BE49-F238E27FC236}">
                <a16:creationId xmlns:a16="http://schemas.microsoft.com/office/drawing/2014/main" id="{C14C6618-AE76-344E-B643-B3F0894E0DEB}"/>
              </a:ext>
            </a:extLst>
          </p:cNvPr>
          <p:cNvSpPr txBox="1">
            <a:spLocks/>
          </p:cNvSpPr>
          <p:nvPr/>
        </p:nvSpPr>
        <p:spPr>
          <a:xfrm>
            <a:off x="627357" y="2490418"/>
            <a:ext cx="4648201" cy="2138732"/>
          </a:xfrm>
          <a:prstGeom prst="rect">
            <a:avLst/>
          </a:prstGeom>
        </p:spPr>
        <p:txBody>
          <a:bodyPr vert="horz" lIns="68567" tIns="34289" rIns="68567" bIns="34289" rtlCol="0">
            <a:normAutofit/>
          </a:bodyPr>
          <a:lstStyle>
            <a:lvl1pPr marL="0" indent="0" algn="l" defTabSz="685647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1pPr>
            <a:lvl2pPr marL="34282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647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47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294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527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35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174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00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050" dirty="0">
                <a:latin typeface="Avenir Next Regular"/>
                <a:cs typeface="Avenir Next Regular"/>
              </a:rPr>
              <a:t>Las </a:t>
            </a:r>
            <a:r>
              <a:rPr lang="en-US" sz="1050" dirty="0" err="1">
                <a:latin typeface="Avenir Next Regular"/>
                <a:cs typeface="Avenir Next Regular"/>
              </a:rPr>
              <a:t>actividades</a:t>
            </a:r>
            <a:r>
              <a:rPr lang="en-US" sz="1050" dirty="0">
                <a:latin typeface="Avenir Next Regular"/>
                <a:cs typeface="Avenir Next Regular"/>
              </a:rPr>
              <a:t> que se </a:t>
            </a:r>
            <a:r>
              <a:rPr lang="en-US" sz="1050" dirty="0" err="1">
                <a:latin typeface="Avenir Next Regular"/>
                <a:cs typeface="Avenir Next Regular"/>
              </a:rPr>
              <a:t>encuentren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luego</a:t>
            </a:r>
            <a:r>
              <a:rPr lang="en-US" sz="1050" dirty="0">
                <a:latin typeface="Avenir Next Regular"/>
                <a:cs typeface="Avenir Next Regular"/>
              </a:rPr>
              <a:t> de la </a:t>
            </a:r>
            <a:r>
              <a:rPr lang="en-US" sz="1050" dirty="0" err="1">
                <a:latin typeface="Avenir Next Regular"/>
                <a:cs typeface="Avenir Next Regular"/>
              </a:rPr>
              <a:t>actividad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TyconParalell</a:t>
            </a:r>
            <a:r>
              <a:rPr lang="en-US" sz="1050" dirty="0">
                <a:latin typeface="Avenir Next Regular"/>
                <a:cs typeface="Avenir Next Regular"/>
              </a:rPr>
              <a:t> se </a:t>
            </a:r>
            <a:r>
              <a:rPr lang="en-US" sz="1050" dirty="0" err="1">
                <a:latin typeface="Avenir Next Regular"/>
                <a:cs typeface="Avenir Next Regular"/>
              </a:rPr>
              <a:t>ejecutan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cuando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todas</a:t>
            </a:r>
            <a:r>
              <a:rPr lang="en-US" sz="1050" dirty="0">
                <a:latin typeface="Avenir Next Regular"/>
                <a:cs typeface="Avenir Next Regular"/>
              </a:rPr>
              <a:t> las </a:t>
            </a:r>
            <a:r>
              <a:rPr lang="en-US" sz="1050" dirty="0" err="1">
                <a:latin typeface="Avenir Next Regular"/>
                <a:cs typeface="Avenir Next Regular"/>
              </a:rPr>
              <a:t>actividades</a:t>
            </a:r>
            <a:r>
              <a:rPr lang="en-US" sz="1050" dirty="0">
                <a:latin typeface="Avenir Next Regular"/>
                <a:cs typeface="Avenir Next Regular"/>
              </a:rPr>
              <a:t> de </a:t>
            </a:r>
            <a:r>
              <a:rPr lang="en-US" sz="1050" dirty="0" err="1">
                <a:latin typeface="Avenir Next Regular"/>
                <a:cs typeface="Avenir Next Regular"/>
              </a:rPr>
              <a:t>todas</a:t>
            </a:r>
            <a:r>
              <a:rPr lang="en-US" sz="1050" dirty="0">
                <a:latin typeface="Avenir Next Regular"/>
                <a:cs typeface="Avenir Next Regular"/>
              </a:rPr>
              <a:t> las </a:t>
            </a:r>
            <a:r>
              <a:rPr lang="en-US" sz="1050" dirty="0" err="1">
                <a:latin typeface="Avenir Next Regular"/>
                <a:cs typeface="Avenir Next Regular"/>
              </a:rPr>
              <a:t>ramas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paralelas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configuradas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hayan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sido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ejecutadas</a:t>
            </a:r>
            <a:r>
              <a:rPr lang="en-US" sz="1050" dirty="0">
                <a:latin typeface="Avenir Next Regular"/>
                <a:cs typeface="Avenir Next Regular"/>
              </a:rPr>
              <a:t>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050" dirty="0" err="1">
                <a:latin typeface="Avenir Next Regular"/>
                <a:cs typeface="Avenir Next Regular"/>
              </a:rPr>
              <a:t>Es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posible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configurar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tantas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ramas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paralelas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como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sean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necesarias</a:t>
            </a:r>
            <a:r>
              <a:rPr lang="en-US" sz="1050" dirty="0">
                <a:latin typeface="Avenir Next Regular"/>
                <a:cs typeface="Avenir Next Regular"/>
              </a:rPr>
              <a:t>. </a:t>
            </a:r>
          </a:p>
        </p:txBody>
      </p:sp>
      <p:sp>
        <p:nvSpPr>
          <p:cNvPr id="18" name="Text Placeholder 59">
            <a:extLst>
              <a:ext uri="{FF2B5EF4-FFF2-40B4-BE49-F238E27FC236}">
                <a16:creationId xmlns:a16="http://schemas.microsoft.com/office/drawing/2014/main" id="{7E7835C8-6FD6-704E-9E1F-76F4D0E4E2E7}"/>
              </a:ext>
            </a:extLst>
          </p:cNvPr>
          <p:cNvSpPr txBox="1">
            <a:spLocks/>
          </p:cNvSpPr>
          <p:nvPr/>
        </p:nvSpPr>
        <p:spPr>
          <a:xfrm>
            <a:off x="627358" y="2240864"/>
            <a:ext cx="4284854" cy="276254"/>
          </a:xfrm>
          <a:prstGeom prst="rect">
            <a:avLst/>
          </a:prstGeom>
        </p:spPr>
        <p:txBody>
          <a:bodyPr vert="horz" lIns="68567" tIns="34289" rIns="68567" bIns="34289" rtlCol="0">
            <a:normAutofit fontScale="92500" lnSpcReduction="20000"/>
          </a:bodyPr>
          <a:lstStyle>
            <a:lvl1pPr marL="0" indent="0" algn="l" defTabSz="685647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00" kern="1200">
                <a:solidFill>
                  <a:srgbClr val="F27622"/>
                </a:solidFill>
                <a:latin typeface="Raleway" panose="020B0003030101060003" pitchFamily="34" charset="0"/>
                <a:ea typeface="Roboto" panose="02000000000000000000" pitchFamily="2" charset="0"/>
                <a:cs typeface="+mn-cs"/>
              </a:defRPr>
            </a:lvl1pPr>
            <a:lvl2pPr marL="34282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647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47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294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527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35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174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00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>
                <a:latin typeface="Avenir Next Regular"/>
                <a:cs typeface="Avenir Next Regular"/>
              </a:rPr>
              <a:t>Particularidades</a:t>
            </a:r>
            <a:endParaRPr lang="en-US" sz="1400" dirty="0">
              <a:latin typeface="Avenir Next Regular"/>
              <a:cs typeface="Avenir Next Regular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A724B50-4CD9-BD42-BA84-11FDC6894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050" y="1514981"/>
            <a:ext cx="2514839" cy="309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0976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28600" y="209550"/>
            <a:ext cx="8454937" cy="459424"/>
          </a:xfrm>
        </p:spPr>
        <p:txBody>
          <a:bodyPr/>
          <a:lstStyle/>
          <a:p>
            <a:r>
              <a:rPr lang="en-US" sz="2400" dirty="0" err="1">
                <a:latin typeface="Avenir Next Regular"/>
                <a:cs typeface="Avenir Next Regular"/>
              </a:rPr>
              <a:t>Actividades</a:t>
            </a:r>
            <a:r>
              <a:rPr lang="en-US" sz="2400" dirty="0">
                <a:latin typeface="Avenir Next Regular"/>
                <a:cs typeface="Avenir Next Regular"/>
              </a:rPr>
              <a:t> de Control de </a:t>
            </a:r>
            <a:r>
              <a:rPr lang="en-US" sz="2400" dirty="0" err="1">
                <a:latin typeface="Avenir Next Regular"/>
                <a:cs typeface="Avenir Next Regular"/>
              </a:rPr>
              <a:t>Flujo</a:t>
            </a:r>
            <a:r>
              <a:rPr lang="en-US" sz="2400" dirty="0">
                <a:latin typeface="Avenir Next Regular"/>
                <a:cs typeface="Avenir Next Regular"/>
              </a:rPr>
              <a:t>: Control de </a:t>
            </a:r>
            <a:r>
              <a:rPr lang="en-US" sz="2400" dirty="0" err="1">
                <a:latin typeface="Avenir Next Regular"/>
                <a:cs typeface="Avenir Next Regular"/>
              </a:rPr>
              <a:t>Expiración</a:t>
            </a:r>
            <a:endParaRPr lang="en-US" sz="2400" dirty="0">
              <a:latin typeface="Avenir Next Regular"/>
              <a:cs typeface="Avenir Next Regular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establecer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una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secuencia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actividades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sobre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las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cuales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aplicar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un control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expiración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y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ejecutar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un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flujo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alternativo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.</a:t>
            </a:r>
          </a:p>
          <a:p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Avenir Next Regular"/>
              <a:cs typeface="Avenir Next Regular"/>
            </a:endParaRP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8"/>
          </p:nvPr>
        </p:nvSpPr>
        <p:spPr>
          <a:xfrm>
            <a:off x="627358" y="1563356"/>
            <a:ext cx="5697242" cy="566080"/>
          </a:xfrm>
        </p:spPr>
        <p:txBody>
          <a:bodyPr>
            <a:normAutofit fontScale="92500"/>
          </a:bodyPr>
          <a:lstStyle/>
          <a:p>
            <a:r>
              <a:rPr lang="en-US" sz="1100" dirty="0" err="1">
                <a:latin typeface="Avenir Next Regular"/>
                <a:cs typeface="Avenir Next Regular"/>
              </a:rPr>
              <a:t>Cuando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necesitamos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definir</a:t>
            </a:r>
            <a:r>
              <a:rPr lang="en-US" sz="1100" dirty="0">
                <a:latin typeface="Avenir Next Regular"/>
                <a:cs typeface="Avenir Next Regular"/>
              </a:rPr>
              <a:t> un </a:t>
            </a:r>
            <a:r>
              <a:rPr lang="en-US" sz="1100" dirty="0" err="1">
                <a:latin typeface="Avenir Next Regular"/>
                <a:cs typeface="Avenir Next Regular"/>
              </a:rPr>
              <a:t>flujo</a:t>
            </a:r>
            <a:r>
              <a:rPr lang="en-US" sz="1100" dirty="0"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latin typeface="Avenir Next Regular"/>
                <a:cs typeface="Avenir Next Regular"/>
              </a:rPr>
              <a:t>actividades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alternativo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luego</a:t>
            </a:r>
            <a:r>
              <a:rPr lang="en-US" sz="1100" dirty="0">
                <a:latin typeface="Avenir Next Regular"/>
                <a:cs typeface="Avenir Next Regular"/>
              </a:rPr>
              <a:t> de que </a:t>
            </a:r>
            <a:r>
              <a:rPr lang="en-US" sz="1100" dirty="0" err="1">
                <a:latin typeface="Avenir Next Regular"/>
                <a:cs typeface="Avenir Next Regular"/>
              </a:rPr>
              <a:t>una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actividad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haya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superado</a:t>
            </a:r>
            <a:r>
              <a:rPr lang="en-US" sz="1100" dirty="0">
                <a:latin typeface="Avenir Next Regular"/>
                <a:cs typeface="Avenir Next Regular"/>
              </a:rPr>
              <a:t> el </a:t>
            </a:r>
            <a:r>
              <a:rPr lang="en-US" sz="1100" dirty="0" err="1">
                <a:latin typeface="Avenir Next Regular"/>
                <a:cs typeface="Avenir Next Regular"/>
              </a:rPr>
              <a:t>tiempo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estipulado</a:t>
            </a:r>
            <a:r>
              <a:rPr lang="en-US" sz="1100" dirty="0">
                <a:latin typeface="Avenir Next Regular"/>
                <a:cs typeface="Avenir Next Regular"/>
              </a:rPr>
              <a:t> para </a:t>
            </a:r>
            <a:r>
              <a:rPr lang="en-US" sz="1100" dirty="0" err="1">
                <a:latin typeface="Avenir Next Regular"/>
                <a:cs typeface="Avenir Next Regular"/>
              </a:rPr>
              <a:t>su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procesamiento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por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parte</a:t>
            </a:r>
            <a:r>
              <a:rPr lang="en-US" sz="1100" dirty="0">
                <a:latin typeface="Avenir Next Regular"/>
                <a:cs typeface="Avenir Next Regular"/>
              </a:rPr>
              <a:t> de un </a:t>
            </a:r>
            <a:r>
              <a:rPr lang="en-US" sz="1100" dirty="0" err="1">
                <a:latin typeface="Avenir Next Regular"/>
                <a:cs typeface="Avenir Next Regular"/>
              </a:rPr>
              <a:t>usuario</a:t>
            </a:r>
            <a:r>
              <a:rPr lang="en-US" sz="1100">
                <a:latin typeface="Avenir Next Regular"/>
                <a:cs typeface="Avenir Next Regular"/>
              </a:rPr>
              <a:t>.</a:t>
            </a:r>
            <a:endParaRPr lang="en-US" sz="1100" dirty="0">
              <a:latin typeface="Avenir Next Regular"/>
              <a:cs typeface="Avenir Next Regular"/>
            </a:endParaRPr>
          </a:p>
          <a:p>
            <a:endParaRPr lang="en-US" sz="1100" dirty="0">
              <a:latin typeface="Avenir Next Regular"/>
              <a:cs typeface="Avenir Next Regular"/>
            </a:endParaRPr>
          </a:p>
        </p:txBody>
      </p:sp>
      <p:sp>
        <p:nvSpPr>
          <p:cNvPr id="60" name="Text Placeholder 59"/>
          <p:cNvSpPr>
            <a:spLocks noGrp="1"/>
          </p:cNvSpPr>
          <p:nvPr>
            <p:ph type="body" sz="quarter" idx="19"/>
          </p:nvPr>
        </p:nvSpPr>
        <p:spPr>
          <a:xfrm>
            <a:off x="627359" y="1313801"/>
            <a:ext cx="4284854" cy="276254"/>
          </a:xfrm>
        </p:spPr>
        <p:txBody>
          <a:bodyPr>
            <a:normAutofit fontScale="92500" lnSpcReduction="20000"/>
          </a:bodyPr>
          <a:lstStyle/>
          <a:p>
            <a:r>
              <a:rPr lang="en-US" sz="1400" dirty="0" err="1">
                <a:latin typeface="Avenir Next Regular"/>
                <a:cs typeface="Avenir Next Regular"/>
              </a:rPr>
              <a:t>Cuándo</a:t>
            </a:r>
            <a:r>
              <a:rPr lang="en-US" sz="1400" dirty="0">
                <a:latin typeface="Avenir Next Regular"/>
                <a:cs typeface="Avenir Next Regular"/>
              </a:rPr>
              <a:t> se </a:t>
            </a:r>
            <a:r>
              <a:rPr lang="en-US" sz="1400" dirty="0" err="1">
                <a:latin typeface="Avenir Next Regular"/>
                <a:cs typeface="Avenir Next Regular"/>
              </a:rPr>
              <a:t>utiliza</a:t>
            </a:r>
            <a:r>
              <a:rPr lang="en-US" sz="1400" dirty="0">
                <a:latin typeface="Avenir Next Regular"/>
                <a:cs typeface="Avenir Next Regular"/>
              </a:rPr>
              <a:t>?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629634" y="2588517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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92803" y="3049224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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350721" y="3611721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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135505" y="4267079"/>
            <a:ext cx="447516" cy="392415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21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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74</a:t>
            </a:fld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vert="horz" lIns="68567" tIns="34289" rIns="68567" bIns="34289" rtlCol="0" anchor="ctr"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  <a:latin typeface="Avenir Next Regular"/>
                <a:cs typeface="Avenir Next Regular"/>
              </a:rPr>
              <a:t>BIZUIT Agile Business Suite – TYCON S.A. © 2005 </a:t>
            </a:r>
          </a:p>
        </p:txBody>
      </p:sp>
      <p:sp>
        <p:nvSpPr>
          <p:cNvPr id="17" name="Text Placeholder 58">
            <a:extLst>
              <a:ext uri="{FF2B5EF4-FFF2-40B4-BE49-F238E27FC236}">
                <a16:creationId xmlns:a16="http://schemas.microsoft.com/office/drawing/2014/main" id="{C14C6618-AE76-344E-B643-B3F0894E0DEB}"/>
              </a:ext>
            </a:extLst>
          </p:cNvPr>
          <p:cNvSpPr txBox="1">
            <a:spLocks/>
          </p:cNvSpPr>
          <p:nvPr/>
        </p:nvSpPr>
        <p:spPr>
          <a:xfrm>
            <a:off x="627357" y="2490418"/>
            <a:ext cx="4648201" cy="2367332"/>
          </a:xfrm>
          <a:prstGeom prst="rect">
            <a:avLst/>
          </a:prstGeom>
        </p:spPr>
        <p:txBody>
          <a:bodyPr vert="horz" lIns="68567" tIns="34289" rIns="68567" bIns="34289" rtlCol="0">
            <a:normAutofit fontScale="77500" lnSpcReduction="20000"/>
          </a:bodyPr>
          <a:lstStyle>
            <a:lvl1pPr marL="0" indent="0" algn="l" defTabSz="685647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1pPr>
            <a:lvl2pPr marL="34282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647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47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294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527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35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174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00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050" dirty="0">
                <a:latin typeface="Avenir Next Regular"/>
                <a:cs typeface="Avenir Next Regular"/>
              </a:rPr>
              <a:t>Al </a:t>
            </a:r>
            <a:r>
              <a:rPr lang="en-US" sz="1050" dirty="0" err="1">
                <a:latin typeface="Avenir Next Regular"/>
                <a:cs typeface="Avenir Next Regular"/>
              </a:rPr>
              <a:t>seleccionar</a:t>
            </a:r>
            <a:r>
              <a:rPr lang="en-US" sz="1050" dirty="0">
                <a:latin typeface="Avenir Next Regular"/>
                <a:cs typeface="Avenir Next Regular"/>
              </a:rPr>
              <a:t> la </a:t>
            </a:r>
            <a:r>
              <a:rPr lang="en-US" sz="1050" dirty="0" err="1">
                <a:latin typeface="Avenir Next Regular"/>
                <a:cs typeface="Avenir Next Regular"/>
              </a:rPr>
              <a:t>opción</a:t>
            </a:r>
            <a:r>
              <a:rPr lang="en-US" sz="1050" dirty="0">
                <a:latin typeface="Avenir Next Regular"/>
                <a:cs typeface="Avenir Next Regular"/>
              </a:rPr>
              <a:t> "Expiration Handler" del </a:t>
            </a:r>
            <a:r>
              <a:rPr lang="en-US" sz="1050" dirty="0" err="1">
                <a:latin typeface="Avenir Next Regular"/>
                <a:cs typeface="Avenir Next Regular"/>
              </a:rPr>
              <a:t>menú</a:t>
            </a:r>
            <a:r>
              <a:rPr lang="en-US" sz="1050" dirty="0">
                <a:latin typeface="Avenir Next Regular"/>
                <a:cs typeface="Avenir Next Regular"/>
              </a:rPr>
              <a:t> que se </a:t>
            </a:r>
            <a:r>
              <a:rPr lang="en-US" sz="1050" dirty="0" err="1">
                <a:latin typeface="Avenir Next Regular"/>
                <a:cs typeface="Avenir Next Regular"/>
              </a:rPr>
              <a:t>despliega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debajo</a:t>
            </a:r>
            <a:r>
              <a:rPr lang="en-US" sz="1050" dirty="0">
                <a:latin typeface="Avenir Next Regular"/>
                <a:cs typeface="Avenir Next Regular"/>
              </a:rPr>
              <a:t> del </a:t>
            </a:r>
            <a:r>
              <a:rPr lang="en-US" sz="1050" dirty="0" err="1">
                <a:latin typeface="Avenir Next Regular"/>
                <a:cs typeface="Avenir Next Regular"/>
              </a:rPr>
              <a:t>título</a:t>
            </a:r>
            <a:r>
              <a:rPr lang="en-US" sz="1050" dirty="0">
                <a:latin typeface="Avenir Next Regular"/>
                <a:cs typeface="Avenir Next Regular"/>
              </a:rPr>
              <a:t> de la </a:t>
            </a:r>
            <a:r>
              <a:rPr lang="en-US" sz="1050" dirty="0" err="1">
                <a:latin typeface="Avenir Next Regular"/>
                <a:cs typeface="Avenir Next Regular"/>
              </a:rPr>
              <a:t>actividad</a:t>
            </a:r>
            <a:r>
              <a:rPr lang="en-US" sz="1050" dirty="0">
                <a:latin typeface="Avenir Next Regular"/>
                <a:cs typeface="Avenir Next Regular"/>
              </a:rPr>
              <a:t>, </a:t>
            </a:r>
            <a:r>
              <a:rPr lang="en-US" sz="1050" dirty="0" err="1">
                <a:latin typeface="Avenir Next Regular"/>
                <a:cs typeface="Avenir Next Regular"/>
              </a:rPr>
              <a:t>es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posible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acceder</a:t>
            </a:r>
            <a:r>
              <a:rPr lang="en-US" sz="1050" dirty="0">
                <a:latin typeface="Avenir Next Regular"/>
                <a:cs typeface="Avenir Next Regular"/>
              </a:rPr>
              <a:t> al </a:t>
            </a:r>
            <a:r>
              <a:rPr lang="en-US" sz="1050" dirty="0" err="1">
                <a:latin typeface="Avenir Next Regular"/>
                <a:cs typeface="Avenir Next Regular"/>
              </a:rPr>
              <a:t>flujo</a:t>
            </a:r>
            <a:r>
              <a:rPr lang="en-US" sz="1050" dirty="0">
                <a:latin typeface="Avenir Next Regular"/>
                <a:cs typeface="Avenir Next Regular"/>
              </a:rPr>
              <a:t> que </a:t>
            </a:r>
            <a:r>
              <a:rPr lang="en-US" sz="1050" dirty="0" err="1">
                <a:latin typeface="Avenir Next Regular"/>
                <a:cs typeface="Avenir Next Regular"/>
              </a:rPr>
              <a:t>permite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especificar</a:t>
            </a:r>
            <a:r>
              <a:rPr lang="en-US" sz="1050" dirty="0">
                <a:latin typeface="Avenir Next Regular"/>
                <a:cs typeface="Avenir Next Regular"/>
              </a:rPr>
              <a:t> las </a:t>
            </a:r>
            <a:r>
              <a:rPr lang="en-US" sz="1050" dirty="0" err="1">
                <a:latin typeface="Avenir Next Regular"/>
                <a:cs typeface="Avenir Next Regular"/>
              </a:rPr>
              <a:t>actividades</a:t>
            </a:r>
            <a:r>
              <a:rPr lang="en-US" sz="1050" dirty="0">
                <a:latin typeface="Avenir Next Regular"/>
                <a:cs typeface="Avenir Next Regular"/>
              </a:rPr>
              <a:t> a </a:t>
            </a:r>
            <a:r>
              <a:rPr lang="en-US" sz="1050" dirty="0" err="1">
                <a:latin typeface="Avenir Next Regular"/>
                <a:cs typeface="Avenir Next Regular"/>
              </a:rPr>
              <a:t>ejecutar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en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caso</a:t>
            </a:r>
            <a:r>
              <a:rPr lang="en-US" sz="1050" dirty="0">
                <a:latin typeface="Avenir Next Regular"/>
                <a:cs typeface="Avenir Next Regular"/>
              </a:rPr>
              <a:t> de </a:t>
            </a:r>
            <a:r>
              <a:rPr lang="en-US" sz="1050" dirty="0" err="1">
                <a:latin typeface="Avenir Next Regular"/>
                <a:cs typeface="Avenir Next Regular"/>
              </a:rPr>
              <a:t>producirse</a:t>
            </a:r>
            <a:r>
              <a:rPr lang="en-US" sz="1050" dirty="0">
                <a:latin typeface="Avenir Next Regular"/>
                <a:cs typeface="Avenir Next Regular"/>
              </a:rPr>
              <a:t> la </a:t>
            </a:r>
            <a:r>
              <a:rPr lang="en-US" sz="1050" dirty="0" err="1">
                <a:latin typeface="Avenir Next Regular"/>
                <a:cs typeface="Avenir Next Regular"/>
              </a:rPr>
              <a:t>expiración</a:t>
            </a:r>
            <a:r>
              <a:rPr lang="en-US" sz="1050" dirty="0">
                <a:latin typeface="Avenir Next Regular"/>
                <a:cs typeface="Avenir Next Regular"/>
              </a:rPr>
              <a:t> de </a:t>
            </a:r>
            <a:r>
              <a:rPr lang="en-US" sz="1050" dirty="0" err="1">
                <a:latin typeface="Avenir Next Regular"/>
                <a:cs typeface="Avenir Next Regular"/>
              </a:rPr>
              <a:t>alguna</a:t>
            </a:r>
            <a:r>
              <a:rPr lang="en-US" sz="1050" dirty="0">
                <a:latin typeface="Avenir Next Regular"/>
                <a:cs typeface="Avenir Next Regular"/>
              </a:rPr>
              <a:t> de las </a:t>
            </a:r>
            <a:r>
              <a:rPr lang="en-US" sz="1050" dirty="0" err="1">
                <a:latin typeface="Avenir Next Regular"/>
                <a:cs typeface="Avenir Next Regular"/>
              </a:rPr>
              <a:t>actividades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contenidas</a:t>
            </a:r>
            <a:r>
              <a:rPr lang="en-US" sz="1050" dirty="0">
                <a:latin typeface="Avenir Next Regular"/>
                <a:cs typeface="Avenir Next Regular"/>
              </a:rPr>
              <a:t>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050" dirty="0">
                <a:latin typeface="Avenir Next Regular"/>
                <a:cs typeface="Avenir Next Regular"/>
              </a:rPr>
              <a:t>Al </a:t>
            </a:r>
            <a:r>
              <a:rPr lang="en-US" sz="1050" dirty="0" err="1">
                <a:latin typeface="Avenir Next Regular"/>
                <a:cs typeface="Avenir Next Regular"/>
              </a:rPr>
              <a:t>seleccionar</a:t>
            </a:r>
            <a:r>
              <a:rPr lang="en-US" sz="1050" dirty="0">
                <a:latin typeface="Avenir Next Regular"/>
                <a:cs typeface="Avenir Next Regular"/>
              </a:rPr>
              <a:t> la </a:t>
            </a:r>
            <a:r>
              <a:rPr lang="en-US" sz="1050" dirty="0" err="1">
                <a:latin typeface="Avenir Next Regular"/>
                <a:cs typeface="Avenir Next Regular"/>
              </a:rPr>
              <a:t>opción</a:t>
            </a:r>
            <a:r>
              <a:rPr lang="en-US" sz="1050" dirty="0">
                <a:latin typeface="Avenir Next Regular"/>
                <a:cs typeface="Avenir Next Regular"/>
              </a:rPr>
              <a:t> "Set Expiration" </a:t>
            </a:r>
            <a:r>
              <a:rPr lang="en-US" sz="1050" dirty="0" err="1">
                <a:latin typeface="Avenir Next Regular"/>
                <a:cs typeface="Avenir Next Regular"/>
              </a:rPr>
              <a:t>disponible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en</a:t>
            </a:r>
            <a:r>
              <a:rPr lang="en-US" sz="1050" dirty="0">
                <a:latin typeface="Avenir Next Regular"/>
                <a:cs typeface="Avenir Next Regular"/>
              </a:rPr>
              <a:t> el </a:t>
            </a:r>
            <a:r>
              <a:rPr lang="en-US" sz="1050" dirty="0" err="1">
                <a:latin typeface="Avenir Next Regular"/>
                <a:cs typeface="Avenir Next Regular"/>
              </a:rPr>
              <a:t>menú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es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posible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especificar</a:t>
            </a:r>
            <a:r>
              <a:rPr lang="en-US" sz="1050" dirty="0">
                <a:latin typeface="Avenir Next Regular"/>
                <a:cs typeface="Avenir Next Regular"/>
              </a:rPr>
              <a:t> el </a:t>
            </a:r>
            <a:r>
              <a:rPr lang="en-US" sz="1050" dirty="0" err="1">
                <a:latin typeface="Avenir Next Regular"/>
                <a:cs typeface="Avenir Next Regular"/>
              </a:rPr>
              <a:t>tiempo</a:t>
            </a:r>
            <a:r>
              <a:rPr lang="en-US" sz="1050" dirty="0">
                <a:latin typeface="Avenir Next Regular"/>
                <a:cs typeface="Avenir Next Regular"/>
              </a:rPr>
              <a:t> de </a:t>
            </a:r>
            <a:r>
              <a:rPr lang="en-US" sz="1050" dirty="0" err="1">
                <a:latin typeface="Avenir Next Regular"/>
                <a:cs typeface="Avenir Next Regular"/>
              </a:rPr>
              <a:t>expiración</a:t>
            </a:r>
            <a:r>
              <a:rPr lang="en-US" sz="1050" dirty="0">
                <a:latin typeface="Avenir Next Regular"/>
                <a:cs typeface="Avenir Next Regular"/>
              </a:rPr>
              <a:t>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050" dirty="0">
                <a:latin typeface="Avenir Next Regular"/>
                <a:cs typeface="Avenir Next Regular"/>
              </a:rPr>
              <a:t>El </a:t>
            </a:r>
            <a:r>
              <a:rPr lang="en-US" sz="1050" dirty="0" err="1">
                <a:latin typeface="Avenir Next Regular"/>
                <a:cs typeface="Avenir Next Regular"/>
              </a:rPr>
              <a:t>tiempo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puede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ser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definido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explícitamente</a:t>
            </a:r>
            <a:r>
              <a:rPr lang="en-US" sz="1050" dirty="0">
                <a:latin typeface="Avenir Next Regular"/>
                <a:cs typeface="Avenir Next Regular"/>
              </a:rPr>
              <a:t> o </a:t>
            </a:r>
            <a:r>
              <a:rPr lang="en-US" sz="1050" dirty="0" err="1">
                <a:latin typeface="Avenir Next Regular"/>
                <a:cs typeface="Avenir Next Regular"/>
              </a:rPr>
              <a:t>ser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tomado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desde</a:t>
            </a:r>
            <a:r>
              <a:rPr lang="en-US" sz="1050" dirty="0">
                <a:latin typeface="Avenir Next Regular"/>
                <a:cs typeface="Avenir Next Regular"/>
              </a:rPr>
              <a:t> un </a:t>
            </a:r>
            <a:r>
              <a:rPr lang="en-US" sz="1050" dirty="0" err="1">
                <a:latin typeface="Avenir Next Regular"/>
                <a:cs typeface="Avenir Next Regular"/>
              </a:rPr>
              <a:t>parámetro</a:t>
            </a:r>
            <a:r>
              <a:rPr lang="en-US" sz="1050" dirty="0">
                <a:latin typeface="Avenir Next Regular"/>
                <a:cs typeface="Avenir Next Regular"/>
              </a:rPr>
              <a:t>, variable o el </a:t>
            </a:r>
            <a:r>
              <a:rPr lang="en-US" sz="1050" dirty="0" err="1">
                <a:latin typeface="Avenir Next Regular"/>
                <a:cs typeface="Avenir Next Regular"/>
              </a:rPr>
              <a:t>resultado</a:t>
            </a:r>
            <a:r>
              <a:rPr lang="en-US" sz="1050" dirty="0">
                <a:latin typeface="Avenir Next Regular"/>
                <a:cs typeface="Avenir Next Regular"/>
              </a:rPr>
              <a:t> de </a:t>
            </a:r>
            <a:r>
              <a:rPr lang="en-US" sz="1050" dirty="0" err="1">
                <a:latin typeface="Avenir Next Regular"/>
                <a:cs typeface="Avenir Next Regular"/>
              </a:rPr>
              <a:t>una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actividad</a:t>
            </a:r>
            <a:r>
              <a:rPr lang="en-US" sz="1050" dirty="0">
                <a:latin typeface="Avenir Next Regular"/>
                <a:cs typeface="Avenir Next Regular"/>
              </a:rPr>
              <a:t> que </a:t>
            </a:r>
            <a:r>
              <a:rPr lang="en-US" sz="1050" dirty="0" err="1">
                <a:latin typeface="Avenir Next Regular"/>
                <a:cs typeface="Avenir Next Regular"/>
              </a:rPr>
              <a:t>ya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haya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sido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ejecutada</a:t>
            </a:r>
            <a:r>
              <a:rPr lang="en-US" sz="1050" dirty="0">
                <a:latin typeface="Avenir Next Regular"/>
                <a:cs typeface="Avenir Next Regular"/>
              </a:rPr>
              <a:t>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050" dirty="0">
                <a:latin typeface="Avenir Next Regular"/>
                <a:cs typeface="Avenir Next Regular"/>
              </a:rPr>
              <a:t>A </a:t>
            </a:r>
            <a:r>
              <a:rPr lang="en-US" sz="1050" dirty="0" err="1">
                <a:latin typeface="Avenir Next Regular"/>
                <a:cs typeface="Avenir Next Regular"/>
              </a:rPr>
              <a:t>diferencia</a:t>
            </a:r>
            <a:r>
              <a:rPr lang="en-US" sz="1050" dirty="0">
                <a:latin typeface="Avenir Next Regular"/>
                <a:cs typeface="Avenir Next Regular"/>
              </a:rPr>
              <a:t> de las Scheduled Actions que se </a:t>
            </a:r>
            <a:r>
              <a:rPr lang="en-US" sz="1050" dirty="0" err="1">
                <a:latin typeface="Avenir Next Regular"/>
                <a:cs typeface="Avenir Next Regular"/>
              </a:rPr>
              <a:t>aplican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sobre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una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actividad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UserInteraction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en</a:t>
            </a:r>
            <a:r>
              <a:rPr lang="en-US" sz="1050" dirty="0">
                <a:latin typeface="Avenir Next Regular"/>
                <a:cs typeface="Avenir Next Regular"/>
              </a:rPr>
              <a:t> particular y </a:t>
            </a:r>
            <a:r>
              <a:rPr lang="en-US" sz="1050" dirty="0" err="1">
                <a:latin typeface="Avenir Next Regular"/>
                <a:cs typeface="Avenir Next Regular"/>
              </a:rPr>
              <a:t>poseen</a:t>
            </a:r>
            <a:r>
              <a:rPr lang="en-US" sz="1050" dirty="0">
                <a:latin typeface="Avenir Next Regular"/>
                <a:cs typeface="Avenir Next Regular"/>
              </a:rPr>
              <a:t> un conjunto </a:t>
            </a:r>
            <a:r>
              <a:rPr lang="en-US" sz="1050" dirty="0" err="1">
                <a:latin typeface="Avenir Next Regular"/>
                <a:cs typeface="Avenir Next Regular"/>
              </a:rPr>
              <a:t>limitado</a:t>
            </a:r>
            <a:r>
              <a:rPr lang="en-US" sz="1050" dirty="0">
                <a:latin typeface="Avenir Next Regular"/>
                <a:cs typeface="Avenir Next Regular"/>
              </a:rPr>
              <a:t> de </a:t>
            </a:r>
            <a:r>
              <a:rPr lang="en-US" sz="1050" dirty="0" err="1">
                <a:latin typeface="Avenir Next Regular"/>
                <a:cs typeface="Avenir Next Regular"/>
              </a:rPr>
              <a:t>acciones</a:t>
            </a:r>
            <a:r>
              <a:rPr lang="en-US" sz="1050" dirty="0">
                <a:latin typeface="Avenir Next Regular"/>
                <a:cs typeface="Avenir Next Regular"/>
              </a:rPr>
              <a:t>, con </a:t>
            </a:r>
            <a:r>
              <a:rPr lang="en-US" sz="1050" dirty="0" err="1">
                <a:latin typeface="Avenir Next Regular"/>
                <a:cs typeface="Avenir Next Regular"/>
              </a:rPr>
              <a:t>una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actividad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Expirable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es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posible</a:t>
            </a:r>
            <a:r>
              <a:rPr lang="en-US" sz="1050" dirty="0">
                <a:latin typeface="Avenir Next Regular"/>
                <a:cs typeface="Avenir Next Regular"/>
              </a:rPr>
              <a:t> definer </a:t>
            </a:r>
            <a:r>
              <a:rPr lang="en-US" sz="1050" dirty="0" err="1">
                <a:latin typeface="Avenir Next Regular"/>
                <a:cs typeface="Avenir Next Regular"/>
              </a:rPr>
              <a:t>flujos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alternativos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completos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utilizando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todas</a:t>
            </a:r>
            <a:r>
              <a:rPr lang="en-US" sz="1050" dirty="0">
                <a:latin typeface="Avenir Next Regular"/>
                <a:cs typeface="Avenir Next Regular"/>
              </a:rPr>
              <a:t> las </a:t>
            </a:r>
            <a:r>
              <a:rPr lang="en-US" sz="1050" dirty="0" err="1">
                <a:latin typeface="Avenir Next Regular"/>
                <a:cs typeface="Avenir Next Regular"/>
              </a:rPr>
              <a:t>caracteristicas</a:t>
            </a:r>
            <a:r>
              <a:rPr lang="en-US" sz="1050" dirty="0">
                <a:latin typeface="Avenir Next Regular"/>
                <a:cs typeface="Avenir Next Regular"/>
              </a:rPr>
              <a:t> de </a:t>
            </a:r>
            <a:r>
              <a:rPr lang="en-US" sz="1050" dirty="0" err="1">
                <a:latin typeface="Avenir Next Regular"/>
                <a:cs typeface="Avenir Next Regular"/>
              </a:rPr>
              <a:t>los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procesos</a:t>
            </a:r>
            <a:r>
              <a:rPr lang="en-US" sz="1050" dirty="0">
                <a:latin typeface="Avenir Next Regular"/>
                <a:cs typeface="Avenir Next Regular"/>
              </a:rPr>
              <a:t> para </a:t>
            </a:r>
            <a:r>
              <a:rPr lang="en-US" sz="1050" dirty="0" err="1">
                <a:latin typeface="Avenir Next Regular"/>
                <a:cs typeface="Avenir Next Regular"/>
              </a:rPr>
              <a:t>cualquier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actividad</a:t>
            </a:r>
            <a:r>
              <a:rPr lang="en-US" sz="1050" dirty="0">
                <a:latin typeface="Avenir Next Regular"/>
                <a:cs typeface="Avenir Next Regular"/>
              </a:rPr>
              <a:t> que </a:t>
            </a:r>
            <a:r>
              <a:rPr lang="en-US" sz="1050" dirty="0" err="1">
                <a:latin typeface="Avenir Next Regular"/>
                <a:cs typeface="Avenir Next Regular"/>
              </a:rPr>
              <a:t>forme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parte</a:t>
            </a:r>
            <a:r>
              <a:rPr lang="en-US" sz="1050" dirty="0">
                <a:latin typeface="Avenir Next Regular"/>
                <a:cs typeface="Avenir Next Regular"/>
              </a:rPr>
              <a:t> del </a:t>
            </a:r>
            <a:r>
              <a:rPr lang="en-US" sz="1050" dirty="0" err="1">
                <a:latin typeface="Avenir Next Regular"/>
                <a:cs typeface="Avenir Next Regular"/>
              </a:rPr>
              <a:t>agrupamiento</a:t>
            </a:r>
            <a:r>
              <a:rPr lang="en-US" sz="1050" dirty="0">
                <a:latin typeface="Avenir Next Regular"/>
                <a:cs typeface="Avenir Next Regular"/>
              </a:rPr>
              <a:t>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050" dirty="0">
                <a:latin typeface="Avenir Next Regular"/>
                <a:cs typeface="Avenir Next Regular"/>
              </a:rPr>
              <a:t>El </a:t>
            </a:r>
            <a:r>
              <a:rPr lang="en-US" sz="1050" dirty="0" err="1">
                <a:latin typeface="Avenir Next Regular"/>
                <a:cs typeface="Avenir Next Regular"/>
              </a:rPr>
              <a:t>tiempo</a:t>
            </a:r>
            <a:r>
              <a:rPr lang="en-US" sz="1050" dirty="0">
                <a:latin typeface="Avenir Next Regular"/>
                <a:cs typeface="Avenir Next Regular"/>
              </a:rPr>
              <a:t> de </a:t>
            </a:r>
            <a:r>
              <a:rPr lang="en-US" sz="1050" dirty="0" err="1">
                <a:latin typeface="Avenir Next Regular"/>
                <a:cs typeface="Avenir Next Regular"/>
              </a:rPr>
              <a:t>expiración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tiene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en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cuenta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los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horarios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laborales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definidos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en</a:t>
            </a:r>
            <a:r>
              <a:rPr lang="en-US" sz="1050" dirty="0">
                <a:latin typeface="Avenir Next Regular"/>
                <a:cs typeface="Avenir Next Regular"/>
              </a:rPr>
              <a:t> la </a:t>
            </a:r>
            <a:r>
              <a:rPr lang="en-US" sz="1050" dirty="0" err="1">
                <a:latin typeface="Avenir Next Regular"/>
                <a:cs typeface="Avenir Next Regular"/>
              </a:rPr>
              <a:t>opción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Calendarios</a:t>
            </a:r>
            <a:r>
              <a:rPr lang="en-US" sz="1050" dirty="0">
                <a:latin typeface="Avenir Next Regular"/>
                <a:cs typeface="Avenir Next Regular"/>
              </a:rPr>
              <a:t> del menu Tools-&gt;System Calendar </a:t>
            </a:r>
            <a:r>
              <a:rPr lang="en-US" sz="1050" dirty="0" err="1">
                <a:latin typeface="Avenir Next Regular"/>
                <a:cs typeface="Avenir Next Regular"/>
              </a:rPr>
              <a:t>en</a:t>
            </a:r>
            <a:r>
              <a:rPr lang="en-US" sz="1050" dirty="0">
                <a:latin typeface="Avenir Next Regular"/>
                <a:cs typeface="Avenir Next Regular"/>
              </a:rPr>
              <a:t> BIZUIT Designer</a:t>
            </a:r>
            <a:br>
              <a:rPr lang="en-US" sz="1050" dirty="0">
                <a:latin typeface="Avenir Next Regular"/>
                <a:cs typeface="Avenir Next Regular"/>
              </a:rPr>
            </a:br>
            <a:endParaRPr lang="en-US" sz="1050" dirty="0">
              <a:latin typeface="Avenir Next Regular"/>
              <a:cs typeface="Avenir Next Regular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050" dirty="0">
              <a:latin typeface="Avenir Next Regular"/>
              <a:cs typeface="Avenir Next Regular"/>
            </a:endParaRPr>
          </a:p>
        </p:txBody>
      </p:sp>
      <p:sp>
        <p:nvSpPr>
          <p:cNvPr id="18" name="Text Placeholder 59">
            <a:extLst>
              <a:ext uri="{FF2B5EF4-FFF2-40B4-BE49-F238E27FC236}">
                <a16:creationId xmlns:a16="http://schemas.microsoft.com/office/drawing/2014/main" id="{7E7835C8-6FD6-704E-9E1F-76F4D0E4E2E7}"/>
              </a:ext>
            </a:extLst>
          </p:cNvPr>
          <p:cNvSpPr txBox="1">
            <a:spLocks/>
          </p:cNvSpPr>
          <p:nvPr/>
        </p:nvSpPr>
        <p:spPr>
          <a:xfrm>
            <a:off x="627358" y="2240864"/>
            <a:ext cx="4284854" cy="276254"/>
          </a:xfrm>
          <a:prstGeom prst="rect">
            <a:avLst/>
          </a:prstGeom>
        </p:spPr>
        <p:txBody>
          <a:bodyPr vert="horz" lIns="68567" tIns="34289" rIns="68567" bIns="34289" rtlCol="0">
            <a:normAutofit fontScale="92500" lnSpcReduction="20000"/>
          </a:bodyPr>
          <a:lstStyle>
            <a:lvl1pPr marL="0" indent="0" algn="l" defTabSz="685647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00" kern="1200">
                <a:solidFill>
                  <a:srgbClr val="F27622"/>
                </a:solidFill>
                <a:latin typeface="Raleway" panose="020B0003030101060003" pitchFamily="34" charset="0"/>
                <a:ea typeface="Roboto" panose="02000000000000000000" pitchFamily="2" charset="0"/>
                <a:cs typeface="+mn-cs"/>
              </a:defRPr>
            </a:lvl1pPr>
            <a:lvl2pPr marL="34282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647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47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294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527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35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174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00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>
                <a:latin typeface="Avenir Next Regular"/>
                <a:cs typeface="Avenir Next Regular"/>
              </a:rPr>
              <a:t>Particularidades</a:t>
            </a:r>
            <a:endParaRPr lang="en-US" sz="1400" dirty="0">
              <a:latin typeface="Avenir Next Regular"/>
              <a:cs typeface="Avenir Next Regular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756E1B7-F21C-3A44-ACF5-376DE3478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1276350"/>
            <a:ext cx="2419287" cy="17589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3BF4DC1-B11C-9B4B-936B-38832BD1E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176" y="2918950"/>
            <a:ext cx="2173892" cy="187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6295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28600" y="209550"/>
            <a:ext cx="8454937" cy="459424"/>
          </a:xfrm>
        </p:spPr>
        <p:txBody>
          <a:bodyPr/>
          <a:lstStyle/>
          <a:p>
            <a:r>
              <a:rPr lang="en-US" dirty="0" err="1">
                <a:latin typeface="Avenir Next Regular"/>
                <a:cs typeface="Avenir Next Regular"/>
              </a:rPr>
              <a:t>Calendarios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BIZUIT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crear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y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editar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calendarios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con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días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feriados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,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hábiles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y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horario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laborable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para que al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momento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evaluar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tiempos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expiración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o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vencimiento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, se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tengan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cuenta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los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días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y horas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los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que la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organización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trabaja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.</a:t>
            </a: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8"/>
          </p:nvPr>
        </p:nvSpPr>
        <p:spPr>
          <a:xfrm>
            <a:off x="627358" y="1563356"/>
            <a:ext cx="5213631" cy="566080"/>
          </a:xfrm>
        </p:spPr>
        <p:txBody>
          <a:bodyPr>
            <a:normAutofit/>
          </a:bodyPr>
          <a:lstStyle/>
          <a:p>
            <a:r>
              <a:rPr lang="en-US" sz="1100" dirty="0" err="1">
                <a:latin typeface="Avenir Next Regular"/>
                <a:cs typeface="Avenir Next Regular"/>
              </a:rPr>
              <a:t>Cuando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necesitamos</a:t>
            </a:r>
            <a:r>
              <a:rPr lang="en-US" sz="1100" dirty="0">
                <a:latin typeface="Avenir Next Regular"/>
                <a:cs typeface="Avenir Next Regular"/>
              </a:rPr>
              <a:t> que </a:t>
            </a:r>
            <a:r>
              <a:rPr lang="en-US" sz="1100" dirty="0" err="1">
                <a:latin typeface="Avenir Next Regular"/>
                <a:cs typeface="Avenir Next Regular"/>
              </a:rPr>
              <a:t>los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tiempos</a:t>
            </a:r>
            <a:r>
              <a:rPr lang="en-US" sz="1100" dirty="0"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latin typeface="Avenir Next Regular"/>
                <a:cs typeface="Avenir Next Regular"/>
              </a:rPr>
              <a:t>expiración</a:t>
            </a:r>
            <a:r>
              <a:rPr lang="en-US" sz="1100" dirty="0">
                <a:latin typeface="Avenir Next Regular"/>
                <a:cs typeface="Avenir Next Regular"/>
              </a:rPr>
              <a:t> o </a:t>
            </a:r>
            <a:r>
              <a:rPr lang="en-US" sz="1100" dirty="0" err="1">
                <a:latin typeface="Avenir Next Regular"/>
                <a:cs typeface="Avenir Next Regular"/>
              </a:rPr>
              <a:t>vencimiento</a:t>
            </a:r>
            <a:r>
              <a:rPr lang="en-US" sz="1100" dirty="0"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latin typeface="Avenir Next Regular"/>
                <a:cs typeface="Avenir Next Regular"/>
              </a:rPr>
              <a:t>instancias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tengan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en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cuenta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los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horarios</a:t>
            </a:r>
            <a:r>
              <a:rPr lang="en-US" sz="1100" dirty="0"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latin typeface="Avenir Next Regular"/>
                <a:cs typeface="Avenir Next Regular"/>
              </a:rPr>
              <a:t>trabajo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reales</a:t>
            </a:r>
            <a:r>
              <a:rPr lang="en-US" sz="1100" dirty="0">
                <a:latin typeface="Avenir Next Regular"/>
                <a:cs typeface="Avenir Next Regular"/>
              </a:rPr>
              <a:t> de la </a:t>
            </a:r>
            <a:r>
              <a:rPr lang="en-US" sz="1100" dirty="0" err="1">
                <a:latin typeface="Avenir Next Regular"/>
                <a:cs typeface="Avenir Next Regular"/>
              </a:rPr>
              <a:t>organización</a:t>
            </a:r>
            <a:r>
              <a:rPr lang="en-US" sz="1100" dirty="0">
                <a:latin typeface="Avenir Next Regular"/>
                <a:cs typeface="Avenir Next Regular"/>
              </a:rPr>
              <a:t>. </a:t>
            </a:r>
          </a:p>
          <a:p>
            <a:endParaRPr lang="en-US" sz="1100" dirty="0">
              <a:latin typeface="Avenir Next Regular"/>
              <a:cs typeface="Avenir Next Regular"/>
            </a:endParaRPr>
          </a:p>
        </p:txBody>
      </p:sp>
      <p:sp>
        <p:nvSpPr>
          <p:cNvPr id="60" name="Text Placeholder 59"/>
          <p:cNvSpPr>
            <a:spLocks noGrp="1"/>
          </p:cNvSpPr>
          <p:nvPr>
            <p:ph type="body" sz="quarter" idx="19"/>
          </p:nvPr>
        </p:nvSpPr>
        <p:spPr>
          <a:xfrm>
            <a:off x="627359" y="1313801"/>
            <a:ext cx="4284854" cy="276254"/>
          </a:xfrm>
        </p:spPr>
        <p:txBody>
          <a:bodyPr>
            <a:normAutofit fontScale="92500" lnSpcReduction="20000"/>
          </a:bodyPr>
          <a:lstStyle/>
          <a:p>
            <a:r>
              <a:rPr lang="en-US" sz="1400" dirty="0" err="1">
                <a:latin typeface="Avenir Next Regular"/>
                <a:cs typeface="Avenir Next Regular"/>
              </a:rPr>
              <a:t>Cuándo</a:t>
            </a:r>
            <a:r>
              <a:rPr lang="en-US" sz="1400" dirty="0">
                <a:latin typeface="Avenir Next Regular"/>
                <a:cs typeface="Avenir Next Regular"/>
              </a:rPr>
              <a:t> se </a:t>
            </a:r>
            <a:r>
              <a:rPr lang="en-US" sz="1400" dirty="0" err="1">
                <a:latin typeface="Avenir Next Regular"/>
                <a:cs typeface="Avenir Next Regular"/>
              </a:rPr>
              <a:t>utiliza</a:t>
            </a:r>
            <a:r>
              <a:rPr lang="en-US" sz="1400" dirty="0">
                <a:latin typeface="Avenir Next Regular"/>
                <a:cs typeface="Avenir Next Regular"/>
              </a:rPr>
              <a:t>?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629634" y="2588517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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92803" y="3049224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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350721" y="3611721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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135505" y="4267079"/>
            <a:ext cx="447516" cy="392415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21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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75</a:t>
            </a:fld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vert="horz" lIns="68567" tIns="34289" rIns="68567" bIns="34289" rtlCol="0" anchor="ctr"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  <a:latin typeface="Avenir Next Regular"/>
                <a:cs typeface="Avenir Next Regular"/>
              </a:rPr>
              <a:t>BIZUIT Agile Business Suite – TYCON S.A. © 2005 </a:t>
            </a:r>
          </a:p>
        </p:txBody>
      </p:sp>
      <p:sp>
        <p:nvSpPr>
          <p:cNvPr id="17" name="Text Placeholder 58">
            <a:extLst>
              <a:ext uri="{FF2B5EF4-FFF2-40B4-BE49-F238E27FC236}">
                <a16:creationId xmlns:a16="http://schemas.microsoft.com/office/drawing/2014/main" id="{C14C6618-AE76-344E-B643-B3F0894E0DEB}"/>
              </a:ext>
            </a:extLst>
          </p:cNvPr>
          <p:cNvSpPr txBox="1">
            <a:spLocks/>
          </p:cNvSpPr>
          <p:nvPr/>
        </p:nvSpPr>
        <p:spPr>
          <a:xfrm>
            <a:off x="627357" y="2490418"/>
            <a:ext cx="4648201" cy="2367332"/>
          </a:xfrm>
          <a:prstGeom prst="rect">
            <a:avLst/>
          </a:prstGeom>
        </p:spPr>
        <p:txBody>
          <a:bodyPr vert="horz" lIns="68567" tIns="34289" rIns="68567" bIns="34289" rtlCol="0">
            <a:normAutofit fontScale="85000" lnSpcReduction="20000"/>
          </a:bodyPr>
          <a:lstStyle>
            <a:lvl1pPr marL="0" indent="0" algn="l" defTabSz="685647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1pPr>
            <a:lvl2pPr marL="34282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647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47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294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527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35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174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00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050" dirty="0">
                <a:latin typeface="Avenir Next Regular"/>
                <a:cs typeface="Avenir Next Regular"/>
              </a:rPr>
              <a:t>La </a:t>
            </a:r>
            <a:r>
              <a:rPr lang="en-US" sz="1050" dirty="0" err="1">
                <a:latin typeface="Avenir Next Regular"/>
                <a:cs typeface="Avenir Next Regular"/>
              </a:rPr>
              <a:t>opción</a:t>
            </a:r>
            <a:r>
              <a:rPr lang="en-US" sz="1050" dirty="0">
                <a:latin typeface="Avenir Next Regular"/>
                <a:cs typeface="Avenir Next Regular"/>
              </a:rPr>
              <a:t> "System Calendar" del </a:t>
            </a:r>
            <a:r>
              <a:rPr lang="en-US" sz="1050" dirty="0" err="1">
                <a:latin typeface="Avenir Next Regular"/>
                <a:cs typeface="Avenir Next Regular"/>
              </a:rPr>
              <a:t>menú</a:t>
            </a:r>
            <a:r>
              <a:rPr lang="en-US" sz="1050" dirty="0">
                <a:latin typeface="Avenir Next Regular"/>
                <a:cs typeface="Avenir Next Regular"/>
              </a:rPr>
              <a:t> "Tools" </a:t>
            </a:r>
            <a:r>
              <a:rPr lang="en-US" sz="1050" dirty="0" err="1">
                <a:latin typeface="Avenir Next Regular"/>
                <a:cs typeface="Avenir Next Regular"/>
              </a:rPr>
              <a:t>permite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crear</a:t>
            </a:r>
            <a:r>
              <a:rPr lang="en-US" sz="1050" dirty="0">
                <a:latin typeface="Avenir Next Regular"/>
                <a:cs typeface="Avenir Next Regular"/>
              </a:rPr>
              <a:t> y </a:t>
            </a:r>
            <a:r>
              <a:rPr lang="en-US" sz="1050" dirty="0" err="1">
                <a:latin typeface="Avenir Next Regular"/>
                <a:cs typeface="Avenir Next Regular"/>
              </a:rPr>
              <a:t>editar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calendarios</a:t>
            </a:r>
            <a:r>
              <a:rPr lang="en-US" sz="1050" dirty="0">
                <a:latin typeface="Avenir Next Regular"/>
                <a:cs typeface="Avenir Next Regular"/>
              </a:rPr>
              <a:t> con </a:t>
            </a:r>
            <a:r>
              <a:rPr lang="en-US" sz="1050" dirty="0" err="1">
                <a:latin typeface="Avenir Next Regular"/>
                <a:cs typeface="Avenir Next Regular"/>
              </a:rPr>
              <a:t>días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feriados</a:t>
            </a:r>
            <a:r>
              <a:rPr lang="en-US" sz="1050" dirty="0">
                <a:latin typeface="Avenir Next Regular"/>
                <a:cs typeface="Avenir Next Regular"/>
              </a:rPr>
              <a:t>, </a:t>
            </a:r>
            <a:r>
              <a:rPr lang="en-US" sz="1050" dirty="0" err="1">
                <a:latin typeface="Avenir Next Regular"/>
                <a:cs typeface="Avenir Next Regular"/>
              </a:rPr>
              <a:t>hábiles</a:t>
            </a:r>
            <a:r>
              <a:rPr lang="en-US" sz="1050" dirty="0">
                <a:latin typeface="Avenir Next Regular"/>
                <a:cs typeface="Avenir Next Regular"/>
              </a:rPr>
              <a:t> y </a:t>
            </a:r>
            <a:r>
              <a:rPr lang="en-US" sz="1050" dirty="0" err="1">
                <a:latin typeface="Avenir Next Regular"/>
                <a:cs typeface="Avenir Next Regular"/>
              </a:rPr>
              <a:t>horario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laborable</a:t>
            </a:r>
            <a:r>
              <a:rPr lang="en-US" sz="1050" dirty="0">
                <a:latin typeface="Avenir Next Regular"/>
                <a:cs typeface="Avenir Next Regular"/>
              </a:rPr>
              <a:t>. Los </a:t>
            </a:r>
            <a:r>
              <a:rPr lang="en-US" sz="1050" dirty="0" err="1">
                <a:latin typeface="Avenir Next Regular"/>
                <a:cs typeface="Avenir Next Regular"/>
              </a:rPr>
              <a:t>calendarios</a:t>
            </a:r>
            <a:r>
              <a:rPr lang="en-US" sz="1050" dirty="0">
                <a:latin typeface="Avenir Next Regular"/>
                <a:cs typeface="Avenir Next Regular"/>
              </a:rPr>
              <a:t> y </a:t>
            </a:r>
            <a:r>
              <a:rPr lang="en-US" sz="1050" dirty="0" err="1">
                <a:latin typeface="Avenir Next Regular"/>
                <a:cs typeface="Avenir Next Regular"/>
              </a:rPr>
              <a:t>sus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configuraciones</a:t>
            </a:r>
            <a:r>
              <a:rPr lang="en-US" sz="1050" dirty="0">
                <a:latin typeface="Avenir Next Regular"/>
                <a:cs typeface="Avenir Next Regular"/>
              </a:rPr>
              <a:t> se </a:t>
            </a:r>
            <a:r>
              <a:rPr lang="en-US" sz="1050" dirty="0" err="1">
                <a:latin typeface="Avenir Next Regular"/>
                <a:cs typeface="Avenir Next Regular"/>
              </a:rPr>
              <a:t>aplican</a:t>
            </a:r>
            <a:r>
              <a:rPr lang="en-US" sz="1050" dirty="0">
                <a:latin typeface="Avenir Next Regular"/>
                <a:cs typeface="Avenir Next Regular"/>
              </a:rPr>
              <a:t> a </a:t>
            </a:r>
            <a:r>
              <a:rPr lang="en-US" sz="1050" dirty="0" err="1">
                <a:latin typeface="Avenir Next Regular"/>
                <a:cs typeface="Avenir Next Regular"/>
              </a:rPr>
              <a:t>nivel</a:t>
            </a:r>
            <a:r>
              <a:rPr lang="en-US" sz="1050" dirty="0">
                <a:latin typeface="Avenir Next Regular"/>
                <a:cs typeface="Avenir Next Regular"/>
              </a:rPr>
              <a:t> general de BIZUIT Event Manager Server y </a:t>
            </a:r>
            <a:r>
              <a:rPr lang="en-US" sz="1050" dirty="0" err="1">
                <a:latin typeface="Avenir Next Regular"/>
                <a:cs typeface="Avenir Next Regular"/>
              </a:rPr>
              <a:t>están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disponibles</a:t>
            </a:r>
            <a:r>
              <a:rPr lang="en-US" sz="1050" dirty="0">
                <a:latin typeface="Avenir Next Regular"/>
                <a:cs typeface="Avenir Next Regular"/>
              </a:rPr>
              <a:t> para </a:t>
            </a:r>
            <a:r>
              <a:rPr lang="en-US" sz="1050" dirty="0" err="1">
                <a:latin typeface="Avenir Next Regular"/>
                <a:cs typeface="Avenir Next Regular"/>
              </a:rPr>
              <a:t>todos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los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eventos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en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él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configurados</a:t>
            </a:r>
            <a:r>
              <a:rPr lang="en-US" sz="1050" dirty="0">
                <a:latin typeface="Avenir Next Regular"/>
                <a:cs typeface="Avenir Next Regular"/>
              </a:rPr>
              <a:t>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050" dirty="0" err="1">
                <a:latin typeface="Avenir Next Regular"/>
                <a:cs typeface="Avenir Next Regular"/>
              </a:rPr>
              <a:t>Esta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definición</a:t>
            </a:r>
            <a:r>
              <a:rPr lang="en-US" sz="1050" dirty="0">
                <a:latin typeface="Avenir Next Regular"/>
                <a:cs typeface="Avenir Next Regular"/>
              </a:rPr>
              <a:t> de </a:t>
            </a:r>
            <a:r>
              <a:rPr lang="en-US" sz="1050" dirty="0" err="1">
                <a:latin typeface="Avenir Next Regular"/>
                <a:cs typeface="Avenir Next Regular"/>
              </a:rPr>
              <a:t>calendarios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puede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ser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utilizada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en</a:t>
            </a:r>
            <a:r>
              <a:rPr lang="en-US" sz="1050" dirty="0">
                <a:latin typeface="Avenir Next Regular"/>
                <a:cs typeface="Avenir Next Regular"/>
              </a:rPr>
              <a:t> la </a:t>
            </a:r>
            <a:r>
              <a:rPr lang="en-US" sz="1050" dirty="0" err="1">
                <a:latin typeface="Avenir Next Regular"/>
                <a:cs typeface="Avenir Next Regular"/>
              </a:rPr>
              <a:t>configuración</a:t>
            </a:r>
            <a:r>
              <a:rPr lang="en-US" sz="1050" dirty="0">
                <a:latin typeface="Avenir Next Regular"/>
                <a:cs typeface="Avenir Next Regular"/>
              </a:rPr>
              <a:t> del </a:t>
            </a:r>
            <a:r>
              <a:rPr lang="en-US" sz="1050" dirty="0" err="1">
                <a:latin typeface="Avenir Next Regular"/>
                <a:cs typeface="Avenir Next Regular"/>
              </a:rPr>
              <a:t>tiempo</a:t>
            </a:r>
            <a:r>
              <a:rPr lang="en-US" sz="1050" dirty="0">
                <a:latin typeface="Avenir Next Regular"/>
                <a:cs typeface="Avenir Next Regular"/>
              </a:rPr>
              <a:t> de </a:t>
            </a:r>
            <a:r>
              <a:rPr lang="en-US" sz="1050" dirty="0" err="1">
                <a:latin typeface="Avenir Next Regular"/>
                <a:cs typeface="Avenir Next Regular"/>
              </a:rPr>
              <a:t>expiración</a:t>
            </a:r>
            <a:r>
              <a:rPr lang="en-US" sz="1050" dirty="0">
                <a:latin typeface="Avenir Next Regular"/>
                <a:cs typeface="Avenir Next Regular"/>
              </a:rPr>
              <a:t> de </a:t>
            </a:r>
            <a:r>
              <a:rPr lang="en-US" sz="1050" dirty="0" err="1">
                <a:latin typeface="Avenir Next Regular"/>
                <a:cs typeface="Avenir Next Regular"/>
              </a:rPr>
              <a:t>una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actividad</a:t>
            </a:r>
            <a:r>
              <a:rPr lang="en-US" sz="1050" dirty="0">
                <a:latin typeface="Avenir Next Regular"/>
                <a:cs typeface="Avenir Next Regular"/>
              </a:rPr>
              <a:t> "</a:t>
            </a:r>
            <a:r>
              <a:rPr lang="en-US" sz="1050" dirty="0" err="1">
                <a:latin typeface="Avenir Next Regular"/>
                <a:cs typeface="Avenir Next Regular"/>
              </a:rPr>
              <a:t>Expirable</a:t>
            </a:r>
            <a:r>
              <a:rPr lang="en-US" sz="1050" dirty="0">
                <a:latin typeface="Avenir Next Regular"/>
                <a:cs typeface="Avenir Next Regular"/>
              </a:rPr>
              <a:t> Activity" para </a:t>
            </a:r>
            <a:r>
              <a:rPr lang="en-US" sz="1050" dirty="0" err="1">
                <a:latin typeface="Avenir Next Regular"/>
                <a:cs typeface="Avenir Next Regular"/>
              </a:rPr>
              <a:t>postergar</a:t>
            </a:r>
            <a:r>
              <a:rPr lang="en-US" sz="1050" dirty="0">
                <a:latin typeface="Avenir Next Regular"/>
                <a:cs typeface="Avenir Next Regular"/>
              </a:rPr>
              <a:t> la </a:t>
            </a:r>
            <a:r>
              <a:rPr lang="en-US" sz="1050" dirty="0" err="1">
                <a:latin typeface="Avenir Next Regular"/>
                <a:cs typeface="Avenir Next Regular"/>
              </a:rPr>
              <a:t>expiración</a:t>
            </a:r>
            <a:r>
              <a:rPr lang="en-US" sz="1050" dirty="0">
                <a:latin typeface="Avenir Next Regular"/>
                <a:cs typeface="Avenir Next Regular"/>
              </a:rPr>
              <a:t> de la </a:t>
            </a:r>
            <a:r>
              <a:rPr lang="en-US" sz="1050" dirty="0" err="1">
                <a:latin typeface="Avenir Next Regular"/>
                <a:cs typeface="Avenir Next Regular"/>
              </a:rPr>
              <a:t>actividad</a:t>
            </a:r>
            <a:r>
              <a:rPr lang="en-US" sz="1050" dirty="0">
                <a:latin typeface="Avenir Next Regular"/>
                <a:cs typeface="Avenir Next Regular"/>
              </a:rPr>
              <a:t> hasta el </a:t>
            </a:r>
            <a:r>
              <a:rPr lang="en-US" sz="1050" dirty="0" err="1">
                <a:latin typeface="Avenir Next Regular"/>
                <a:cs typeface="Avenir Next Regular"/>
              </a:rPr>
              <a:t>próximo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día</a:t>
            </a:r>
            <a:r>
              <a:rPr lang="en-US" sz="1050" dirty="0">
                <a:latin typeface="Avenir Next Regular"/>
                <a:cs typeface="Avenir Next Regular"/>
              </a:rPr>
              <a:t> u </a:t>
            </a:r>
            <a:r>
              <a:rPr lang="en-US" sz="1050" dirty="0" err="1">
                <a:latin typeface="Avenir Next Regular"/>
                <a:cs typeface="Avenir Next Regular"/>
              </a:rPr>
              <a:t>horario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laborable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configurado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en</a:t>
            </a:r>
            <a:r>
              <a:rPr lang="en-US" sz="1050" dirty="0">
                <a:latin typeface="Avenir Next Regular"/>
                <a:cs typeface="Avenir Next Regular"/>
              </a:rPr>
              <a:t> el </a:t>
            </a:r>
            <a:r>
              <a:rPr lang="en-US" sz="1050" dirty="0" err="1">
                <a:latin typeface="Avenir Next Regular"/>
                <a:cs typeface="Avenir Next Regular"/>
              </a:rPr>
              <a:t>calendario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seleccionado</a:t>
            </a:r>
            <a:r>
              <a:rPr lang="en-US" sz="1050" dirty="0">
                <a:latin typeface="Avenir Next Regular"/>
                <a:cs typeface="Avenir Next Regular"/>
              </a:rPr>
              <a:t>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050" dirty="0">
                <a:latin typeface="Avenir Next Regular"/>
                <a:cs typeface="Avenir Next Regular"/>
              </a:rPr>
              <a:t>La </a:t>
            </a:r>
            <a:r>
              <a:rPr lang="en-US" sz="1050" dirty="0" err="1">
                <a:latin typeface="Avenir Next Regular"/>
                <a:cs typeface="Avenir Next Regular"/>
              </a:rPr>
              <a:t>opción</a:t>
            </a:r>
            <a:r>
              <a:rPr lang="en-US" sz="1050" dirty="0">
                <a:latin typeface="Avenir Next Regular"/>
                <a:cs typeface="Avenir Next Regular"/>
              </a:rPr>
              <a:t> "Set Scheduled </a:t>
            </a:r>
            <a:r>
              <a:rPr lang="en-US" sz="1050" dirty="0" err="1">
                <a:latin typeface="Avenir Next Regular"/>
                <a:cs typeface="Avenir Next Regular"/>
              </a:rPr>
              <a:t>Actions"de</a:t>
            </a:r>
            <a:r>
              <a:rPr lang="en-US" sz="1050" dirty="0">
                <a:latin typeface="Avenir Next Regular"/>
                <a:cs typeface="Avenir Next Regular"/>
              </a:rPr>
              <a:t> las </a:t>
            </a:r>
            <a:r>
              <a:rPr lang="en-US" sz="1050" dirty="0" err="1">
                <a:latin typeface="Avenir Next Regular"/>
                <a:cs typeface="Avenir Next Regular"/>
              </a:rPr>
              <a:t>actividades</a:t>
            </a:r>
            <a:r>
              <a:rPr lang="en-US" sz="1050" dirty="0">
                <a:latin typeface="Avenir Next Regular"/>
                <a:cs typeface="Avenir Next Regular"/>
              </a:rPr>
              <a:t> del </a:t>
            </a:r>
            <a:r>
              <a:rPr lang="en-US" sz="1050" dirty="0" err="1">
                <a:latin typeface="Avenir Next Regular"/>
                <a:cs typeface="Avenir Next Regular"/>
              </a:rPr>
              <a:t>tipo</a:t>
            </a:r>
            <a:r>
              <a:rPr lang="en-US" sz="1050" dirty="0">
                <a:latin typeface="Avenir Next Regular"/>
                <a:cs typeface="Avenir Next Regular"/>
              </a:rPr>
              <a:t> "</a:t>
            </a:r>
            <a:r>
              <a:rPr lang="en-US" sz="1050" dirty="0" err="1">
                <a:latin typeface="Avenir Next Regular"/>
                <a:cs typeface="Avenir Next Regular"/>
              </a:rPr>
              <a:t>UserInteraction</a:t>
            </a:r>
            <a:r>
              <a:rPr lang="en-US" sz="1050" dirty="0">
                <a:latin typeface="Avenir Next Regular"/>
                <a:cs typeface="Avenir Next Regular"/>
              </a:rPr>
              <a:t> Activity" </a:t>
            </a:r>
            <a:r>
              <a:rPr lang="en-US" sz="1050" dirty="0" err="1">
                <a:latin typeface="Avenir Next Regular"/>
                <a:cs typeface="Avenir Next Regular"/>
              </a:rPr>
              <a:t>también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puede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hacer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uso</a:t>
            </a:r>
            <a:r>
              <a:rPr lang="en-US" sz="1050" dirty="0">
                <a:latin typeface="Avenir Next Regular"/>
                <a:cs typeface="Avenir Next Regular"/>
              </a:rPr>
              <a:t> de </a:t>
            </a:r>
            <a:r>
              <a:rPr lang="en-US" sz="1050" dirty="0" err="1">
                <a:latin typeface="Avenir Next Regular"/>
                <a:cs typeface="Avenir Next Regular"/>
              </a:rPr>
              <a:t>esta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definición</a:t>
            </a:r>
            <a:r>
              <a:rPr lang="en-US" sz="1050" dirty="0">
                <a:latin typeface="Avenir Next Regular"/>
                <a:cs typeface="Avenir Next Regular"/>
              </a:rPr>
              <a:t> de </a:t>
            </a:r>
            <a:r>
              <a:rPr lang="en-US" sz="1050" dirty="0" err="1">
                <a:latin typeface="Avenir Next Regular"/>
                <a:cs typeface="Avenir Next Regular"/>
              </a:rPr>
              <a:t>calendarios</a:t>
            </a:r>
            <a:r>
              <a:rPr lang="en-US" sz="1050" dirty="0">
                <a:latin typeface="Avenir Next Regular"/>
                <a:cs typeface="Avenir Next Regular"/>
              </a:rPr>
              <a:t>, </a:t>
            </a:r>
            <a:r>
              <a:rPr lang="en-US" sz="1050" dirty="0" err="1">
                <a:latin typeface="Avenir Next Regular"/>
                <a:cs typeface="Avenir Next Regular"/>
              </a:rPr>
              <a:t>colocando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en</a:t>
            </a:r>
            <a:r>
              <a:rPr lang="en-US" sz="1050" dirty="0">
                <a:latin typeface="Avenir Next Regular"/>
                <a:cs typeface="Avenir Next Regular"/>
              </a:rPr>
              <a:t> el </a:t>
            </a:r>
            <a:r>
              <a:rPr lang="en-US" sz="1050" dirty="0" err="1">
                <a:latin typeface="Avenir Next Regular"/>
                <a:cs typeface="Avenir Next Regular"/>
              </a:rPr>
              <a:t>archivo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web.config</a:t>
            </a:r>
            <a:r>
              <a:rPr lang="en-US" sz="1050" dirty="0">
                <a:latin typeface="Avenir Next Regular"/>
                <a:cs typeface="Avenir Next Regular"/>
              </a:rPr>
              <a:t> de BIZUIT </a:t>
            </a:r>
            <a:r>
              <a:rPr lang="en-US" sz="1050" dirty="0" err="1">
                <a:latin typeface="Avenir Next Regular"/>
                <a:cs typeface="Avenir Next Regular"/>
              </a:rPr>
              <a:t>EventManager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una</a:t>
            </a:r>
            <a:r>
              <a:rPr lang="en-US" sz="1050" dirty="0">
                <a:latin typeface="Avenir Next Regular"/>
                <a:cs typeface="Avenir Next Regular"/>
              </a:rPr>
              <a:t> clave </a:t>
            </a:r>
            <a:r>
              <a:rPr lang="en-US" sz="1050" dirty="0" err="1">
                <a:latin typeface="Avenir Next Regular"/>
                <a:cs typeface="Avenir Next Regular"/>
              </a:rPr>
              <a:t>en</a:t>
            </a:r>
            <a:r>
              <a:rPr lang="en-US" sz="1050" dirty="0">
                <a:latin typeface="Avenir Next Regular"/>
                <a:cs typeface="Avenir Next Regular"/>
              </a:rPr>
              <a:t> la que se </a:t>
            </a:r>
            <a:r>
              <a:rPr lang="en-US" sz="1050" dirty="0" err="1">
                <a:latin typeface="Avenir Next Regular"/>
                <a:cs typeface="Avenir Next Regular"/>
              </a:rPr>
              <a:t>indique</a:t>
            </a:r>
            <a:r>
              <a:rPr lang="en-US" sz="1050" dirty="0">
                <a:latin typeface="Avenir Next Regular"/>
                <a:cs typeface="Avenir Next Regular"/>
              </a:rPr>
              <a:t> el </a:t>
            </a:r>
            <a:r>
              <a:rPr lang="en-US" sz="1050" dirty="0" err="1">
                <a:latin typeface="Avenir Next Regular"/>
                <a:cs typeface="Avenir Next Regular"/>
              </a:rPr>
              <a:t>nombre</a:t>
            </a:r>
            <a:r>
              <a:rPr lang="en-US" sz="1050" dirty="0">
                <a:latin typeface="Avenir Next Regular"/>
                <a:cs typeface="Avenir Next Regular"/>
              </a:rPr>
              <a:t> del </a:t>
            </a:r>
            <a:r>
              <a:rPr lang="en-US" sz="1050" dirty="0" err="1">
                <a:latin typeface="Avenir Next Regular"/>
                <a:cs typeface="Avenir Next Regular"/>
              </a:rPr>
              <a:t>calendario</a:t>
            </a:r>
            <a:r>
              <a:rPr lang="en-US" sz="1050" dirty="0">
                <a:latin typeface="Avenir Next Regular"/>
                <a:cs typeface="Avenir Next Regular"/>
              </a:rPr>
              <a:t> a </a:t>
            </a:r>
            <a:r>
              <a:rPr lang="en-US" sz="1050" dirty="0" err="1">
                <a:latin typeface="Avenir Next Regular"/>
                <a:cs typeface="Avenir Next Regular"/>
              </a:rPr>
              <a:t>utilizar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como</a:t>
            </a:r>
            <a:r>
              <a:rPr lang="en-US" sz="1050" dirty="0">
                <a:latin typeface="Avenir Next Regular"/>
                <a:cs typeface="Avenir Next Regular"/>
              </a:rPr>
              <a:t> se </a:t>
            </a:r>
            <a:r>
              <a:rPr lang="en-US" sz="1050" dirty="0" err="1">
                <a:latin typeface="Avenir Next Regular"/>
                <a:cs typeface="Avenir Next Regular"/>
              </a:rPr>
              <a:t>indica</a:t>
            </a:r>
            <a:r>
              <a:rPr lang="en-US" sz="1050" dirty="0">
                <a:latin typeface="Avenir Next Regular"/>
                <a:cs typeface="Avenir Next Regular"/>
              </a:rPr>
              <a:t> a </a:t>
            </a:r>
            <a:r>
              <a:rPr lang="en-US" sz="1050" dirty="0" err="1">
                <a:latin typeface="Avenir Next Regular"/>
                <a:cs typeface="Avenir Next Regular"/>
              </a:rPr>
              <a:t>continuación</a:t>
            </a:r>
            <a:r>
              <a:rPr lang="en-US" sz="1050" dirty="0">
                <a:latin typeface="Avenir Next Regular"/>
                <a:cs typeface="Avenir Next Regular"/>
              </a:rPr>
              <a:t>: </a:t>
            </a:r>
          </a:p>
          <a:p>
            <a:pPr lvl="1">
              <a:buClr>
                <a:srgbClr val="F36F2F"/>
              </a:buClr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&lt;add key="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ScheduleActionsCalendarName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 value="calendario1" /&gt;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n-US" sz="1050" dirty="0">
              <a:latin typeface="Avenir Next Regular"/>
              <a:cs typeface="Avenir Next Regular"/>
            </a:endParaRPr>
          </a:p>
        </p:txBody>
      </p:sp>
      <p:sp>
        <p:nvSpPr>
          <p:cNvPr id="18" name="Text Placeholder 59">
            <a:extLst>
              <a:ext uri="{FF2B5EF4-FFF2-40B4-BE49-F238E27FC236}">
                <a16:creationId xmlns:a16="http://schemas.microsoft.com/office/drawing/2014/main" id="{7E7835C8-6FD6-704E-9E1F-76F4D0E4E2E7}"/>
              </a:ext>
            </a:extLst>
          </p:cNvPr>
          <p:cNvSpPr txBox="1">
            <a:spLocks/>
          </p:cNvSpPr>
          <p:nvPr/>
        </p:nvSpPr>
        <p:spPr>
          <a:xfrm>
            <a:off x="627358" y="2240864"/>
            <a:ext cx="4284854" cy="276254"/>
          </a:xfrm>
          <a:prstGeom prst="rect">
            <a:avLst/>
          </a:prstGeom>
        </p:spPr>
        <p:txBody>
          <a:bodyPr vert="horz" lIns="68567" tIns="34289" rIns="68567" bIns="34289" rtlCol="0">
            <a:normAutofit fontScale="92500" lnSpcReduction="20000"/>
          </a:bodyPr>
          <a:lstStyle>
            <a:lvl1pPr marL="0" indent="0" algn="l" defTabSz="685647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00" kern="1200">
                <a:solidFill>
                  <a:srgbClr val="F27622"/>
                </a:solidFill>
                <a:latin typeface="Raleway" panose="020B0003030101060003" pitchFamily="34" charset="0"/>
                <a:ea typeface="Roboto" panose="02000000000000000000" pitchFamily="2" charset="0"/>
                <a:cs typeface="+mn-cs"/>
              </a:defRPr>
            </a:lvl1pPr>
            <a:lvl2pPr marL="34282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647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47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294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527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35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174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00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>
                <a:latin typeface="Avenir Next Regular"/>
                <a:cs typeface="Avenir Next Regular"/>
              </a:rPr>
              <a:t>Particularidades</a:t>
            </a:r>
            <a:endParaRPr lang="en-US" sz="1400" dirty="0">
              <a:latin typeface="Avenir Next Regular"/>
              <a:cs typeface="Avenir Next Regular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42B9E38-9A3F-9D47-B11B-E6D7028B0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229" y="1202374"/>
            <a:ext cx="2756308" cy="135708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53966B8-F123-5740-8D8E-91DF4430D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050" y="2656994"/>
            <a:ext cx="2413859" cy="208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143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28600" y="209550"/>
            <a:ext cx="8454937" cy="459424"/>
          </a:xfrm>
        </p:spPr>
        <p:txBody>
          <a:bodyPr/>
          <a:lstStyle/>
          <a:p>
            <a:r>
              <a:rPr lang="en-US" dirty="0" err="1">
                <a:latin typeface="Avenir Next Regular"/>
                <a:cs typeface="Avenir Next Regular"/>
              </a:rPr>
              <a:t>Actividades</a:t>
            </a:r>
            <a:r>
              <a:rPr lang="en-US" dirty="0">
                <a:latin typeface="Avenir Next Regular"/>
                <a:cs typeface="Avenir Next Regular"/>
              </a:rPr>
              <a:t> de Control de </a:t>
            </a:r>
            <a:r>
              <a:rPr lang="en-US" dirty="0" err="1">
                <a:latin typeface="Avenir Next Regular"/>
                <a:cs typeface="Avenir Next Regular"/>
              </a:rPr>
              <a:t>Flujo</a:t>
            </a:r>
            <a:r>
              <a:rPr lang="en-US" dirty="0">
                <a:latin typeface="Avenir Next Regular"/>
                <a:cs typeface="Avenir Next Regular"/>
              </a:rPr>
              <a:t>: División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dividir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el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flujo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del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proceso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 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invocando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la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ejecución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 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uno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o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más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 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procesos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 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definidos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BIZUIT Event Manager Server</a:t>
            </a: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8"/>
          </p:nvPr>
        </p:nvSpPr>
        <p:spPr>
          <a:xfrm>
            <a:off x="627358" y="1563356"/>
            <a:ext cx="7297442" cy="566080"/>
          </a:xfrm>
        </p:spPr>
        <p:txBody>
          <a:bodyPr>
            <a:normAutofit/>
          </a:bodyPr>
          <a:lstStyle/>
          <a:p>
            <a:r>
              <a:rPr lang="en-US" sz="1100" dirty="0" err="1">
                <a:latin typeface="Avenir Next Regular"/>
                <a:cs typeface="Avenir Next Regular"/>
              </a:rPr>
              <a:t>Cuando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necesitamos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invocar</a:t>
            </a:r>
            <a:r>
              <a:rPr lang="en-US" sz="1100" dirty="0">
                <a:latin typeface="Avenir Next Regular"/>
                <a:cs typeface="Avenir Next Regular"/>
              </a:rPr>
              <a:t> a </a:t>
            </a:r>
            <a:r>
              <a:rPr lang="en-US" sz="1100" dirty="0" err="1">
                <a:latin typeface="Avenir Next Regular"/>
                <a:cs typeface="Avenir Next Regular"/>
              </a:rPr>
              <a:t>otros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procesos</a:t>
            </a:r>
            <a:r>
              <a:rPr lang="en-US" sz="1100" dirty="0">
                <a:latin typeface="Avenir Next Regular"/>
                <a:cs typeface="Avenir Next Regular"/>
              </a:rPr>
              <a:t>, para </a:t>
            </a:r>
            <a:r>
              <a:rPr lang="en-US" sz="1100" dirty="0" err="1">
                <a:latin typeface="Avenir Next Regular"/>
                <a:cs typeface="Avenir Next Regular"/>
              </a:rPr>
              <a:t>asignar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tareas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en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paralelo</a:t>
            </a:r>
            <a:r>
              <a:rPr lang="en-US" sz="1100" dirty="0">
                <a:latin typeface="Avenir Next Regular"/>
                <a:cs typeface="Avenir Next Regular"/>
              </a:rPr>
              <a:t> o para </a:t>
            </a:r>
            <a:r>
              <a:rPr lang="en-US" sz="1100" dirty="0" err="1">
                <a:latin typeface="Avenir Next Regular"/>
                <a:cs typeface="Avenir Next Regular"/>
              </a:rPr>
              <a:t>realizar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tareas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asíncronas</a:t>
            </a:r>
            <a:r>
              <a:rPr lang="en-US" sz="1100" dirty="0">
                <a:latin typeface="Avenir Next Regular"/>
                <a:cs typeface="Avenir Next Regular"/>
              </a:rPr>
              <a:t>. </a:t>
            </a:r>
          </a:p>
          <a:p>
            <a:endParaRPr lang="en-US" sz="1100" dirty="0">
              <a:latin typeface="Avenir Next Regular"/>
              <a:cs typeface="Avenir Next Regular"/>
            </a:endParaRPr>
          </a:p>
        </p:txBody>
      </p:sp>
      <p:sp>
        <p:nvSpPr>
          <p:cNvPr id="60" name="Text Placeholder 59"/>
          <p:cNvSpPr>
            <a:spLocks noGrp="1"/>
          </p:cNvSpPr>
          <p:nvPr>
            <p:ph type="body" sz="quarter" idx="19"/>
          </p:nvPr>
        </p:nvSpPr>
        <p:spPr>
          <a:xfrm>
            <a:off x="627359" y="1313801"/>
            <a:ext cx="4284854" cy="276254"/>
          </a:xfrm>
        </p:spPr>
        <p:txBody>
          <a:bodyPr>
            <a:normAutofit fontScale="92500" lnSpcReduction="20000"/>
          </a:bodyPr>
          <a:lstStyle/>
          <a:p>
            <a:r>
              <a:rPr lang="en-US" sz="1400" dirty="0" err="1">
                <a:latin typeface="Avenir Next Regular"/>
                <a:cs typeface="Avenir Next Regular"/>
              </a:rPr>
              <a:t>Cuándo</a:t>
            </a:r>
            <a:r>
              <a:rPr lang="en-US" sz="1400" dirty="0">
                <a:latin typeface="Avenir Next Regular"/>
                <a:cs typeface="Avenir Next Regular"/>
              </a:rPr>
              <a:t> se </a:t>
            </a:r>
            <a:r>
              <a:rPr lang="en-US" sz="1400" dirty="0" err="1">
                <a:latin typeface="Avenir Next Regular"/>
                <a:cs typeface="Avenir Next Regular"/>
              </a:rPr>
              <a:t>utiliza</a:t>
            </a:r>
            <a:r>
              <a:rPr lang="en-US" sz="1400" dirty="0">
                <a:latin typeface="Avenir Next Regular"/>
                <a:cs typeface="Avenir Next Regular"/>
              </a:rPr>
              <a:t>?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629634" y="2588517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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92803" y="3049224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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350721" y="3611721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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135505" y="4267079"/>
            <a:ext cx="447516" cy="392415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21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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76</a:t>
            </a:fld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vert="horz" lIns="68567" tIns="34289" rIns="68567" bIns="34289" rtlCol="0" anchor="ctr"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  <a:latin typeface="Avenir Next Regular"/>
                <a:cs typeface="Avenir Next Regular"/>
              </a:rPr>
              <a:t>BIZUIT Agile Business Suite – TYCON S.A. © 2005 </a:t>
            </a:r>
          </a:p>
        </p:txBody>
      </p:sp>
      <p:sp>
        <p:nvSpPr>
          <p:cNvPr id="17" name="Text Placeholder 58">
            <a:extLst>
              <a:ext uri="{FF2B5EF4-FFF2-40B4-BE49-F238E27FC236}">
                <a16:creationId xmlns:a16="http://schemas.microsoft.com/office/drawing/2014/main" id="{C14C6618-AE76-344E-B643-B3F0894E0DEB}"/>
              </a:ext>
            </a:extLst>
          </p:cNvPr>
          <p:cNvSpPr txBox="1">
            <a:spLocks/>
          </p:cNvSpPr>
          <p:nvPr/>
        </p:nvSpPr>
        <p:spPr>
          <a:xfrm>
            <a:off x="627357" y="2490418"/>
            <a:ext cx="4648201" cy="2138732"/>
          </a:xfrm>
          <a:prstGeom prst="rect">
            <a:avLst/>
          </a:prstGeom>
        </p:spPr>
        <p:txBody>
          <a:bodyPr vert="horz" lIns="68567" tIns="34289" rIns="68567" bIns="34289" rtlCol="0">
            <a:normAutofit fontScale="85000" lnSpcReduction="20000"/>
          </a:bodyPr>
          <a:lstStyle>
            <a:lvl1pPr marL="0" indent="0" algn="l" defTabSz="685647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1pPr>
            <a:lvl2pPr marL="34282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647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47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294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527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35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174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00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050" dirty="0">
                <a:latin typeface="Avenir Next Regular"/>
                <a:cs typeface="Avenir Next Regular"/>
              </a:rPr>
              <a:t>La </a:t>
            </a:r>
            <a:r>
              <a:rPr lang="en-US" sz="1050" dirty="0" err="1">
                <a:latin typeface="Avenir Next Regular"/>
                <a:cs typeface="Avenir Next Regular"/>
              </a:rPr>
              <a:t>opción</a:t>
            </a:r>
            <a:r>
              <a:rPr lang="en-US" sz="1050" dirty="0">
                <a:latin typeface="Avenir Next Regular"/>
                <a:cs typeface="Avenir Next Regular"/>
              </a:rPr>
              <a:t> “Wait for child instances” </a:t>
            </a:r>
            <a:r>
              <a:rPr lang="en-US" sz="1050" dirty="0" err="1">
                <a:latin typeface="Avenir Next Regular"/>
                <a:cs typeface="Avenir Next Regular"/>
              </a:rPr>
              <a:t>permite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indicar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si</a:t>
            </a:r>
            <a:r>
              <a:rPr lang="en-US" sz="1050" dirty="0">
                <a:latin typeface="Avenir Next Regular"/>
                <a:cs typeface="Avenir Next Regular"/>
              </a:rPr>
              <a:t> la </a:t>
            </a:r>
            <a:r>
              <a:rPr lang="en-US" sz="1050" dirty="0" err="1">
                <a:latin typeface="Avenir Next Regular"/>
                <a:cs typeface="Avenir Next Regular"/>
              </a:rPr>
              <a:t>ejecución</a:t>
            </a:r>
            <a:r>
              <a:rPr lang="en-US" sz="1050" dirty="0">
                <a:latin typeface="Avenir Next Regular"/>
                <a:cs typeface="Avenir Next Regular"/>
              </a:rPr>
              <a:t> del </a:t>
            </a:r>
            <a:r>
              <a:rPr lang="en-US" sz="1050" dirty="0" err="1">
                <a:latin typeface="Avenir Next Regular"/>
                <a:cs typeface="Avenir Next Regular"/>
              </a:rPr>
              <a:t>proceso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en</a:t>
            </a:r>
            <a:r>
              <a:rPr lang="en-US" sz="1050" dirty="0">
                <a:latin typeface="Avenir Next Regular"/>
                <a:cs typeface="Avenir Next Regular"/>
              </a:rPr>
              <a:t> el </a:t>
            </a:r>
            <a:r>
              <a:rPr lang="en-US" sz="1050" dirty="0" err="1">
                <a:latin typeface="Avenir Next Regular"/>
                <a:cs typeface="Avenir Next Regular"/>
              </a:rPr>
              <a:t>cual</a:t>
            </a:r>
            <a:r>
              <a:rPr lang="en-US" sz="1050" dirty="0">
                <a:latin typeface="Avenir Next Regular"/>
                <a:cs typeface="Avenir Next Regular"/>
              </a:rPr>
              <a:t> se </a:t>
            </a:r>
            <a:r>
              <a:rPr lang="en-US" sz="1050" dirty="0" err="1">
                <a:latin typeface="Avenir Next Regular"/>
                <a:cs typeface="Avenir Next Regular"/>
              </a:rPr>
              <a:t>encuentra</a:t>
            </a:r>
            <a:r>
              <a:rPr lang="en-US" sz="1050" dirty="0">
                <a:latin typeface="Avenir Next Regular"/>
                <a:cs typeface="Avenir Next Regular"/>
              </a:rPr>
              <a:t> la </a:t>
            </a:r>
            <a:r>
              <a:rPr lang="en-US" sz="1050" dirty="0" err="1">
                <a:latin typeface="Avenir Next Regular"/>
                <a:cs typeface="Avenir Next Regular"/>
              </a:rPr>
              <a:t>actividad</a:t>
            </a:r>
            <a:r>
              <a:rPr lang="en-US" sz="1050" dirty="0">
                <a:latin typeface="Avenir Next Regular"/>
                <a:cs typeface="Avenir Next Regular"/>
              </a:rPr>
              <a:t> Split </a:t>
            </a:r>
            <a:r>
              <a:rPr lang="en-US" sz="1050" dirty="0" err="1">
                <a:latin typeface="Avenir Next Regular"/>
                <a:cs typeface="Avenir Next Regular"/>
              </a:rPr>
              <a:t>espera</a:t>
            </a:r>
            <a:r>
              <a:rPr lang="en-US" sz="1050" dirty="0">
                <a:latin typeface="Avenir Next Regular"/>
                <a:cs typeface="Avenir Next Regular"/>
              </a:rPr>
              <a:t> que </a:t>
            </a:r>
            <a:r>
              <a:rPr lang="en-US" sz="1050" dirty="0" err="1">
                <a:latin typeface="Avenir Next Regular"/>
                <a:cs typeface="Avenir Next Regular"/>
              </a:rPr>
              <a:t>finalicen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todas</a:t>
            </a:r>
            <a:r>
              <a:rPr lang="en-US" sz="1050" dirty="0">
                <a:latin typeface="Avenir Next Regular"/>
                <a:cs typeface="Avenir Next Regular"/>
              </a:rPr>
              <a:t> las </a:t>
            </a:r>
            <a:r>
              <a:rPr lang="en-US" sz="1050" dirty="0" err="1">
                <a:latin typeface="Avenir Next Regular"/>
                <a:cs typeface="Avenir Next Regular"/>
              </a:rPr>
              <a:t>ejecuciones</a:t>
            </a:r>
            <a:r>
              <a:rPr lang="en-US" sz="1050" dirty="0">
                <a:latin typeface="Avenir Next Regular"/>
                <a:cs typeface="Avenir Next Regular"/>
              </a:rPr>
              <a:t> de </a:t>
            </a:r>
            <a:r>
              <a:rPr lang="en-US" sz="1050" dirty="0" err="1">
                <a:latin typeface="Avenir Next Regular"/>
                <a:cs typeface="Avenir Next Regular"/>
              </a:rPr>
              <a:t>procesos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definidos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en</a:t>
            </a:r>
            <a:r>
              <a:rPr lang="en-US" sz="1050" dirty="0">
                <a:latin typeface="Avenir Next Regular"/>
                <a:cs typeface="Avenir Next Regular"/>
              </a:rPr>
              <a:t> la </a:t>
            </a:r>
            <a:r>
              <a:rPr lang="en-US" sz="1050" dirty="0" err="1">
                <a:latin typeface="Avenir Next Regular"/>
                <a:cs typeface="Avenir Next Regular"/>
              </a:rPr>
              <a:t>actividad</a:t>
            </a:r>
            <a:r>
              <a:rPr lang="en-US" sz="1050" dirty="0">
                <a:latin typeface="Avenir Next Regular"/>
                <a:cs typeface="Avenir Next Regular"/>
              </a:rPr>
              <a:t> o </a:t>
            </a:r>
            <a:r>
              <a:rPr lang="en-US" sz="1050" dirty="0" err="1">
                <a:latin typeface="Avenir Next Regular"/>
                <a:cs typeface="Avenir Next Regular"/>
              </a:rPr>
              <a:t>continúa</a:t>
            </a:r>
            <a:r>
              <a:rPr lang="en-US" sz="1050" dirty="0">
                <a:latin typeface="Avenir Next Regular"/>
                <a:cs typeface="Avenir Next Regular"/>
              </a:rPr>
              <a:t> con la </a:t>
            </a:r>
            <a:r>
              <a:rPr lang="en-US" sz="1050" dirty="0" err="1">
                <a:latin typeface="Avenir Next Regular"/>
                <a:cs typeface="Avenir Next Regular"/>
              </a:rPr>
              <a:t>ejecución</a:t>
            </a:r>
            <a:r>
              <a:rPr lang="en-US" sz="1050" dirty="0">
                <a:latin typeface="Avenir Next Regular"/>
                <a:cs typeface="Avenir Next Regular"/>
              </a:rPr>
              <a:t> de la </a:t>
            </a:r>
            <a:r>
              <a:rPr lang="en-US" sz="1050" dirty="0" err="1">
                <a:latin typeface="Avenir Next Regular"/>
                <a:cs typeface="Avenir Next Regular"/>
              </a:rPr>
              <a:t>siguiente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actividad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configurada</a:t>
            </a:r>
            <a:r>
              <a:rPr lang="en-US" sz="1050" dirty="0">
                <a:latin typeface="Avenir Next Regular"/>
                <a:cs typeface="Avenir Next Regular"/>
              </a:rPr>
              <a:t>. Si </a:t>
            </a:r>
            <a:r>
              <a:rPr lang="en-US" sz="1050" dirty="0" err="1">
                <a:latin typeface="Avenir Next Regular"/>
                <a:cs typeface="Avenir Next Regular"/>
              </a:rPr>
              <a:t>esta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opción</a:t>
            </a:r>
            <a:r>
              <a:rPr lang="en-US" sz="1050" dirty="0">
                <a:latin typeface="Avenir Next Regular"/>
                <a:cs typeface="Avenir Next Regular"/>
              </a:rPr>
              <a:t> se </a:t>
            </a:r>
            <a:r>
              <a:rPr lang="en-US" sz="1050" dirty="0" err="1">
                <a:latin typeface="Avenir Next Regular"/>
                <a:cs typeface="Avenir Next Regular"/>
              </a:rPr>
              <a:t>encuentra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deseleccionada</a:t>
            </a:r>
            <a:r>
              <a:rPr lang="en-US" sz="1050" dirty="0">
                <a:latin typeface="Avenir Next Regular"/>
                <a:cs typeface="Avenir Next Regular"/>
              </a:rPr>
              <a:t>, no </a:t>
            </a:r>
            <a:r>
              <a:rPr lang="en-US" sz="1050" dirty="0" err="1">
                <a:latin typeface="Avenir Next Regular"/>
                <a:cs typeface="Avenir Next Regular"/>
              </a:rPr>
              <a:t>será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posible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utilizar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en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actividades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posteriores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los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parámetros</a:t>
            </a:r>
            <a:r>
              <a:rPr lang="en-US" sz="1050" dirty="0">
                <a:latin typeface="Avenir Next Regular"/>
                <a:cs typeface="Avenir Next Regular"/>
              </a:rPr>
              <a:t> de </a:t>
            </a:r>
            <a:r>
              <a:rPr lang="en-US" sz="1050" dirty="0" err="1">
                <a:latin typeface="Avenir Next Regular"/>
                <a:cs typeface="Avenir Next Regular"/>
              </a:rPr>
              <a:t>salida</a:t>
            </a:r>
            <a:r>
              <a:rPr lang="en-US" sz="1050" dirty="0">
                <a:latin typeface="Avenir Next Regular"/>
                <a:cs typeface="Avenir Next Regular"/>
              </a:rPr>
              <a:t> de </a:t>
            </a:r>
            <a:r>
              <a:rPr lang="en-US" sz="1050" dirty="0" err="1">
                <a:latin typeface="Avenir Next Regular"/>
                <a:cs typeface="Avenir Next Regular"/>
              </a:rPr>
              <a:t>los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procesos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configurados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ya</a:t>
            </a:r>
            <a:r>
              <a:rPr lang="en-US" sz="1050" dirty="0">
                <a:latin typeface="Avenir Next Regular"/>
                <a:cs typeface="Avenir Next Regular"/>
              </a:rPr>
              <a:t> que </a:t>
            </a:r>
            <a:r>
              <a:rPr lang="en-US" sz="1050" dirty="0" err="1">
                <a:latin typeface="Avenir Next Regular"/>
                <a:cs typeface="Avenir Next Regular"/>
              </a:rPr>
              <a:t>su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ejecución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es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en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paralelo</a:t>
            </a:r>
            <a:r>
              <a:rPr lang="en-US" sz="1050" dirty="0">
                <a:latin typeface="Avenir Next Regular"/>
                <a:cs typeface="Avenir Next Regular"/>
              </a:rPr>
              <a:t>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050" dirty="0">
                <a:latin typeface="Avenir Next Regular"/>
                <a:cs typeface="Avenir Next Regular"/>
              </a:rPr>
              <a:t>La </a:t>
            </a:r>
            <a:r>
              <a:rPr lang="en-US" sz="1050" dirty="0" err="1">
                <a:latin typeface="Avenir Next Regular"/>
                <a:cs typeface="Avenir Next Regular"/>
              </a:rPr>
              <a:t>opción</a:t>
            </a:r>
            <a:r>
              <a:rPr lang="en-US" sz="1050" dirty="0">
                <a:latin typeface="Avenir Next Regular"/>
                <a:cs typeface="Avenir Next Regular"/>
              </a:rPr>
              <a:t> “Associate this instance documents to child instances“ </a:t>
            </a:r>
            <a:r>
              <a:rPr lang="en-US" sz="1050" dirty="0" err="1">
                <a:latin typeface="Avenir Next Regular"/>
                <a:cs typeface="Avenir Next Regular"/>
              </a:rPr>
              <a:t>permite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indicar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si</a:t>
            </a:r>
            <a:r>
              <a:rPr lang="en-US" sz="1050" dirty="0">
                <a:latin typeface="Avenir Next Regular"/>
                <a:cs typeface="Avenir Next Regular"/>
              </a:rPr>
              <a:t> las </a:t>
            </a:r>
            <a:r>
              <a:rPr lang="en-US" sz="1050" dirty="0" err="1">
                <a:latin typeface="Avenir Next Regular"/>
                <a:cs typeface="Avenir Next Regular"/>
              </a:rPr>
              <a:t>instancias</a:t>
            </a:r>
            <a:r>
              <a:rPr lang="en-US" sz="1050" dirty="0">
                <a:latin typeface="Avenir Next Regular"/>
                <a:cs typeface="Avenir Next Regular"/>
              </a:rPr>
              <a:t> </a:t>
            </a:r>
            <a:r>
              <a:rPr lang="en-US" sz="1050" dirty="0" err="1">
                <a:latin typeface="Avenir Next Regular"/>
                <a:cs typeface="Avenir Next Regular"/>
              </a:rPr>
              <a:t>generadas</a:t>
            </a:r>
            <a:r>
              <a:rPr lang="en-US" sz="1050" dirty="0">
                <a:latin typeface="Avenir Next Regular"/>
                <a:cs typeface="Avenir Next Regular"/>
              </a:rPr>
              <a:t> a </a:t>
            </a:r>
            <a:r>
              <a:rPr lang="en-US" sz="1050" dirty="0" err="1">
                <a:latin typeface="Avenir Next Regular"/>
                <a:cs typeface="Avenir Next Regular"/>
              </a:rPr>
              <a:t>partir</a:t>
            </a:r>
            <a:r>
              <a:rPr lang="en-US" sz="1050" dirty="0">
                <a:latin typeface="Avenir Next Regular"/>
                <a:cs typeface="Avenir Next Regular"/>
              </a:rPr>
              <a:t> de la </a:t>
            </a:r>
            <a:r>
              <a:rPr lang="en-US" sz="1050" dirty="0" err="1">
                <a:latin typeface="Avenir Next Regular"/>
                <a:cs typeface="Avenir Next Regular"/>
              </a:rPr>
              <a:t>ejecución</a:t>
            </a:r>
            <a:r>
              <a:rPr lang="en-US" sz="1050" dirty="0">
                <a:latin typeface="Avenir Next Regular"/>
                <a:cs typeface="Avenir Next Regular"/>
              </a:rPr>
              <a:t> de </a:t>
            </a:r>
            <a:r>
              <a:rPr lang="en-US" sz="1050" dirty="0" err="1">
                <a:latin typeface="Avenir Next Regular"/>
                <a:cs typeface="Avenir Next Regular"/>
              </a:rPr>
              <a:t>los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procesos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configurados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tienen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acceso</a:t>
            </a:r>
            <a:r>
              <a:rPr lang="en-US" sz="1050" dirty="0">
                <a:latin typeface="Avenir Next Regular"/>
                <a:cs typeface="Avenir Next Regular"/>
              </a:rPr>
              <a:t> a </a:t>
            </a:r>
            <a:r>
              <a:rPr lang="en-US" sz="1050" dirty="0" err="1">
                <a:latin typeface="Avenir Next Regular"/>
                <a:cs typeface="Avenir Next Regular"/>
              </a:rPr>
              <a:t>los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documentos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asociados</a:t>
            </a:r>
            <a:r>
              <a:rPr lang="en-US" sz="1050" dirty="0">
                <a:latin typeface="Avenir Next Regular"/>
                <a:cs typeface="Avenir Next Regular"/>
              </a:rPr>
              <a:t> a la </a:t>
            </a:r>
            <a:r>
              <a:rPr lang="en-US" sz="1050" dirty="0" err="1">
                <a:latin typeface="Avenir Next Regular"/>
                <a:cs typeface="Avenir Next Regular"/>
              </a:rPr>
              <a:t>instancia</a:t>
            </a:r>
            <a:r>
              <a:rPr lang="en-US" sz="1050" dirty="0">
                <a:latin typeface="Avenir Next Regular"/>
                <a:cs typeface="Avenir Next Regular"/>
              </a:rPr>
              <a:t>  que </a:t>
            </a:r>
            <a:r>
              <a:rPr lang="en-US" sz="1050" dirty="0" err="1">
                <a:latin typeface="Avenir Next Regular"/>
                <a:cs typeface="Avenir Next Regular"/>
              </a:rPr>
              <a:t>ejecutó</a:t>
            </a:r>
            <a:r>
              <a:rPr lang="en-US" sz="1050" dirty="0">
                <a:latin typeface="Avenir Next Regular"/>
                <a:cs typeface="Avenir Next Regular"/>
              </a:rPr>
              <a:t> la </a:t>
            </a:r>
            <a:r>
              <a:rPr lang="en-US" sz="1050" dirty="0" err="1">
                <a:latin typeface="Avenir Next Regular"/>
                <a:cs typeface="Avenir Next Regular"/>
              </a:rPr>
              <a:t>actividad</a:t>
            </a:r>
            <a:r>
              <a:rPr lang="en-US" sz="1050" dirty="0">
                <a:latin typeface="Avenir Next Regular"/>
                <a:cs typeface="Avenir Next Regular"/>
              </a:rPr>
              <a:t> Split.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050" dirty="0" err="1">
                <a:latin typeface="Avenir Next Regular"/>
                <a:cs typeface="Avenir Next Regular"/>
              </a:rPr>
              <a:t>Es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posible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crear</a:t>
            </a:r>
            <a:r>
              <a:rPr lang="en-US" sz="1050" dirty="0">
                <a:latin typeface="Avenir Next Regular"/>
                <a:cs typeface="Avenir Next Regular"/>
              </a:rPr>
              <a:t> n </a:t>
            </a:r>
            <a:r>
              <a:rPr lang="en-US" sz="1050" dirty="0" err="1">
                <a:latin typeface="Avenir Next Regular"/>
                <a:cs typeface="Avenir Next Regular"/>
              </a:rPr>
              <a:t>instancias</a:t>
            </a:r>
            <a:r>
              <a:rPr lang="en-US" sz="1050" dirty="0">
                <a:latin typeface="Avenir Next Regular"/>
                <a:cs typeface="Avenir Next Regular"/>
              </a:rPr>
              <a:t> de </a:t>
            </a:r>
            <a:r>
              <a:rPr lang="en-US" sz="1050" dirty="0" err="1">
                <a:latin typeface="Avenir Next Regular"/>
                <a:cs typeface="Avenir Next Regular"/>
              </a:rPr>
              <a:t>distintos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procesos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en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función</a:t>
            </a:r>
            <a:r>
              <a:rPr lang="en-US" sz="1050" dirty="0">
                <a:latin typeface="Avenir Next Regular"/>
                <a:cs typeface="Avenir Next Regular"/>
              </a:rPr>
              <a:t> de </a:t>
            </a:r>
            <a:r>
              <a:rPr lang="en-US" sz="1050" dirty="0" err="1">
                <a:latin typeface="Avenir Next Regular"/>
                <a:cs typeface="Avenir Next Regular"/>
              </a:rPr>
              <a:t>una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estructura</a:t>
            </a:r>
            <a:r>
              <a:rPr lang="en-US" sz="1050" dirty="0">
                <a:latin typeface="Avenir Next Regular"/>
                <a:cs typeface="Avenir Next Regular"/>
              </a:rPr>
              <a:t> de </a:t>
            </a:r>
            <a:r>
              <a:rPr lang="en-US" sz="1050" dirty="0" err="1">
                <a:latin typeface="Avenir Next Regular"/>
                <a:cs typeface="Avenir Next Regular"/>
              </a:rPr>
              <a:t>datos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repetitivo</a:t>
            </a:r>
            <a:r>
              <a:rPr lang="en-US" sz="1050" dirty="0">
                <a:latin typeface="Avenir Next Regular"/>
                <a:cs typeface="Avenir Next Regular"/>
              </a:rPr>
              <a:t> y </a:t>
            </a:r>
            <a:r>
              <a:rPr lang="en-US" sz="1050" dirty="0" err="1">
                <a:latin typeface="Avenir Next Regular"/>
                <a:cs typeface="Avenir Next Regular"/>
              </a:rPr>
              <a:t>esperar</a:t>
            </a:r>
            <a:r>
              <a:rPr lang="en-US" sz="1050" dirty="0">
                <a:latin typeface="Avenir Next Regular"/>
                <a:cs typeface="Avenir Next Regular"/>
              </a:rPr>
              <a:t> o no a que </a:t>
            </a:r>
            <a:r>
              <a:rPr lang="en-US" sz="1050" dirty="0" err="1">
                <a:latin typeface="Avenir Next Regular"/>
                <a:cs typeface="Avenir Next Regular"/>
              </a:rPr>
              <a:t>todas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esas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instancias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finalicen</a:t>
            </a:r>
            <a:r>
              <a:rPr lang="en-US" sz="1050" dirty="0">
                <a:latin typeface="Avenir Next Regular"/>
                <a:cs typeface="Avenir Next Regular"/>
              </a:rPr>
              <a:t> para </a:t>
            </a:r>
            <a:r>
              <a:rPr lang="en-US" sz="1050" dirty="0" err="1">
                <a:latin typeface="Avenir Next Regular"/>
                <a:cs typeface="Avenir Next Regular"/>
              </a:rPr>
              <a:t>continuar</a:t>
            </a:r>
            <a:r>
              <a:rPr lang="en-US" sz="1050" dirty="0">
                <a:latin typeface="Avenir Next Regular"/>
                <a:cs typeface="Avenir Next Regular"/>
              </a:rPr>
              <a:t> con la </a:t>
            </a:r>
            <a:r>
              <a:rPr lang="en-US" sz="1050" dirty="0" err="1">
                <a:latin typeface="Avenir Next Regular"/>
                <a:cs typeface="Avenir Next Regular"/>
              </a:rPr>
              <a:t>siguiente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actividad</a:t>
            </a:r>
            <a:r>
              <a:rPr lang="en-US" sz="1050" dirty="0">
                <a:latin typeface="Avenir Next Regular"/>
                <a:cs typeface="Avenir Next Regular"/>
              </a:rPr>
              <a:t>.</a:t>
            </a:r>
          </a:p>
        </p:txBody>
      </p:sp>
      <p:sp>
        <p:nvSpPr>
          <p:cNvPr id="18" name="Text Placeholder 59">
            <a:extLst>
              <a:ext uri="{FF2B5EF4-FFF2-40B4-BE49-F238E27FC236}">
                <a16:creationId xmlns:a16="http://schemas.microsoft.com/office/drawing/2014/main" id="{7E7835C8-6FD6-704E-9E1F-76F4D0E4E2E7}"/>
              </a:ext>
            </a:extLst>
          </p:cNvPr>
          <p:cNvSpPr txBox="1">
            <a:spLocks/>
          </p:cNvSpPr>
          <p:nvPr/>
        </p:nvSpPr>
        <p:spPr>
          <a:xfrm>
            <a:off x="627358" y="2240864"/>
            <a:ext cx="4284854" cy="276254"/>
          </a:xfrm>
          <a:prstGeom prst="rect">
            <a:avLst/>
          </a:prstGeom>
        </p:spPr>
        <p:txBody>
          <a:bodyPr vert="horz" lIns="68567" tIns="34289" rIns="68567" bIns="34289" rtlCol="0">
            <a:normAutofit fontScale="92500" lnSpcReduction="20000"/>
          </a:bodyPr>
          <a:lstStyle>
            <a:lvl1pPr marL="0" indent="0" algn="l" defTabSz="685647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00" kern="1200">
                <a:solidFill>
                  <a:srgbClr val="F27622"/>
                </a:solidFill>
                <a:latin typeface="Raleway" panose="020B0003030101060003" pitchFamily="34" charset="0"/>
                <a:ea typeface="Roboto" panose="02000000000000000000" pitchFamily="2" charset="0"/>
                <a:cs typeface="+mn-cs"/>
              </a:defRPr>
            </a:lvl1pPr>
            <a:lvl2pPr marL="34282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647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47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294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527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35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174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00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>
                <a:latin typeface="Avenir Next Regular"/>
                <a:cs typeface="Avenir Next Regular"/>
              </a:rPr>
              <a:t>Particularidades</a:t>
            </a:r>
            <a:endParaRPr lang="en-US" sz="1400" dirty="0">
              <a:latin typeface="Avenir Next Regular"/>
              <a:cs typeface="Avenir Next Regular"/>
            </a:endParaRPr>
          </a:p>
        </p:txBody>
      </p:sp>
      <p:pic>
        <p:nvPicPr>
          <p:cNvPr id="15" name="Picture 6" descr="img_357.jpg">
            <a:extLst>
              <a:ext uri="{FF2B5EF4-FFF2-40B4-BE49-F238E27FC236}">
                <a16:creationId xmlns:a16="http://schemas.microsoft.com/office/drawing/2014/main" id="{FF331B94-8C25-C349-9C81-FC1B94DCBFA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17519" y="2237206"/>
            <a:ext cx="3074491" cy="250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473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28600" y="209550"/>
            <a:ext cx="8454937" cy="459424"/>
          </a:xfrm>
        </p:spPr>
        <p:txBody>
          <a:bodyPr/>
          <a:lstStyle/>
          <a:p>
            <a:r>
              <a:rPr lang="en-US" dirty="0" err="1">
                <a:latin typeface="Avenir Next Regular"/>
                <a:cs typeface="Avenir Next Regular"/>
              </a:rPr>
              <a:t>Actividades</a:t>
            </a:r>
            <a:r>
              <a:rPr lang="en-US" dirty="0">
                <a:latin typeface="Avenir Next Regular"/>
                <a:cs typeface="Avenir Next Regular"/>
              </a:rPr>
              <a:t> de Control de </a:t>
            </a:r>
            <a:r>
              <a:rPr lang="en-US" dirty="0" err="1">
                <a:latin typeface="Avenir Next Regular"/>
                <a:cs typeface="Avenir Next Regular"/>
              </a:rPr>
              <a:t>Flujo</a:t>
            </a:r>
            <a:r>
              <a:rPr lang="en-US" dirty="0">
                <a:latin typeface="Avenir Next Regular"/>
                <a:cs typeface="Avenir Next Regular"/>
              </a:rPr>
              <a:t>: </a:t>
            </a:r>
            <a:r>
              <a:rPr lang="en-US" dirty="0" err="1">
                <a:latin typeface="Avenir Next Regular"/>
                <a:cs typeface="Avenir Next Regular"/>
              </a:rPr>
              <a:t>Finalizar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finalizar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explícitamente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la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ejecución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un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proceso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.</a:t>
            </a: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8"/>
          </p:nvPr>
        </p:nvSpPr>
        <p:spPr>
          <a:xfrm>
            <a:off x="672861" y="2186991"/>
            <a:ext cx="7297442" cy="566080"/>
          </a:xfrm>
        </p:spPr>
        <p:txBody>
          <a:bodyPr>
            <a:normAutofit/>
          </a:bodyPr>
          <a:lstStyle/>
          <a:p>
            <a:r>
              <a:rPr lang="en-US" sz="1100" dirty="0" err="1">
                <a:latin typeface="Avenir Next Regular"/>
                <a:cs typeface="Avenir Next Regular"/>
              </a:rPr>
              <a:t>Cuando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necesitamos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finalizar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explícitamente</a:t>
            </a:r>
            <a:r>
              <a:rPr lang="en-US" sz="1100" dirty="0">
                <a:latin typeface="Avenir Next Regular"/>
                <a:cs typeface="Avenir Next Regular"/>
              </a:rPr>
              <a:t> la </a:t>
            </a:r>
            <a:r>
              <a:rPr lang="en-US" sz="1100" dirty="0" err="1">
                <a:latin typeface="Avenir Next Regular"/>
                <a:cs typeface="Avenir Next Regular"/>
              </a:rPr>
              <a:t>ejecución</a:t>
            </a:r>
            <a:r>
              <a:rPr lang="en-US" sz="1100" dirty="0">
                <a:latin typeface="Avenir Next Regular"/>
                <a:cs typeface="Avenir Next Regular"/>
              </a:rPr>
              <a:t> del </a:t>
            </a:r>
            <a:r>
              <a:rPr lang="en-US" sz="1100" dirty="0" err="1">
                <a:latin typeface="Avenir Next Regular"/>
                <a:cs typeface="Avenir Next Regular"/>
              </a:rPr>
              <a:t>proceso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en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alguna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rama</a:t>
            </a:r>
            <a:r>
              <a:rPr lang="en-US" sz="1100" dirty="0">
                <a:latin typeface="Avenir Next Regular"/>
                <a:cs typeface="Avenir Next Regular"/>
              </a:rPr>
              <a:t> del </a:t>
            </a:r>
            <a:r>
              <a:rPr lang="en-US" sz="1100" dirty="0" err="1">
                <a:latin typeface="Avenir Next Regular"/>
                <a:cs typeface="Avenir Next Regular"/>
              </a:rPr>
              <a:t>flujo</a:t>
            </a:r>
            <a:r>
              <a:rPr lang="en-US" sz="1100" dirty="0">
                <a:latin typeface="Avenir Next Regular"/>
                <a:cs typeface="Avenir Next Regular"/>
              </a:rPr>
              <a:t>.</a:t>
            </a:r>
          </a:p>
          <a:p>
            <a:endParaRPr lang="en-US" sz="1100" dirty="0">
              <a:latin typeface="Avenir Next Regular"/>
              <a:cs typeface="Avenir Next Regular"/>
            </a:endParaRPr>
          </a:p>
        </p:txBody>
      </p:sp>
      <p:sp>
        <p:nvSpPr>
          <p:cNvPr id="60" name="Text Placeholder 59"/>
          <p:cNvSpPr>
            <a:spLocks noGrp="1"/>
          </p:cNvSpPr>
          <p:nvPr>
            <p:ph type="body" sz="quarter" idx="19"/>
          </p:nvPr>
        </p:nvSpPr>
        <p:spPr>
          <a:xfrm>
            <a:off x="672862" y="1937436"/>
            <a:ext cx="4284854" cy="276254"/>
          </a:xfrm>
        </p:spPr>
        <p:txBody>
          <a:bodyPr>
            <a:normAutofit fontScale="92500" lnSpcReduction="20000"/>
          </a:bodyPr>
          <a:lstStyle/>
          <a:p>
            <a:r>
              <a:rPr lang="en-US" sz="1400" dirty="0" err="1">
                <a:latin typeface="Avenir Next Regular"/>
                <a:cs typeface="Avenir Next Regular"/>
              </a:rPr>
              <a:t>Cuándo</a:t>
            </a:r>
            <a:r>
              <a:rPr lang="en-US" sz="1400" dirty="0">
                <a:latin typeface="Avenir Next Regular"/>
                <a:cs typeface="Avenir Next Regular"/>
              </a:rPr>
              <a:t> se </a:t>
            </a:r>
            <a:r>
              <a:rPr lang="en-US" sz="1400" dirty="0" err="1">
                <a:latin typeface="Avenir Next Regular"/>
                <a:cs typeface="Avenir Next Regular"/>
              </a:rPr>
              <a:t>utiliza</a:t>
            </a:r>
            <a:r>
              <a:rPr lang="en-US" sz="1400" dirty="0">
                <a:latin typeface="Avenir Next Regular"/>
                <a:cs typeface="Avenir Next Regular"/>
              </a:rPr>
              <a:t>?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629634" y="2588517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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92803" y="3049224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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350721" y="3611721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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135505" y="4267079"/>
            <a:ext cx="447516" cy="392415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21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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77</a:t>
            </a:fld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vert="horz" lIns="68567" tIns="34289" rIns="68567" bIns="34289" rtlCol="0" anchor="ctr"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  <a:latin typeface="Avenir Next Regular"/>
                <a:cs typeface="Avenir Next Regular"/>
              </a:rPr>
              <a:t>BIZUIT Agile Business Suite – TYCON S.A. © 2005 </a:t>
            </a:r>
          </a:p>
        </p:txBody>
      </p:sp>
      <p:sp>
        <p:nvSpPr>
          <p:cNvPr id="17" name="Text Placeholder 58">
            <a:extLst>
              <a:ext uri="{FF2B5EF4-FFF2-40B4-BE49-F238E27FC236}">
                <a16:creationId xmlns:a16="http://schemas.microsoft.com/office/drawing/2014/main" id="{C14C6618-AE76-344E-B643-B3F0894E0DEB}"/>
              </a:ext>
            </a:extLst>
          </p:cNvPr>
          <p:cNvSpPr txBox="1">
            <a:spLocks/>
          </p:cNvSpPr>
          <p:nvPr/>
        </p:nvSpPr>
        <p:spPr>
          <a:xfrm>
            <a:off x="672860" y="2831818"/>
            <a:ext cx="8010677" cy="1827676"/>
          </a:xfrm>
          <a:prstGeom prst="rect">
            <a:avLst/>
          </a:prstGeom>
        </p:spPr>
        <p:txBody>
          <a:bodyPr vert="horz" lIns="68567" tIns="34289" rIns="68567" bIns="34289" rtlCol="0">
            <a:normAutofit/>
          </a:bodyPr>
          <a:lstStyle>
            <a:lvl1pPr marL="0" indent="0" algn="l" defTabSz="685647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1pPr>
            <a:lvl2pPr marL="34282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647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47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294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527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35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174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00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050" dirty="0" err="1">
                <a:latin typeface="Avenir Next Regular"/>
                <a:cs typeface="Avenir Next Regular"/>
              </a:rPr>
              <a:t>Permite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finalizar</a:t>
            </a:r>
            <a:r>
              <a:rPr lang="en-US" sz="1050" dirty="0">
                <a:latin typeface="Avenir Next Regular"/>
                <a:cs typeface="Avenir Next Regular"/>
              </a:rPr>
              <a:t> la </a:t>
            </a:r>
            <a:r>
              <a:rPr lang="en-US" sz="1050" dirty="0" err="1">
                <a:latin typeface="Avenir Next Regular"/>
                <a:cs typeface="Avenir Next Regular"/>
              </a:rPr>
              <a:t>ejecución</a:t>
            </a:r>
            <a:r>
              <a:rPr lang="en-US" sz="1050" dirty="0">
                <a:latin typeface="Avenir Next Regular"/>
                <a:cs typeface="Avenir Next Regular"/>
              </a:rPr>
              <a:t> del </a:t>
            </a:r>
            <a:r>
              <a:rPr lang="en-US" sz="1050" dirty="0" err="1">
                <a:latin typeface="Avenir Next Regular"/>
                <a:cs typeface="Avenir Next Regular"/>
              </a:rPr>
              <a:t>proceso</a:t>
            </a:r>
            <a:r>
              <a:rPr lang="en-US" sz="1050" dirty="0">
                <a:latin typeface="Avenir Next Regular"/>
                <a:cs typeface="Avenir Next Regular"/>
              </a:rPr>
              <a:t> </a:t>
            </a:r>
            <a:r>
              <a:rPr lang="en-US" sz="1050" dirty="0" err="1">
                <a:latin typeface="Avenir Next Regular"/>
                <a:cs typeface="Avenir Next Regular"/>
              </a:rPr>
              <a:t>en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cualquier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punto</a:t>
            </a:r>
            <a:r>
              <a:rPr lang="en-US" sz="1050" dirty="0">
                <a:latin typeface="Avenir Next Regular"/>
                <a:cs typeface="Avenir Next Regular"/>
              </a:rPr>
              <a:t> del </a:t>
            </a:r>
            <a:r>
              <a:rPr lang="en-US" sz="1050" dirty="0" err="1">
                <a:latin typeface="Avenir Next Regular"/>
                <a:cs typeface="Avenir Next Regular"/>
              </a:rPr>
              <a:t>mismo</a:t>
            </a:r>
            <a:r>
              <a:rPr lang="en-US" sz="1050" dirty="0">
                <a:latin typeface="Avenir Next Regular"/>
                <a:cs typeface="Avenir Next Regular"/>
              </a:rPr>
              <a:t> y no </a:t>
            </a:r>
            <a:r>
              <a:rPr lang="en-US" sz="1050" dirty="0" err="1">
                <a:latin typeface="Avenir Next Regular"/>
                <a:cs typeface="Avenir Next Regular"/>
              </a:rPr>
              <a:t>requiere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ninguna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configuración</a:t>
            </a:r>
            <a:endParaRPr lang="en-US" sz="1050" dirty="0">
              <a:latin typeface="Avenir Next Regular"/>
              <a:cs typeface="Avenir Next Regular"/>
            </a:endParaRPr>
          </a:p>
        </p:txBody>
      </p:sp>
      <p:sp>
        <p:nvSpPr>
          <p:cNvPr id="18" name="Text Placeholder 59">
            <a:extLst>
              <a:ext uri="{FF2B5EF4-FFF2-40B4-BE49-F238E27FC236}">
                <a16:creationId xmlns:a16="http://schemas.microsoft.com/office/drawing/2014/main" id="{7E7835C8-6FD6-704E-9E1F-76F4D0E4E2E7}"/>
              </a:ext>
            </a:extLst>
          </p:cNvPr>
          <p:cNvSpPr txBox="1">
            <a:spLocks/>
          </p:cNvSpPr>
          <p:nvPr/>
        </p:nvSpPr>
        <p:spPr>
          <a:xfrm>
            <a:off x="672861" y="2582264"/>
            <a:ext cx="4284854" cy="276254"/>
          </a:xfrm>
          <a:prstGeom prst="rect">
            <a:avLst/>
          </a:prstGeom>
        </p:spPr>
        <p:txBody>
          <a:bodyPr vert="horz" lIns="68567" tIns="34289" rIns="68567" bIns="34289" rtlCol="0">
            <a:normAutofit fontScale="92500" lnSpcReduction="20000"/>
          </a:bodyPr>
          <a:lstStyle>
            <a:lvl1pPr marL="0" indent="0" algn="l" defTabSz="685647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00" kern="1200">
                <a:solidFill>
                  <a:srgbClr val="F27622"/>
                </a:solidFill>
                <a:latin typeface="Raleway" panose="020B0003030101060003" pitchFamily="34" charset="0"/>
                <a:ea typeface="Roboto" panose="02000000000000000000" pitchFamily="2" charset="0"/>
                <a:cs typeface="+mn-cs"/>
              </a:defRPr>
            </a:lvl1pPr>
            <a:lvl2pPr marL="34282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647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47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294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527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35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174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00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>
                <a:latin typeface="Avenir Next Regular"/>
                <a:cs typeface="Avenir Next Regular"/>
              </a:rPr>
              <a:t>Particularidades</a:t>
            </a:r>
            <a:endParaRPr lang="en-US" sz="1400" dirty="0">
              <a:latin typeface="Avenir Next Regular"/>
              <a:cs typeface="Avenir Next Regular"/>
            </a:endParaRPr>
          </a:p>
        </p:txBody>
      </p:sp>
      <p:pic>
        <p:nvPicPr>
          <p:cNvPr id="16" name="Picture 5" descr="img_358.jpg">
            <a:extLst>
              <a:ext uri="{FF2B5EF4-FFF2-40B4-BE49-F238E27FC236}">
                <a16:creationId xmlns:a16="http://schemas.microsoft.com/office/drawing/2014/main" id="{ED7934D5-7CFE-6E4A-847F-E83A2273BBF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33800" y="1202374"/>
            <a:ext cx="135255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586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28600" y="209550"/>
            <a:ext cx="8454937" cy="459424"/>
          </a:xfrm>
        </p:spPr>
        <p:txBody>
          <a:bodyPr/>
          <a:lstStyle/>
          <a:p>
            <a:r>
              <a:rPr lang="en-US" sz="2400" dirty="0" err="1">
                <a:latin typeface="Avenir Next Regular"/>
                <a:cs typeface="Avenir Next Regular"/>
              </a:rPr>
              <a:t>Actividades</a:t>
            </a:r>
            <a:r>
              <a:rPr lang="en-US" sz="2400" dirty="0">
                <a:latin typeface="Avenir Next Regular"/>
                <a:cs typeface="Avenir Next Regular"/>
              </a:rPr>
              <a:t> de Control de </a:t>
            </a:r>
            <a:r>
              <a:rPr lang="en-US" sz="2400" dirty="0" err="1">
                <a:latin typeface="Avenir Next Regular"/>
                <a:cs typeface="Avenir Next Regular"/>
              </a:rPr>
              <a:t>Flujo</a:t>
            </a:r>
            <a:r>
              <a:rPr lang="en-US" sz="2400" dirty="0">
                <a:latin typeface="Avenir Next Regular"/>
                <a:cs typeface="Avenir Next Regular"/>
              </a:rPr>
              <a:t>: </a:t>
            </a:r>
            <a:r>
              <a:rPr lang="en-US" sz="2400" dirty="0" err="1">
                <a:latin typeface="Avenir Next Regular"/>
                <a:cs typeface="Avenir Next Regular"/>
              </a:rPr>
              <a:t>Envío</a:t>
            </a:r>
            <a:r>
              <a:rPr lang="en-US" sz="2400" dirty="0">
                <a:latin typeface="Avenir Next Regular"/>
                <a:cs typeface="Avenir Next Regular"/>
              </a:rPr>
              <a:t> de </a:t>
            </a:r>
            <a:r>
              <a:rPr lang="en-US" sz="2400" dirty="0" err="1">
                <a:latin typeface="Avenir Next Regular"/>
                <a:cs typeface="Avenir Next Regular"/>
              </a:rPr>
              <a:t>Mensaje</a:t>
            </a:r>
            <a:endParaRPr lang="en-US" sz="2400" dirty="0">
              <a:latin typeface="Avenir Next Regular"/>
              <a:cs typeface="Avenir Next Regular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enviar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un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mensaje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otro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proceso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,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permitiendo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que ese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proceso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se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inicie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o continue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desde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el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punto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donde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se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encuentre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detenido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.</a:t>
            </a: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8"/>
          </p:nvPr>
        </p:nvSpPr>
        <p:spPr>
          <a:xfrm>
            <a:off x="672861" y="2186990"/>
            <a:ext cx="5026046" cy="818019"/>
          </a:xfrm>
        </p:spPr>
        <p:txBody>
          <a:bodyPr>
            <a:normAutofit lnSpcReduction="10000"/>
          </a:bodyPr>
          <a:lstStyle/>
          <a:p>
            <a:r>
              <a:rPr lang="en-US" sz="1100" dirty="0" err="1">
                <a:latin typeface="Avenir Next Regular"/>
                <a:cs typeface="Avenir Next Regular"/>
              </a:rPr>
              <a:t>Cuando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necesitamos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comunicar</a:t>
            </a:r>
            <a:r>
              <a:rPr lang="en-US" sz="1100" dirty="0">
                <a:latin typeface="Avenir Next Regular"/>
                <a:cs typeface="Avenir Next Regular"/>
              </a:rPr>
              <a:t> entre </a:t>
            </a:r>
            <a:r>
              <a:rPr lang="en-US" sz="1100" dirty="0" err="1">
                <a:latin typeface="Avenir Next Regular"/>
                <a:cs typeface="Avenir Next Regular"/>
              </a:rPr>
              <a:t>sí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instancias</a:t>
            </a:r>
            <a:r>
              <a:rPr lang="en-US" sz="1100" dirty="0"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latin typeface="Avenir Next Regular"/>
                <a:cs typeface="Avenir Next Regular"/>
              </a:rPr>
              <a:t>procesos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distintos</a:t>
            </a:r>
            <a:r>
              <a:rPr lang="en-US" sz="1100" dirty="0">
                <a:latin typeface="Avenir Next Regular"/>
                <a:cs typeface="Avenir Next Regular"/>
              </a:rPr>
              <a:t>. Por </a:t>
            </a:r>
            <a:r>
              <a:rPr lang="en-US" sz="1100" dirty="0" err="1">
                <a:latin typeface="Avenir Next Regular"/>
                <a:cs typeface="Avenir Next Regular"/>
              </a:rPr>
              <a:t>ejemplo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desde</a:t>
            </a:r>
            <a:r>
              <a:rPr lang="en-US" sz="1100" dirty="0">
                <a:latin typeface="Avenir Next Regular"/>
                <a:cs typeface="Avenir Next Regular"/>
              </a:rPr>
              <a:t> un </a:t>
            </a:r>
            <a:r>
              <a:rPr lang="en-US" sz="1100" dirty="0" err="1">
                <a:latin typeface="Avenir Next Regular"/>
                <a:cs typeface="Avenir Next Regular"/>
              </a:rPr>
              <a:t>proceso</a:t>
            </a:r>
            <a:r>
              <a:rPr lang="en-US" sz="1100" dirty="0">
                <a:latin typeface="Avenir Next Regular"/>
                <a:cs typeface="Avenir Next Regular"/>
              </a:rPr>
              <a:t> P1 </a:t>
            </a:r>
            <a:r>
              <a:rPr lang="en-US" sz="1100" dirty="0" err="1">
                <a:latin typeface="Avenir Next Regular"/>
                <a:cs typeface="Avenir Next Regular"/>
              </a:rPr>
              <a:t>podríamos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iniciar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una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nueva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instancia</a:t>
            </a:r>
            <a:r>
              <a:rPr lang="en-US" sz="1100" dirty="0">
                <a:latin typeface="Avenir Next Regular"/>
                <a:cs typeface="Avenir Next Regular"/>
              </a:rPr>
              <a:t> o (</a:t>
            </a:r>
            <a:r>
              <a:rPr lang="en-US" sz="1100" dirty="0" err="1">
                <a:latin typeface="Avenir Next Regular"/>
                <a:cs typeface="Avenir Next Regular"/>
              </a:rPr>
              <a:t>continuar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una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instancia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existente</a:t>
            </a:r>
            <a:r>
              <a:rPr lang="en-US" sz="1100" dirty="0">
                <a:latin typeface="Avenir Next Regular"/>
                <a:cs typeface="Avenir Next Regular"/>
              </a:rPr>
              <a:t>) del </a:t>
            </a:r>
            <a:r>
              <a:rPr lang="en-US" sz="1100" dirty="0" err="1">
                <a:latin typeface="Avenir Next Regular"/>
                <a:cs typeface="Avenir Next Regular"/>
              </a:rPr>
              <a:t>proceso</a:t>
            </a:r>
            <a:r>
              <a:rPr lang="en-US" sz="1100" dirty="0">
                <a:latin typeface="Avenir Next Regular"/>
                <a:cs typeface="Avenir Next Regular"/>
              </a:rPr>
              <a:t> P2 </a:t>
            </a:r>
            <a:r>
              <a:rPr lang="en-US" sz="1100" dirty="0" err="1">
                <a:latin typeface="Avenir Next Regular"/>
                <a:cs typeface="Avenir Next Regular"/>
              </a:rPr>
              <a:t>enviando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los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datos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requeridos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por</a:t>
            </a:r>
            <a:r>
              <a:rPr lang="en-US" sz="1100" dirty="0">
                <a:latin typeface="Avenir Next Regular"/>
                <a:cs typeface="Avenir Next Regular"/>
              </a:rPr>
              <a:t> el </a:t>
            </a:r>
            <a:r>
              <a:rPr lang="en-US" sz="1100" dirty="0" err="1">
                <a:latin typeface="Avenir Next Regular"/>
                <a:cs typeface="Avenir Next Regular"/>
              </a:rPr>
              <a:t>proceso</a:t>
            </a:r>
            <a:r>
              <a:rPr lang="en-US" sz="1100" dirty="0">
                <a:latin typeface="Avenir Next Regular"/>
                <a:cs typeface="Avenir Next Regular"/>
              </a:rPr>
              <a:t> P2 para </a:t>
            </a:r>
            <a:r>
              <a:rPr lang="en-US" sz="1100" dirty="0" err="1">
                <a:latin typeface="Avenir Next Regular"/>
                <a:cs typeface="Avenir Next Regular"/>
              </a:rPr>
              <a:t>iniciar</a:t>
            </a:r>
            <a:r>
              <a:rPr lang="en-US" sz="1100" dirty="0">
                <a:latin typeface="Avenir Next Regular"/>
                <a:cs typeface="Avenir Next Regular"/>
              </a:rPr>
              <a:t> o </a:t>
            </a:r>
            <a:r>
              <a:rPr lang="en-US" sz="1100" dirty="0" err="1">
                <a:latin typeface="Avenir Next Regular"/>
                <a:cs typeface="Avenir Next Regular"/>
              </a:rPr>
              <a:t>continuar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una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instancia</a:t>
            </a:r>
            <a:r>
              <a:rPr lang="en-US" sz="1100" dirty="0">
                <a:latin typeface="Avenir Next Regular"/>
                <a:cs typeface="Avenir Next Regular"/>
              </a:rPr>
              <a:t>.</a:t>
            </a:r>
          </a:p>
        </p:txBody>
      </p:sp>
      <p:sp>
        <p:nvSpPr>
          <p:cNvPr id="60" name="Text Placeholder 59"/>
          <p:cNvSpPr>
            <a:spLocks noGrp="1"/>
          </p:cNvSpPr>
          <p:nvPr>
            <p:ph type="body" sz="quarter" idx="19"/>
          </p:nvPr>
        </p:nvSpPr>
        <p:spPr>
          <a:xfrm>
            <a:off x="672862" y="1937436"/>
            <a:ext cx="4284854" cy="276254"/>
          </a:xfrm>
        </p:spPr>
        <p:txBody>
          <a:bodyPr>
            <a:normAutofit fontScale="92500" lnSpcReduction="20000"/>
          </a:bodyPr>
          <a:lstStyle/>
          <a:p>
            <a:r>
              <a:rPr lang="en-US" sz="1400" dirty="0" err="1">
                <a:latin typeface="Avenir Next Regular"/>
                <a:cs typeface="Avenir Next Regular"/>
              </a:rPr>
              <a:t>Cuándo</a:t>
            </a:r>
            <a:r>
              <a:rPr lang="en-US" sz="1400" dirty="0">
                <a:latin typeface="Avenir Next Regular"/>
                <a:cs typeface="Avenir Next Regular"/>
              </a:rPr>
              <a:t> se </a:t>
            </a:r>
            <a:r>
              <a:rPr lang="en-US" sz="1400" dirty="0" err="1">
                <a:latin typeface="Avenir Next Regular"/>
                <a:cs typeface="Avenir Next Regular"/>
              </a:rPr>
              <a:t>utiliza</a:t>
            </a:r>
            <a:r>
              <a:rPr lang="en-US" sz="1400" dirty="0">
                <a:latin typeface="Avenir Next Regular"/>
                <a:cs typeface="Avenir Next Regular"/>
              </a:rPr>
              <a:t>?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629634" y="2588517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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92803" y="3049224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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350721" y="3611721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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135505" y="4267079"/>
            <a:ext cx="447516" cy="392415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21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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78</a:t>
            </a:fld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vert="horz" lIns="68567" tIns="34289" rIns="68567" bIns="34289" rtlCol="0" anchor="ctr"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  <a:latin typeface="Avenir Next Regular"/>
                <a:cs typeface="Avenir Next Regular"/>
              </a:rPr>
              <a:t>BIZUIT Agile Business Suite – TYCON S.A. © 2005 </a:t>
            </a:r>
          </a:p>
        </p:txBody>
      </p:sp>
      <p:sp>
        <p:nvSpPr>
          <p:cNvPr id="17" name="Text Placeholder 58">
            <a:extLst>
              <a:ext uri="{FF2B5EF4-FFF2-40B4-BE49-F238E27FC236}">
                <a16:creationId xmlns:a16="http://schemas.microsoft.com/office/drawing/2014/main" id="{C14C6618-AE76-344E-B643-B3F0894E0DEB}"/>
              </a:ext>
            </a:extLst>
          </p:cNvPr>
          <p:cNvSpPr txBox="1">
            <a:spLocks/>
          </p:cNvSpPr>
          <p:nvPr/>
        </p:nvSpPr>
        <p:spPr>
          <a:xfrm>
            <a:off x="672860" y="3257646"/>
            <a:ext cx="8010677" cy="1509618"/>
          </a:xfrm>
          <a:prstGeom prst="rect">
            <a:avLst/>
          </a:prstGeom>
        </p:spPr>
        <p:txBody>
          <a:bodyPr vert="horz" lIns="68567" tIns="34289" rIns="68567" bIns="34289" rtlCol="0">
            <a:normAutofit fontScale="85000" lnSpcReduction="10000"/>
          </a:bodyPr>
          <a:lstStyle>
            <a:lvl1pPr marL="0" indent="0" algn="l" defTabSz="685647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1pPr>
            <a:lvl2pPr marL="34282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647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47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294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527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35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174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00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050" dirty="0">
                <a:latin typeface="Avenir Next Regular"/>
                <a:cs typeface="Avenir Next Regular"/>
              </a:rPr>
              <a:t>La </a:t>
            </a:r>
            <a:r>
              <a:rPr lang="en-US" sz="1050" dirty="0" err="1">
                <a:latin typeface="Avenir Next Regular"/>
                <a:cs typeface="Avenir Next Regular"/>
              </a:rPr>
              <a:t>actividad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permite</a:t>
            </a:r>
            <a:r>
              <a:rPr lang="en-US" sz="1050" dirty="0">
                <a:latin typeface="Avenir Next Regular"/>
                <a:cs typeface="Avenir Next Regular"/>
              </a:rPr>
              <a:t> la </a:t>
            </a:r>
            <a:r>
              <a:rPr lang="en-US" sz="1050" dirty="0" err="1">
                <a:latin typeface="Avenir Next Regular"/>
                <a:cs typeface="Avenir Next Regular"/>
              </a:rPr>
              <a:t>selección</a:t>
            </a:r>
            <a:r>
              <a:rPr lang="en-US" sz="1050" dirty="0">
                <a:latin typeface="Avenir Next Regular"/>
                <a:cs typeface="Avenir Next Regular"/>
              </a:rPr>
              <a:t> del </a:t>
            </a:r>
            <a:r>
              <a:rPr lang="en-US" sz="1050" dirty="0" err="1">
                <a:latin typeface="Avenir Next Regular"/>
                <a:cs typeface="Avenir Next Regular"/>
              </a:rPr>
              <a:t>proceso</a:t>
            </a:r>
            <a:r>
              <a:rPr lang="en-US" sz="1050" dirty="0">
                <a:latin typeface="Avenir Next Regular"/>
                <a:cs typeface="Avenir Next Regular"/>
              </a:rPr>
              <a:t> a </a:t>
            </a:r>
            <a:r>
              <a:rPr lang="en-US" sz="1050" dirty="0" err="1">
                <a:latin typeface="Avenir Next Regular"/>
                <a:cs typeface="Avenir Next Regular"/>
              </a:rPr>
              <a:t>ejecutar</a:t>
            </a:r>
            <a:r>
              <a:rPr lang="en-US" sz="1050" dirty="0">
                <a:latin typeface="Avenir Next Regular"/>
                <a:cs typeface="Avenir Next Regular"/>
              </a:rPr>
              <a:t>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050" dirty="0" err="1">
                <a:latin typeface="Avenir Next Regular"/>
                <a:cs typeface="Avenir Next Regular"/>
              </a:rPr>
              <a:t>Es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posible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iniciar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una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nueva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instancia</a:t>
            </a:r>
            <a:r>
              <a:rPr lang="en-US" sz="1050" dirty="0">
                <a:latin typeface="Avenir Next Regular"/>
                <a:cs typeface="Avenir Next Regular"/>
              </a:rPr>
              <a:t> del </a:t>
            </a:r>
            <a:r>
              <a:rPr lang="en-US" sz="1050" dirty="0" err="1">
                <a:latin typeface="Avenir Next Regular"/>
                <a:cs typeface="Avenir Next Regular"/>
              </a:rPr>
              <a:t>proceso</a:t>
            </a:r>
            <a:r>
              <a:rPr lang="en-US" sz="1050" dirty="0">
                <a:latin typeface="Avenir Next Regular"/>
                <a:cs typeface="Avenir Next Regular"/>
              </a:rPr>
              <a:t>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050" dirty="0" err="1">
                <a:latin typeface="Avenir Next Regular"/>
                <a:cs typeface="Avenir Next Regular"/>
              </a:rPr>
              <a:t>Es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posible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continuar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una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instancia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existente</a:t>
            </a:r>
            <a:r>
              <a:rPr lang="en-US" sz="1050" dirty="0">
                <a:latin typeface="Avenir Next Regular"/>
                <a:cs typeface="Avenir Next Regular"/>
              </a:rPr>
              <a:t> del </a:t>
            </a:r>
            <a:r>
              <a:rPr lang="en-US" sz="1050" dirty="0" err="1">
                <a:latin typeface="Avenir Next Regular"/>
                <a:cs typeface="Avenir Next Regular"/>
              </a:rPr>
              <a:t>proceso</a:t>
            </a:r>
            <a:r>
              <a:rPr lang="en-US" sz="1050" dirty="0">
                <a:latin typeface="Avenir Next Regular"/>
                <a:cs typeface="Avenir Next Regular"/>
              </a:rPr>
              <a:t>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050" dirty="0">
                <a:latin typeface="Avenir Next Regular"/>
                <a:cs typeface="Avenir Next Regular"/>
              </a:rPr>
              <a:t>El id de la </a:t>
            </a:r>
            <a:r>
              <a:rPr lang="en-US" sz="1050" dirty="0" err="1">
                <a:latin typeface="Avenir Next Regular"/>
                <a:cs typeface="Avenir Next Regular"/>
              </a:rPr>
              <a:t>instancia</a:t>
            </a:r>
            <a:r>
              <a:rPr lang="en-US" sz="1050" dirty="0">
                <a:latin typeface="Avenir Next Regular"/>
                <a:cs typeface="Avenir Next Regular"/>
              </a:rPr>
              <a:t> la </a:t>
            </a:r>
            <a:r>
              <a:rPr lang="en-US" sz="1050" dirty="0" err="1">
                <a:latin typeface="Avenir Next Regular"/>
                <a:cs typeface="Avenir Next Regular"/>
              </a:rPr>
              <a:t>podemos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enviar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como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parámetro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si</a:t>
            </a:r>
            <a:r>
              <a:rPr lang="en-US" sz="1050" dirty="0">
                <a:latin typeface="Avenir Next Regular"/>
                <a:cs typeface="Avenir Next Regular"/>
              </a:rPr>
              <a:t> la </a:t>
            </a:r>
            <a:r>
              <a:rPr lang="en-US" sz="1050" dirty="0" err="1">
                <a:latin typeface="Avenir Next Regular"/>
                <a:cs typeface="Avenir Next Regular"/>
              </a:rPr>
              <a:t>conocemos</a:t>
            </a:r>
            <a:r>
              <a:rPr lang="en-US" sz="1050" dirty="0">
                <a:latin typeface="Avenir Next Regular"/>
                <a:cs typeface="Avenir Next Regular"/>
              </a:rPr>
              <a:t>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050" dirty="0">
                <a:latin typeface="Avenir Next Regular"/>
                <a:cs typeface="Avenir Next Regular"/>
              </a:rPr>
              <a:t>O Podemos </a:t>
            </a:r>
            <a:r>
              <a:rPr lang="en-US" sz="1050" dirty="0" err="1">
                <a:latin typeface="Avenir Next Regular"/>
                <a:cs typeface="Avenir Next Regular"/>
              </a:rPr>
              <a:t>pedirle</a:t>
            </a:r>
            <a:r>
              <a:rPr lang="en-US" sz="1050" dirty="0">
                <a:latin typeface="Avenir Next Regular"/>
                <a:cs typeface="Avenir Next Regular"/>
              </a:rPr>
              <a:t> a BIZUIT que </a:t>
            </a:r>
            <a:r>
              <a:rPr lang="en-US" sz="1050" dirty="0" err="1">
                <a:latin typeface="Avenir Next Regular"/>
                <a:cs typeface="Avenir Next Regular"/>
              </a:rPr>
              <a:t>busque</a:t>
            </a:r>
            <a:r>
              <a:rPr lang="en-US" sz="1050" dirty="0">
                <a:latin typeface="Avenir Next Regular"/>
                <a:cs typeface="Avenir Next Regular"/>
              </a:rPr>
              <a:t> el id de la </a:t>
            </a:r>
            <a:r>
              <a:rPr lang="en-US" sz="1050" dirty="0" err="1">
                <a:latin typeface="Avenir Next Regular"/>
                <a:cs typeface="Avenir Next Regular"/>
              </a:rPr>
              <a:t>instancia</a:t>
            </a:r>
            <a:r>
              <a:rPr lang="en-US" sz="1050" dirty="0">
                <a:latin typeface="Avenir Next Regular"/>
                <a:cs typeface="Avenir Next Regular"/>
              </a:rPr>
              <a:t> que </a:t>
            </a:r>
            <a:r>
              <a:rPr lang="en-US" sz="1050" dirty="0" err="1">
                <a:latin typeface="Avenir Next Regular"/>
                <a:cs typeface="Avenir Next Regular"/>
              </a:rPr>
              <a:t>corresponda</a:t>
            </a:r>
            <a:r>
              <a:rPr lang="en-US" sz="1050" dirty="0">
                <a:latin typeface="Avenir Next Regular"/>
                <a:cs typeface="Avenir Next Regular"/>
              </a:rPr>
              <a:t> a </a:t>
            </a:r>
            <a:r>
              <a:rPr lang="en-US" sz="1050" dirty="0" err="1">
                <a:latin typeface="Avenir Next Regular"/>
                <a:cs typeface="Avenir Next Regular"/>
              </a:rPr>
              <a:t>una</a:t>
            </a:r>
            <a:r>
              <a:rPr lang="en-US" sz="1050" dirty="0">
                <a:latin typeface="Avenir Next Regular"/>
                <a:cs typeface="Avenir Next Regular"/>
              </a:rPr>
              <a:t> variable o </a:t>
            </a:r>
            <a:r>
              <a:rPr lang="en-US" sz="1050" dirty="0" err="1">
                <a:latin typeface="Avenir Next Regular"/>
                <a:cs typeface="Avenir Next Regular"/>
              </a:rPr>
              <a:t>parámetro</a:t>
            </a:r>
            <a:r>
              <a:rPr lang="en-US" sz="1050" dirty="0">
                <a:latin typeface="Avenir Next Regular"/>
                <a:cs typeface="Avenir Next Regular"/>
              </a:rPr>
              <a:t> del </a:t>
            </a:r>
            <a:r>
              <a:rPr lang="en-US" sz="1050" dirty="0" err="1">
                <a:latin typeface="Avenir Next Regular"/>
                <a:cs typeface="Avenir Next Regular"/>
              </a:rPr>
              <a:t>proceso</a:t>
            </a:r>
            <a:r>
              <a:rPr lang="en-US" sz="1050" dirty="0">
                <a:latin typeface="Avenir Next Regular"/>
                <a:cs typeface="Avenir Next Regular"/>
              </a:rPr>
              <a:t> P2 que </a:t>
            </a:r>
            <a:r>
              <a:rPr lang="en-US" sz="1050" dirty="0" err="1">
                <a:latin typeface="Avenir Next Regular"/>
                <a:cs typeface="Avenir Next Regular"/>
              </a:rPr>
              <a:t>contenga</a:t>
            </a:r>
            <a:r>
              <a:rPr lang="en-US" sz="1050" dirty="0">
                <a:latin typeface="Avenir Next Regular"/>
                <a:cs typeface="Avenir Next Regular"/>
              </a:rPr>
              <a:t> un </a:t>
            </a:r>
            <a:r>
              <a:rPr lang="en-US" sz="1050" dirty="0" err="1">
                <a:latin typeface="Avenir Next Regular"/>
                <a:cs typeface="Avenir Next Regular"/>
              </a:rPr>
              <a:t>determinado</a:t>
            </a:r>
            <a:r>
              <a:rPr lang="en-US" sz="1050" dirty="0">
                <a:latin typeface="Avenir Next Regular"/>
                <a:cs typeface="Avenir Next Regular"/>
              </a:rPr>
              <a:t> valor. </a:t>
            </a:r>
            <a:r>
              <a:rPr lang="en-US" sz="1050" dirty="0" err="1">
                <a:latin typeface="Avenir Next Regular"/>
                <a:cs typeface="Avenir Next Regular"/>
              </a:rPr>
              <a:t>Ejemplo</a:t>
            </a:r>
            <a:r>
              <a:rPr lang="en-US" sz="1050" dirty="0">
                <a:latin typeface="Avenir Next Regular"/>
                <a:cs typeface="Avenir Next Regular"/>
              </a:rPr>
              <a:t>: </a:t>
            </a:r>
            <a:r>
              <a:rPr lang="en-US" sz="1050" dirty="0" err="1">
                <a:latin typeface="Avenir Next Regular"/>
                <a:cs typeface="Avenir Next Regular"/>
              </a:rPr>
              <a:t>Continúa</a:t>
            </a:r>
            <a:r>
              <a:rPr lang="en-US" sz="1050" dirty="0">
                <a:latin typeface="Avenir Next Regular"/>
                <a:cs typeface="Avenir Next Regular"/>
              </a:rPr>
              <a:t> la </a:t>
            </a:r>
            <a:r>
              <a:rPr lang="en-US" sz="1050" dirty="0" err="1">
                <a:latin typeface="Avenir Next Regular"/>
                <a:cs typeface="Avenir Next Regular"/>
              </a:rPr>
              <a:t>instancia</a:t>
            </a:r>
            <a:r>
              <a:rPr lang="en-US" sz="1050" dirty="0">
                <a:latin typeface="Avenir Next Regular"/>
                <a:cs typeface="Avenir Next Regular"/>
              </a:rPr>
              <a:t> del </a:t>
            </a:r>
            <a:r>
              <a:rPr lang="en-US" sz="1050" dirty="0" err="1">
                <a:latin typeface="Avenir Next Regular"/>
                <a:cs typeface="Avenir Next Regular"/>
              </a:rPr>
              <a:t>proceso</a:t>
            </a:r>
            <a:r>
              <a:rPr lang="en-US" sz="1050" dirty="0">
                <a:latin typeface="Avenir Next Regular"/>
                <a:cs typeface="Avenir Next Regular"/>
              </a:rPr>
              <a:t> P2 </a:t>
            </a:r>
            <a:r>
              <a:rPr lang="en-US" sz="1050" dirty="0" err="1">
                <a:latin typeface="Avenir Next Regular"/>
                <a:cs typeface="Avenir Next Regular"/>
              </a:rPr>
              <a:t>cuya</a:t>
            </a:r>
            <a:r>
              <a:rPr lang="en-US" sz="1050" dirty="0">
                <a:latin typeface="Avenir Next Regular"/>
                <a:cs typeface="Avenir Next Regular"/>
              </a:rPr>
              <a:t> variable </a:t>
            </a:r>
            <a:r>
              <a:rPr lang="en-US" sz="1050" dirty="0" err="1">
                <a:latin typeface="Avenir Next Regular"/>
                <a:cs typeface="Avenir Next Regular"/>
              </a:rPr>
              <a:t>varDNI</a:t>
            </a:r>
            <a:r>
              <a:rPr lang="en-US" sz="1050" dirty="0">
                <a:latin typeface="Avenir Next Regular"/>
                <a:cs typeface="Avenir Next Regular"/>
              </a:rPr>
              <a:t> sea </a:t>
            </a:r>
            <a:r>
              <a:rPr lang="en-US" sz="1050" dirty="0" err="1">
                <a:latin typeface="Avenir Next Regular"/>
                <a:cs typeface="Avenir Next Regular"/>
              </a:rPr>
              <a:t>igual</a:t>
            </a:r>
            <a:r>
              <a:rPr lang="en-US" sz="1050" dirty="0">
                <a:latin typeface="Avenir Next Regular"/>
                <a:cs typeface="Avenir Next Regular"/>
              </a:rPr>
              <a:t> a un </a:t>
            </a:r>
            <a:r>
              <a:rPr lang="en-US" sz="1050" dirty="0" err="1">
                <a:latin typeface="Avenir Next Regular"/>
                <a:cs typeface="Avenir Next Regular"/>
              </a:rPr>
              <a:t>determinado</a:t>
            </a:r>
            <a:r>
              <a:rPr lang="en-US" sz="1050" dirty="0">
                <a:latin typeface="Avenir Next Regular"/>
                <a:cs typeface="Avenir Next Regular"/>
              </a:rPr>
              <a:t> valor.</a:t>
            </a:r>
          </a:p>
        </p:txBody>
      </p:sp>
      <p:sp>
        <p:nvSpPr>
          <p:cNvPr id="18" name="Text Placeholder 59">
            <a:extLst>
              <a:ext uri="{FF2B5EF4-FFF2-40B4-BE49-F238E27FC236}">
                <a16:creationId xmlns:a16="http://schemas.microsoft.com/office/drawing/2014/main" id="{7E7835C8-6FD6-704E-9E1F-76F4D0E4E2E7}"/>
              </a:ext>
            </a:extLst>
          </p:cNvPr>
          <p:cNvSpPr txBox="1">
            <a:spLocks/>
          </p:cNvSpPr>
          <p:nvPr/>
        </p:nvSpPr>
        <p:spPr>
          <a:xfrm>
            <a:off x="672861" y="3008092"/>
            <a:ext cx="4284854" cy="276254"/>
          </a:xfrm>
          <a:prstGeom prst="rect">
            <a:avLst/>
          </a:prstGeom>
        </p:spPr>
        <p:txBody>
          <a:bodyPr vert="horz" lIns="68567" tIns="34289" rIns="68567" bIns="34289" rtlCol="0">
            <a:normAutofit fontScale="92500" lnSpcReduction="20000"/>
          </a:bodyPr>
          <a:lstStyle>
            <a:lvl1pPr marL="0" indent="0" algn="l" defTabSz="685647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00" kern="1200">
                <a:solidFill>
                  <a:srgbClr val="F27622"/>
                </a:solidFill>
                <a:latin typeface="Raleway" panose="020B0003030101060003" pitchFamily="34" charset="0"/>
                <a:ea typeface="Roboto" panose="02000000000000000000" pitchFamily="2" charset="0"/>
                <a:cs typeface="+mn-cs"/>
              </a:defRPr>
            </a:lvl1pPr>
            <a:lvl2pPr marL="34282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647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47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294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527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35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174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00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>
                <a:latin typeface="Avenir Next Regular"/>
                <a:cs typeface="Avenir Next Regular"/>
              </a:rPr>
              <a:t>Particularidades</a:t>
            </a:r>
            <a:endParaRPr lang="en-US" sz="1400" dirty="0">
              <a:latin typeface="Avenir Next Regular"/>
              <a:cs typeface="Avenir Next Regular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01B2D5FC-4EBD-3B41-A501-399D7888D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607" y="1283431"/>
            <a:ext cx="1334679" cy="4801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D97C5F9-61D7-9341-B6A1-D3A8AB76F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857" y="1733550"/>
            <a:ext cx="2936663" cy="242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61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28600" y="209550"/>
            <a:ext cx="8454937" cy="459424"/>
          </a:xfrm>
        </p:spPr>
        <p:txBody>
          <a:bodyPr/>
          <a:lstStyle/>
          <a:p>
            <a:r>
              <a:rPr lang="en-US" sz="2400" dirty="0" err="1">
                <a:latin typeface="Avenir Next Regular"/>
                <a:cs typeface="Avenir Next Regular"/>
              </a:rPr>
              <a:t>Actividades</a:t>
            </a:r>
            <a:r>
              <a:rPr lang="en-US" sz="2400" dirty="0">
                <a:latin typeface="Avenir Next Regular"/>
                <a:cs typeface="Avenir Next Regular"/>
              </a:rPr>
              <a:t> de Control de </a:t>
            </a:r>
            <a:r>
              <a:rPr lang="en-US" sz="2400" dirty="0" err="1">
                <a:latin typeface="Avenir Next Regular"/>
                <a:cs typeface="Avenir Next Regular"/>
              </a:rPr>
              <a:t>Flujo</a:t>
            </a:r>
            <a:r>
              <a:rPr lang="en-US" sz="2400" dirty="0">
                <a:latin typeface="Avenir Next Regular"/>
                <a:cs typeface="Avenir Next Regular"/>
              </a:rPr>
              <a:t>: </a:t>
            </a:r>
            <a:r>
              <a:rPr lang="en-US" sz="2400" dirty="0" err="1">
                <a:latin typeface="Avenir Next Regular"/>
                <a:cs typeface="Avenir Next Regular"/>
              </a:rPr>
              <a:t>Recibir</a:t>
            </a:r>
            <a:r>
              <a:rPr lang="en-US" sz="2400" dirty="0">
                <a:latin typeface="Avenir Next Regular"/>
                <a:cs typeface="Avenir Next Regular"/>
              </a:rPr>
              <a:t> </a:t>
            </a:r>
            <a:r>
              <a:rPr lang="en-US" sz="2400">
                <a:latin typeface="Avenir Next Regular"/>
                <a:cs typeface="Avenir Next Regular"/>
              </a:rPr>
              <a:t>Mensaje</a:t>
            </a:r>
            <a:endParaRPr lang="en-US" sz="2400" dirty="0">
              <a:latin typeface="Avenir Next Regular"/>
              <a:cs typeface="Avenir Next Regular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detener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la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ejecución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un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proceso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hasta la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llegada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un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mensaje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desde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otro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proceso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.</a:t>
            </a: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8"/>
          </p:nvPr>
        </p:nvSpPr>
        <p:spPr>
          <a:xfrm>
            <a:off x="672860" y="2186990"/>
            <a:ext cx="7632939" cy="635795"/>
          </a:xfrm>
        </p:spPr>
        <p:txBody>
          <a:bodyPr>
            <a:normAutofit/>
          </a:bodyPr>
          <a:lstStyle/>
          <a:p>
            <a:r>
              <a:rPr lang="en-US" sz="1100" dirty="0" err="1">
                <a:latin typeface="Avenir Next Regular"/>
                <a:cs typeface="Avenir Next Regular"/>
              </a:rPr>
              <a:t>Cuando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necesitamos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comunicar</a:t>
            </a:r>
            <a:r>
              <a:rPr lang="en-US" sz="1100" dirty="0">
                <a:latin typeface="Avenir Next Regular"/>
                <a:cs typeface="Avenir Next Regular"/>
              </a:rPr>
              <a:t> entre </a:t>
            </a:r>
            <a:r>
              <a:rPr lang="en-US" sz="1100" dirty="0" err="1">
                <a:latin typeface="Avenir Next Regular"/>
                <a:cs typeface="Avenir Next Regular"/>
              </a:rPr>
              <a:t>sí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instancias</a:t>
            </a:r>
            <a:r>
              <a:rPr lang="en-US" sz="1100" dirty="0"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latin typeface="Avenir Next Regular"/>
                <a:cs typeface="Avenir Next Regular"/>
              </a:rPr>
              <a:t>procesos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distintos</a:t>
            </a:r>
            <a:r>
              <a:rPr lang="en-US" sz="1100" dirty="0">
                <a:latin typeface="Avenir Next Regular"/>
                <a:cs typeface="Avenir Next Regular"/>
              </a:rPr>
              <a:t>, </a:t>
            </a:r>
            <a:r>
              <a:rPr lang="en-US" sz="1100" dirty="0" err="1">
                <a:latin typeface="Avenir Next Regular"/>
                <a:cs typeface="Avenir Next Regular"/>
              </a:rPr>
              <a:t>esta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actividad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permite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detener</a:t>
            </a:r>
            <a:r>
              <a:rPr lang="en-US" sz="1100" dirty="0">
                <a:latin typeface="Avenir Next Regular"/>
                <a:cs typeface="Avenir Next Regular"/>
              </a:rPr>
              <a:t> la </a:t>
            </a:r>
            <a:r>
              <a:rPr lang="en-US" sz="1100" dirty="0" err="1">
                <a:latin typeface="Avenir Next Regular"/>
                <a:cs typeface="Avenir Next Regular"/>
              </a:rPr>
              <a:t>ejecución</a:t>
            </a:r>
            <a:r>
              <a:rPr lang="en-US" sz="1100" dirty="0">
                <a:latin typeface="Avenir Next Regular"/>
                <a:cs typeface="Avenir Next Regular"/>
              </a:rPr>
              <a:t> de un </a:t>
            </a:r>
            <a:r>
              <a:rPr lang="en-US" sz="1100" dirty="0" err="1">
                <a:latin typeface="Avenir Next Regular"/>
                <a:cs typeface="Avenir Next Regular"/>
              </a:rPr>
              <a:t>proceso</a:t>
            </a:r>
            <a:r>
              <a:rPr lang="en-US" sz="1100" dirty="0">
                <a:latin typeface="Avenir Next Regular"/>
                <a:cs typeface="Avenir Next Regular"/>
              </a:rPr>
              <a:t> hasta la </a:t>
            </a:r>
            <a:r>
              <a:rPr lang="en-US" sz="1100" dirty="0" err="1">
                <a:latin typeface="Avenir Next Regular"/>
                <a:cs typeface="Avenir Next Regular"/>
              </a:rPr>
              <a:t>llegada</a:t>
            </a:r>
            <a:r>
              <a:rPr lang="en-US" sz="1100" dirty="0">
                <a:latin typeface="Avenir Next Regular"/>
                <a:cs typeface="Avenir Next Regular"/>
              </a:rPr>
              <a:t> de un </a:t>
            </a:r>
            <a:r>
              <a:rPr lang="en-US" sz="1100" dirty="0" err="1">
                <a:latin typeface="Avenir Next Regular"/>
                <a:cs typeface="Avenir Next Regular"/>
              </a:rPr>
              <a:t>mensaje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enviado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desde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otro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proceso</a:t>
            </a:r>
            <a:r>
              <a:rPr lang="en-US" sz="1100" dirty="0">
                <a:latin typeface="Avenir Next Regular"/>
                <a:cs typeface="Avenir Next Regular"/>
              </a:rPr>
              <a:t> con la </a:t>
            </a:r>
            <a:r>
              <a:rPr lang="en-US" sz="1100" dirty="0" err="1">
                <a:latin typeface="Avenir Next Regular"/>
                <a:cs typeface="Avenir Next Regular"/>
              </a:rPr>
              <a:t>actividad</a:t>
            </a:r>
            <a:r>
              <a:rPr lang="en-US" sz="1100" dirty="0"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latin typeface="Avenir Next Regular"/>
                <a:cs typeface="Avenir Next Regular"/>
              </a:rPr>
              <a:t>SendMessageEvent</a:t>
            </a:r>
            <a:r>
              <a:rPr lang="en-US" sz="1100" dirty="0">
                <a:latin typeface="Avenir Next Regular"/>
                <a:cs typeface="Avenir Next Regular"/>
              </a:rPr>
              <a:t>.</a:t>
            </a:r>
          </a:p>
        </p:txBody>
      </p:sp>
      <p:sp>
        <p:nvSpPr>
          <p:cNvPr id="60" name="Text Placeholder 59"/>
          <p:cNvSpPr>
            <a:spLocks noGrp="1"/>
          </p:cNvSpPr>
          <p:nvPr>
            <p:ph type="body" sz="quarter" idx="19"/>
          </p:nvPr>
        </p:nvSpPr>
        <p:spPr>
          <a:xfrm>
            <a:off x="672862" y="1937436"/>
            <a:ext cx="4284854" cy="276254"/>
          </a:xfrm>
        </p:spPr>
        <p:txBody>
          <a:bodyPr>
            <a:normAutofit fontScale="92500" lnSpcReduction="20000"/>
          </a:bodyPr>
          <a:lstStyle/>
          <a:p>
            <a:r>
              <a:rPr lang="en-US" sz="1400" dirty="0" err="1">
                <a:latin typeface="Avenir Next Regular"/>
                <a:cs typeface="Avenir Next Regular"/>
              </a:rPr>
              <a:t>Cuándo</a:t>
            </a:r>
            <a:r>
              <a:rPr lang="en-US" sz="1400" dirty="0">
                <a:latin typeface="Avenir Next Regular"/>
                <a:cs typeface="Avenir Next Regular"/>
              </a:rPr>
              <a:t> se </a:t>
            </a:r>
            <a:r>
              <a:rPr lang="en-US" sz="1400" dirty="0" err="1">
                <a:latin typeface="Avenir Next Regular"/>
                <a:cs typeface="Avenir Next Regular"/>
              </a:rPr>
              <a:t>utiliza</a:t>
            </a:r>
            <a:r>
              <a:rPr lang="en-US" sz="1400" dirty="0">
                <a:latin typeface="Avenir Next Regular"/>
                <a:cs typeface="Avenir Next Regular"/>
              </a:rPr>
              <a:t>?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629634" y="2588517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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92803" y="3049224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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350721" y="3611721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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135505" y="4267079"/>
            <a:ext cx="447516" cy="392415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21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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79</a:t>
            </a:fld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vert="horz" lIns="68567" tIns="34289" rIns="68567" bIns="34289" rtlCol="0" anchor="ctr"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  <a:latin typeface="Avenir Next Regular"/>
                <a:cs typeface="Avenir Next Regular"/>
              </a:rPr>
              <a:t>BIZUIT Agile Business Suite – TYCON S.A. © 2005 </a:t>
            </a:r>
          </a:p>
        </p:txBody>
      </p:sp>
      <p:sp>
        <p:nvSpPr>
          <p:cNvPr id="17" name="Text Placeholder 58">
            <a:extLst>
              <a:ext uri="{FF2B5EF4-FFF2-40B4-BE49-F238E27FC236}">
                <a16:creationId xmlns:a16="http://schemas.microsoft.com/office/drawing/2014/main" id="{C14C6618-AE76-344E-B643-B3F0894E0DEB}"/>
              </a:ext>
            </a:extLst>
          </p:cNvPr>
          <p:cNvSpPr txBox="1">
            <a:spLocks/>
          </p:cNvSpPr>
          <p:nvPr/>
        </p:nvSpPr>
        <p:spPr>
          <a:xfrm>
            <a:off x="685799" y="3002625"/>
            <a:ext cx="8010677" cy="1827676"/>
          </a:xfrm>
          <a:prstGeom prst="rect">
            <a:avLst/>
          </a:prstGeom>
        </p:spPr>
        <p:txBody>
          <a:bodyPr vert="horz" lIns="68567" tIns="34289" rIns="68567" bIns="34289" rtlCol="0">
            <a:normAutofit/>
          </a:bodyPr>
          <a:lstStyle>
            <a:lvl1pPr marL="0" indent="0" algn="l" defTabSz="685647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1pPr>
            <a:lvl2pPr marL="34282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647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47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294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527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35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174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00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050" dirty="0">
                <a:latin typeface="Avenir Next Regular"/>
                <a:cs typeface="Avenir Next Regular"/>
              </a:rPr>
              <a:t>Al </a:t>
            </a:r>
            <a:r>
              <a:rPr lang="en-US" sz="1050" dirty="0" err="1">
                <a:latin typeface="Avenir Next Regular"/>
                <a:cs typeface="Avenir Next Regular"/>
              </a:rPr>
              <a:t>llegar</a:t>
            </a:r>
            <a:r>
              <a:rPr lang="en-US" sz="1050" dirty="0">
                <a:latin typeface="Avenir Next Regular"/>
                <a:cs typeface="Avenir Next Regular"/>
              </a:rPr>
              <a:t> a </a:t>
            </a:r>
            <a:r>
              <a:rPr lang="en-US" sz="1050" dirty="0" err="1">
                <a:latin typeface="Avenir Next Regular"/>
                <a:cs typeface="Avenir Next Regular"/>
              </a:rPr>
              <a:t>esta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actividad</a:t>
            </a:r>
            <a:r>
              <a:rPr lang="en-US" sz="1050" dirty="0">
                <a:latin typeface="Avenir Next Regular"/>
                <a:cs typeface="Avenir Next Regular"/>
              </a:rPr>
              <a:t>, el </a:t>
            </a:r>
            <a:r>
              <a:rPr lang="en-US" sz="1050" dirty="0" err="1">
                <a:latin typeface="Avenir Next Regular"/>
                <a:cs typeface="Avenir Next Regular"/>
              </a:rPr>
              <a:t>proceso</a:t>
            </a:r>
            <a:r>
              <a:rPr lang="en-US" sz="1050" dirty="0">
                <a:latin typeface="Avenir Next Regular"/>
                <a:cs typeface="Avenir Next Regular"/>
              </a:rPr>
              <a:t> se </a:t>
            </a:r>
            <a:r>
              <a:rPr lang="en-US" sz="1050" dirty="0" err="1">
                <a:latin typeface="Avenir Next Regular"/>
                <a:cs typeface="Avenir Next Regular"/>
              </a:rPr>
              <a:t>persiste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en</a:t>
            </a:r>
            <a:r>
              <a:rPr lang="en-US" sz="1050" dirty="0">
                <a:latin typeface="Avenir Next Regular"/>
                <a:cs typeface="Avenir Next Regular"/>
              </a:rPr>
              <a:t> base de </a:t>
            </a:r>
            <a:r>
              <a:rPr lang="en-US" sz="1050" dirty="0" err="1">
                <a:latin typeface="Avenir Next Regular"/>
                <a:cs typeface="Avenir Next Regular"/>
              </a:rPr>
              <a:t>datos</a:t>
            </a:r>
            <a:r>
              <a:rPr lang="en-US" sz="1050" dirty="0">
                <a:latin typeface="Avenir Next Regular"/>
                <a:cs typeface="Avenir Next Regular"/>
              </a:rPr>
              <a:t> hasta la </a:t>
            </a:r>
            <a:r>
              <a:rPr lang="en-US" sz="1050" dirty="0" err="1">
                <a:latin typeface="Avenir Next Regular"/>
                <a:cs typeface="Avenir Next Regular"/>
              </a:rPr>
              <a:t>llegada</a:t>
            </a:r>
            <a:r>
              <a:rPr lang="en-US" sz="1050" dirty="0">
                <a:latin typeface="Avenir Next Regular"/>
                <a:cs typeface="Avenir Next Regular"/>
              </a:rPr>
              <a:t> de un </a:t>
            </a:r>
            <a:r>
              <a:rPr lang="en-US" sz="1050" dirty="0" err="1">
                <a:latin typeface="Avenir Next Regular"/>
                <a:cs typeface="Avenir Next Regular"/>
              </a:rPr>
              <a:t>mensaje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desde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otro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proceso</a:t>
            </a:r>
            <a:r>
              <a:rPr lang="en-US" sz="1050" dirty="0">
                <a:latin typeface="Avenir Next Regular"/>
                <a:cs typeface="Avenir Next Regular"/>
              </a:rPr>
              <a:t>.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050" dirty="0">
                <a:latin typeface="Avenir Next Regular"/>
                <a:cs typeface="Avenir Next Regular"/>
              </a:rPr>
              <a:t>Ese </a:t>
            </a:r>
            <a:r>
              <a:rPr lang="en-US" sz="1050" dirty="0" err="1">
                <a:latin typeface="Avenir Next Regular"/>
                <a:cs typeface="Avenir Next Regular"/>
              </a:rPr>
              <a:t>mensaje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puede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llegar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desde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una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actividad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SendMessageEvent</a:t>
            </a:r>
            <a:endParaRPr lang="en-US" sz="1050" dirty="0">
              <a:latin typeface="Avenir Next Regular"/>
              <a:cs typeface="Avenir Next Regular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n-US" sz="1050" dirty="0">
                <a:latin typeface="Avenir Next Regular"/>
                <a:cs typeface="Avenir Next Regular"/>
              </a:rPr>
              <a:t>Pero </a:t>
            </a:r>
            <a:r>
              <a:rPr lang="en-US" sz="1050" dirty="0" err="1">
                <a:latin typeface="Avenir Next Regular"/>
                <a:cs typeface="Avenir Next Regular"/>
              </a:rPr>
              <a:t>también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puede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llegar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desde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otra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aplicación</a:t>
            </a:r>
            <a:r>
              <a:rPr lang="en-US" sz="1050" dirty="0">
                <a:latin typeface="Avenir Next Regular"/>
                <a:cs typeface="Avenir Next Regular"/>
              </a:rPr>
              <a:t> que </a:t>
            </a:r>
            <a:r>
              <a:rPr lang="en-US" sz="1050" dirty="0" err="1">
                <a:latin typeface="Avenir Next Regular"/>
                <a:cs typeface="Avenir Next Regular"/>
              </a:rPr>
              <a:t>utilice</a:t>
            </a:r>
            <a:r>
              <a:rPr lang="en-US" sz="1050" dirty="0">
                <a:latin typeface="Avenir Next Regular"/>
                <a:cs typeface="Avenir Next Regular"/>
              </a:rPr>
              <a:t> la API de BIZUIT </a:t>
            </a:r>
            <a:r>
              <a:rPr lang="en-US" sz="1050" dirty="0" err="1">
                <a:latin typeface="Avenir Next Regular"/>
                <a:cs typeface="Avenir Next Regular"/>
              </a:rPr>
              <a:t>EventManager</a:t>
            </a:r>
            <a:r>
              <a:rPr lang="en-US" sz="1050" dirty="0">
                <a:latin typeface="Avenir Next Regular"/>
                <a:cs typeface="Avenir Next Regular"/>
              </a:rPr>
              <a:t> para </a:t>
            </a:r>
            <a:r>
              <a:rPr lang="en-US" sz="1050" dirty="0" err="1">
                <a:latin typeface="Avenir Next Regular"/>
                <a:cs typeface="Avenir Next Regular"/>
              </a:rPr>
              <a:t>continuar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una</a:t>
            </a:r>
            <a:r>
              <a:rPr lang="en-US" sz="1050" dirty="0">
                <a:latin typeface="Avenir Next Regular"/>
                <a:cs typeface="Avenir Next Regular"/>
              </a:rPr>
              <a:t> </a:t>
            </a:r>
            <a:r>
              <a:rPr lang="en-US" sz="1050" dirty="0" err="1">
                <a:latin typeface="Avenir Next Regular"/>
                <a:cs typeface="Avenir Next Regular"/>
              </a:rPr>
              <a:t>instancia</a:t>
            </a:r>
            <a:r>
              <a:rPr lang="en-US" sz="1050" dirty="0">
                <a:latin typeface="Avenir Next Regular"/>
                <a:cs typeface="Avenir Next Regular"/>
              </a:rPr>
              <a:t>.</a:t>
            </a:r>
          </a:p>
        </p:txBody>
      </p:sp>
      <p:sp>
        <p:nvSpPr>
          <p:cNvPr id="18" name="Text Placeholder 59">
            <a:extLst>
              <a:ext uri="{FF2B5EF4-FFF2-40B4-BE49-F238E27FC236}">
                <a16:creationId xmlns:a16="http://schemas.microsoft.com/office/drawing/2014/main" id="{7E7835C8-6FD6-704E-9E1F-76F4D0E4E2E7}"/>
              </a:ext>
            </a:extLst>
          </p:cNvPr>
          <p:cNvSpPr txBox="1">
            <a:spLocks/>
          </p:cNvSpPr>
          <p:nvPr/>
        </p:nvSpPr>
        <p:spPr>
          <a:xfrm>
            <a:off x="685800" y="2753071"/>
            <a:ext cx="4284854" cy="276254"/>
          </a:xfrm>
          <a:prstGeom prst="rect">
            <a:avLst/>
          </a:prstGeom>
        </p:spPr>
        <p:txBody>
          <a:bodyPr vert="horz" lIns="68567" tIns="34289" rIns="68567" bIns="34289" rtlCol="0">
            <a:normAutofit fontScale="92500" lnSpcReduction="20000"/>
          </a:bodyPr>
          <a:lstStyle>
            <a:lvl1pPr marL="0" indent="0" algn="l" defTabSz="685647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00" kern="1200">
                <a:solidFill>
                  <a:srgbClr val="F27622"/>
                </a:solidFill>
                <a:latin typeface="Raleway" panose="020B0003030101060003" pitchFamily="34" charset="0"/>
                <a:ea typeface="Roboto" panose="02000000000000000000" pitchFamily="2" charset="0"/>
                <a:cs typeface="+mn-cs"/>
              </a:defRPr>
            </a:lvl1pPr>
            <a:lvl2pPr marL="34282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647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47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294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527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35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174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00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>
                <a:latin typeface="Avenir Next Regular"/>
                <a:cs typeface="Avenir Next Regular"/>
              </a:rPr>
              <a:t>Particularidades</a:t>
            </a:r>
            <a:endParaRPr lang="en-US" sz="1400" dirty="0">
              <a:latin typeface="Avenir Next Regular"/>
              <a:cs typeface="Avenir Next Regular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572BD61-C2BE-8049-A146-23DDD88E0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629" y="1223265"/>
            <a:ext cx="1273339" cy="45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240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Avenir Next Regular"/>
                <a:cs typeface="Avenir Next Regular"/>
              </a:rPr>
              <a:t>BIZUIT </a:t>
            </a:r>
            <a:r>
              <a:rPr lang="en-US" dirty="0" err="1">
                <a:latin typeface="Avenir Next Regular"/>
                <a:cs typeface="Avenir Next Regular"/>
              </a:rPr>
              <a:t>como</a:t>
            </a:r>
            <a:r>
              <a:rPr lang="en-US" dirty="0">
                <a:latin typeface="Avenir Next Regular"/>
                <a:cs typeface="Avenir Next Regular"/>
              </a:rPr>
              <a:t> </a:t>
            </a:r>
            <a:r>
              <a:rPr lang="en-US" dirty="0" err="1">
                <a:latin typeface="Avenir Next Regular"/>
                <a:cs typeface="Avenir Next Regular"/>
              </a:rPr>
              <a:t>Plataforma</a:t>
            </a:r>
            <a:r>
              <a:rPr lang="en-US" dirty="0">
                <a:latin typeface="Avenir Next Regular"/>
                <a:cs typeface="Avenir Next Regular"/>
              </a:rPr>
              <a:t> de </a:t>
            </a:r>
            <a:r>
              <a:rPr lang="en-US" dirty="0" err="1">
                <a:latin typeface="Avenir Next Regular"/>
                <a:cs typeface="Avenir Next Regular"/>
              </a:rPr>
              <a:t>Integración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1066800" y="925116"/>
            <a:ext cx="6705600" cy="459424"/>
          </a:xfrm>
        </p:spPr>
        <p:txBody>
          <a:bodyPr>
            <a:noAutofit/>
          </a:bodyPr>
          <a:lstStyle/>
          <a:p>
            <a:r>
              <a:rPr lang="en-US" sz="1100" dirty="0" err="1">
                <a:solidFill>
                  <a:schemeClr val="bg2">
                    <a:lumMod val="50000"/>
                  </a:schemeClr>
                </a:solidFill>
                <a:latin typeface="Avenir Next Regular"/>
                <a:cs typeface="Avenir Next Regular"/>
              </a:rPr>
              <a:t>Ofrece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bg2">
                    <a:lumMod val="50000"/>
                  </a:schemeClr>
                </a:solidFill>
                <a:latin typeface="Avenir Next Regular"/>
                <a:cs typeface="Avenir Next Regular"/>
              </a:rPr>
              <a:t>diversos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bg2">
                    <a:lumMod val="50000"/>
                  </a:schemeClr>
                </a:solidFill>
                <a:latin typeface="Avenir Next Regular"/>
                <a:cs typeface="Avenir Next Regular"/>
              </a:rPr>
              <a:t>canales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solidFill>
                  <a:schemeClr val="bg2">
                    <a:lumMod val="50000"/>
                  </a:schemeClr>
                </a:solidFill>
                <a:latin typeface="Avenir Next Regular"/>
                <a:cs typeface="Avenir Next Regular"/>
              </a:rPr>
              <a:t>entrada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Avenir Next Regular"/>
                <a:cs typeface="Avenir Next Regular"/>
              </a:rPr>
              <a:t> y </a:t>
            </a:r>
            <a:r>
              <a:rPr lang="en-US" sz="1100" dirty="0" err="1">
                <a:solidFill>
                  <a:schemeClr val="bg2">
                    <a:lumMod val="50000"/>
                  </a:schemeClr>
                </a:solidFill>
                <a:latin typeface="Avenir Next Regular"/>
                <a:cs typeface="Avenir Next Regular"/>
              </a:rPr>
              <a:t>salida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bg2">
                    <a:lumMod val="50000"/>
                  </a:schemeClr>
                </a:solidFill>
                <a:latin typeface="Avenir Next Regular"/>
                <a:cs typeface="Avenir Next Regular"/>
              </a:rPr>
              <a:t>cubriendo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bg2">
                    <a:lumMod val="50000"/>
                  </a:schemeClr>
                </a:solidFill>
                <a:latin typeface="Avenir Next Regular"/>
                <a:cs typeface="Avenir Next Regular"/>
              </a:rPr>
              <a:t>todas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bg2">
                    <a:lumMod val="50000"/>
                  </a:schemeClr>
                </a:solidFill>
                <a:latin typeface="Avenir Next Regular"/>
                <a:cs typeface="Avenir Next Regular"/>
              </a:rPr>
              <a:t>las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bg2">
                    <a:lumMod val="50000"/>
                  </a:schemeClr>
                </a:solidFill>
                <a:latin typeface="Avenir Next Regular"/>
                <a:cs typeface="Avenir Next Regular"/>
              </a:rPr>
              <a:t>alternativas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solidFill>
                  <a:schemeClr val="bg2">
                    <a:lumMod val="50000"/>
                  </a:schemeClr>
                </a:solidFill>
                <a:latin typeface="Avenir Next Regular"/>
                <a:cs typeface="Avenir Next Regular"/>
              </a:rPr>
              <a:t>integración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bg2">
                    <a:lumMod val="50000"/>
                  </a:schemeClr>
                </a:solidFill>
                <a:latin typeface="Avenir Next Regular"/>
                <a:cs typeface="Avenir Next Regular"/>
              </a:rPr>
              <a:t>disponibles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Avenir Next Regular"/>
                <a:cs typeface="Avenir Next Regular"/>
              </a:rPr>
              <a:t>.  </a:t>
            </a:r>
            <a:r>
              <a:rPr lang="en-US" sz="1100" dirty="0" err="1">
                <a:solidFill>
                  <a:schemeClr val="bg2">
                    <a:lumMod val="50000"/>
                  </a:schemeClr>
                </a:solidFill>
                <a:latin typeface="Avenir Next Regular"/>
                <a:cs typeface="Avenir Next Regular"/>
              </a:rPr>
              <a:t>Brinda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Avenir Next Regular"/>
                <a:cs typeface="Avenir Next Regular"/>
              </a:rPr>
              <a:t> los </a:t>
            </a:r>
            <a:r>
              <a:rPr lang="en-US" sz="1100" dirty="0" err="1">
                <a:solidFill>
                  <a:schemeClr val="bg2">
                    <a:lumMod val="50000"/>
                  </a:schemeClr>
                </a:solidFill>
                <a:latin typeface="Avenir Next Regular"/>
                <a:cs typeface="Avenir Next Regular"/>
              </a:rPr>
              <a:t>servicios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bg2">
                    <a:lumMod val="50000"/>
                  </a:schemeClr>
                </a:solidFill>
                <a:latin typeface="Avenir Next Regular"/>
                <a:cs typeface="Avenir Next Regular"/>
              </a:rPr>
              <a:t>unificados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solidFill>
                  <a:schemeClr val="bg2">
                    <a:lumMod val="50000"/>
                  </a:schemeClr>
                </a:solidFill>
                <a:latin typeface="Avenir Next Regular"/>
                <a:cs typeface="Avenir Next Regular"/>
              </a:rPr>
              <a:t>seguridad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Avenir Next Regular"/>
                <a:cs typeface="Avenir Next Regular"/>
              </a:rPr>
              <a:t>, </a:t>
            </a:r>
            <a:r>
              <a:rPr lang="en-US" sz="1100" dirty="0" err="1">
                <a:solidFill>
                  <a:schemeClr val="bg2">
                    <a:lumMod val="50000"/>
                  </a:schemeClr>
                </a:solidFill>
                <a:latin typeface="Avenir Next Regular"/>
                <a:cs typeface="Avenir Next Regular"/>
              </a:rPr>
              <a:t>trazabilidad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Avenir Next Regular"/>
                <a:cs typeface="Avenir Next Regular"/>
              </a:rPr>
              <a:t>, </a:t>
            </a:r>
            <a:r>
              <a:rPr lang="en-US" sz="1100" dirty="0" err="1">
                <a:solidFill>
                  <a:schemeClr val="bg2">
                    <a:lumMod val="50000"/>
                  </a:schemeClr>
                </a:solidFill>
                <a:latin typeface="Avenir Next Regular"/>
                <a:cs typeface="Avenir Next Regular"/>
              </a:rPr>
              <a:t>persistencia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Avenir Next Regular"/>
                <a:cs typeface="Avenir Next Regular"/>
              </a:rPr>
              <a:t> y control del </a:t>
            </a:r>
            <a:r>
              <a:rPr lang="en-US" sz="1100" dirty="0" err="1">
                <a:solidFill>
                  <a:schemeClr val="bg2">
                    <a:lumMod val="50000"/>
                  </a:schemeClr>
                </a:solidFill>
                <a:latin typeface="Avenir Next Regular"/>
                <a:cs typeface="Avenir Next Regular"/>
              </a:rPr>
              <a:t>flujo</a:t>
            </a:r>
            <a:endParaRPr lang="en-US" sz="1100" dirty="0">
              <a:solidFill>
                <a:schemeClr val="bg2">
                  <a:lumMod val="50000"/>
                </a:schemeClr>
              </a:solidFill>
              <a:latin typeface="Avenir Next Regular"/>
              <a:cs typeface="Avenir Next Regular"/>
            </a:endParaRPr>
          </a:p>
        </p:txBody>
      </p:sp>
      <p:sp>
        <p:nvSpPr>
          <p:cNvPr id="10" name="Donut 9"/>
          <p:cNvSpPr/>
          <p:nvPr/>
        </p:nvSpPr>
        <p:spPr>
          <a:xfrm flipH="1">
            <a:off x="3276600" y="1657350"/>
            <a:ext cx="2514600" cy="2534226"/>
          </a:xfrm>
          <a:prstGeom prst="donut">
            <a:avLst>
              <a:gd name="adj" fmla="val 4909"/>
            </a:avLst>
          </a:prstGeom>
          <a:solidFill>
            <a:srgbClr val="F36F2F"/>
          </a:solidFill>
          <a:ln w="381000">
            <a:solidFill>
              <a:srgbClr val="F3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r>
              <a:rPr lang="en-US" dirty="0" err="1">
                <a:solidFill>
                  <a:srgbClr val="FF0000"/>
                </a:solidFill>
                <a:latin typeface="Avenir Book"/>
              </a:rPr>
              <a:t>sdsd</a:t>
            </a:r>
            <a:endParaRPr lang="en-US" dirty="0">
              <a:solidFill>
                <a:srgbClr val="FF0000"/>
              </a:solidFill>
              <a:latin typeface="Avenir Book"/>
            </a:endParaRPr>
          </a:p>
        </p:txBody>
      </p:sp>
      <p:sp>
        <p:nvSpPr>
          <p:cNvPr id="11" name="Donut 10"/>
          <p:cNvSpPr/>
          <p:nvPr/>
        </p:nvSpPr>
        <p:spPr>
          <a:xfrm flipH="1">
            <a:off x="3359730" y="1712442"/>
            <a:ext cx="2355270" cy="2372352"/>
          </a:xfrm>
          <a:prstGeom prst="donut">
            <a:avLst>
              <a:gd name="adj" fmla="val 4909"/>
            </a:avLst>
          </a:prstGeom>
          <a:solidFill>
            <a:srgbClr val="F4834A"/>
          </a:solidFill>
          <a:ln w="127000">
            <a:solidFill>
              <a:srgbClr val="F483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Donut 12"/>
          <p:cNvSpPr/>
          <p:nvPr/>
        </p:nvSpPr>
        <p:spPr>
          <a:xfrm flipH="1">
            <a:off x="3467854" y="1850672"/>
            <a:ext cx="2080802" cy="2095893"/>
          </a:xfrm>
          <a:prstGeom prst="donut">
            <a:avLst>
              <a:gd name="adj" fmla="val 4909"/>
            </a:avLst>
          </a:prstGeom>
          <a:solidFill>
            <a:srgbClr val="FAC1A4"/>
          </a:solidFill>
          <a:ln w="63500">
            <a:solidFill>
              <a:srgbClr val="FAC1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9" name="Group 22"/>
          <p:cNvGrpSpPr>
            <a:grpSpLocks noChangeAspect="1"/>
          </p:cNvGrpSpPr>
          <p:nvPr/>
        </p:nvGrpSpPr>
        <p:grpSpPr bwMode="auto">
          <a:xfrm rot="16200000">
            <a:off x="914308" y="1352647"/>
            <a:ext cx="2286409" cy="3200618"/>
            <a:chOff x="2524" y="1163"/>
            <a:chExt cx="2561" cy="3585"/>
          </a:xfrm>
        </p:grpSpPr>
        <p:sp>
          <p:nvSpPr>
            <p:cNvPr id="20" name="AutoShape 21"/>
            <p:cNvSpPr>
              <a:spLocks noChangeAspect="1" noChangeArrowheads="1" noTextEdit="1"/>
            </p:cNvSpPr>
            <p:nvPr/>
          </p:nvSpPr>
          <p:spPr bwMode="auto">
            <a:xfrm>
              <a:off x="2524" y="1163"/>
              <a:ext cx="2561" cy="3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3"/>
            <p:cNvSpPr>
              <a:spLocks noEditPoints="1"/>
            </p:cNvSpPr>
            <p:nvPr/>
          </p:nvSpPr>
          <p:spPr bwMode="auto">
            <a:xfrm>
              <a:off x="2730" y="1163"/>
              <a:ext cx="1100" cy="2498"/>
            </a:xfrm>
            <a:custGeom>
              <a:avLst/>
              <a:gdLst>
                <a:gd name="T0" fmla="*/ 914 w 1007"/>
                <a:gd name="T1" fmla="*/ 170 h 2288"/>
                <a:gd name="T2" fmla="*/ 728 w 1007"/>
                <a:gd name="T3" fmla="*/ 122 h 2288"/>
                <a:gd name="T4" fmla="*/ 291 w 1007"/>
                <a:gd name="T5" fmla="*/ 122 h 2288"/>
                <a:gd name="T6" fmla="*/ 147 w 1007"/>
                <a:gd name="T7" fmla="*/ 0 h 2288"/>
                <a:gd name="T8" fmla="*/ 0 w 1007"/>
                <a:gd name="T9" fmla="*/ 146 h 2288"/>
                <a:gd name="T10" fmla="*/ 147 w 1007"/>
                <a:gd name="T11" fmla="*/ 293 h 2288"/>
                <a:gd name="T12" fmla="*/ 291 w 1007"/>
                <a:gd name="T13" fmla="*/ 171 h 2288"/>
                <a:gd name="T14" fmla="*/ 728 w 1007"/>
                <a:gd name="T15" fmla="*/ 171 h 2288"/>
                <a:gd name="T16" fmla="*/ 957 w 1007"/>
                <a:gd name="T17" fmla="*/ 351 h 2288"/>
                <a:gd name="T18" fmla="*/ 957 w 1007"/>
                <a:gd name="T19" fmla="*/ 2288 h 2288"/>
                <a:gd name="T20" fmla="*/ 1007 w 1007"/>
                <a:gd name="T21" fmla="*/ 2288 h 2288"/>
                <a:gd name="T22" fmla="*/ 1007 w 1007"/>
                <a:gd name="T23" fmla="*/ 351 h 2288"/>
                <a:gd name="T24" fmla="*/ 914 w 1007"/>
                <a:gd name="T25" fmla="*/ 170 h 2288"/>
                <a:gd name="T26" fmla="*/ 147 w 1007"/>
                <a:gd name="T27" fmla="*/ 233 h 2288"/>
                <a:gd name="T28" fmla="*/ 61 w 1007"/>
                <a:gd name="T29" fmla="*/ 146 h 2288"/>
                <a:gd name="T30" fmla="*/ 147 w 1007"/>
                <a:gd name="T31" fmla="*/ 60 h 2288"/>
                <a:gd name="T32" fmla="*/ 233 w 1007"/>
                <a:gd name="T33" fmla="*/ 146 h 2288"/>
                <a:gd name="T34" fmla="*/ 147 w 1007"/>
                <a:gd name="T35" fmla="*/ 233 h 2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07" h="2288">
                  <a:moveTo>
                    <a:pt x="914" y="170"/>
                  </a:moveTo>
                  <a:cubicBezTo>
                    <a:pt x="854" y="130"/>
                    <a:pt x="780" y="122"/>
                    <a:pt x="728" y="122"/>
                  </a:cubicBezTo>
                  <a:cubicBezTo>
                    <a:pt x="291" y="122"/>
                    <a:pt x="291" y="122"/>
                    <a:pt x="291" y="122"/>
                  </a:cubicBezTo>
                  <a:cubicBezTo>
                    <a:pt x="279" y="53"/>
                    <a:pt x="219" y="0"/>
                    <a:pt x="147" y="0"/>
                  </a:cubicBezTo>
                  <a:cubicBezTo>
                    <a:pt x="66" y="0"/>
                    <a:pt x="0" y="66"/>
                    <a:pt x="0" y="146"/>
                  </a:cubicBezTo>
                  <a:cubicBezTo>
                    <a:pt x="0" y="227"/>
                    <a:pt x="66" y="293"/>
                    <a:pt x="147" y="293"/>
                  </a:cubicBezTo>
                  <a:cubicBezTo>
                    <a:pt x="219" y="293"/>
                    <a:pt x="279" y="240"/>
                    <a:pt x="291" y="171"/>
                  </a:cubicBezTo>
                  <a:cubicBezTo>
                    <a:pt x="728" y="171"/>
                    <a:pt x="728" y="171"/>
                    <a:pt x="728" y="171"/>
                  </a:cubicBezTo>
                  <a:cubicBezTo>
                    <a:pt x="797" y="171"/>
                    <a:pt x="957" y="189"/>
                    <a:pt x="957" y="351"/>
                  </a:cubicBezTo>
                  <a:cubicBezTo>
                    <a:pt x="957" y="2288"/>
                    <a:pt x="957" y="2288"/>
                    <a:pt x="957" y="2288"/>
                  </a:cubicBezTo>
                  <a:cubicBezTo>
                    <a:pt x="1007" y="2288"/>
                    <a:pt x="1007" y="2288"/>
                    <a:pt x="1007" y="2288"/>
                  </a:cubicBezTo>
                  <a:cubicBezTo>
                    <a:pt x="1007" y="351"/>
                    <a:pt x="1007" y="351"/>
                    <a:pt x="1007" y="351"/>
                  </a:cubicBezTo>
                  <a:cubicBezTo>
                    <a:pt x="1007" y="272"/>
                    <a:pt x="975" y="210"/>
                    <a:pt x="914" y="170"/>
                  </a:cubicBezTo>
                  <a:close/>
                  <a:moveTo>
                    <a:pt x="147" y="233"/>
                  </a:moveTo>
                  <a:cubicBezTo>
                    <a:pt x="99" y="233"/>
                    <a:pt x="61" y="194"/>
                    <a:pt x="61" y="146"/>
                  </a:cubicBezTo>
                  <a:cubicBezTo>
                    <a:pt x="61" y="99"/>
                    <a:pt x="99" y="60"/>
                    <a:pt x="147" y="60"/>
                  </a:cubicBezTo>
                  <a:cubicBezTo>
                    <a:pt x="194" y="60"/>
                    <a:pt x="233" y="99"/>
                    <a:pt x="233" y="146"/>
                  </a:cubicBezTo>
                  <a:cubicBezTo>
                    <a:pt x="233" y="194"/>
                    <a:pt x="194" y="233"/>
                    <a:pt x="147" y="233"/>
                  </a:cubicBezTo>
                  <a:close/>
                </a:path>
              </a:pathLst>
            </a:custGeom>
            <a:solidFill>
              <a:srgbClr val="F274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4"/>
            <p:cNvSpPr>
              <a:spLocks noEditPoints="1"/>
            </p:cNvSpPr>
            <p:nvPr/>
          </p:nvSpPr>
          <p:spPr bwMode="auto">
            <a:xfrm>
              <a:off x="2730" y="1995"/>
              <a:ext cx="996" cy="1659"/>
            </a:xfrm>
            <a:custGeom>
              <a:avLst/>
              <a:gdLst>
                <a:gd name="T0" fmla="*/ 673 w 912"/>
                <a:gd name="T1" fmla="*/ 125 h 1520"/>
                <a:gd name="T2" fmla="*/ 292 w 912"/>
                <a:gd name="T3" fmla="*/ 125 h 1520"/>
                <a:gd name="T4" fmla="*/ 147 w 912"/>
                <a:gd name="T5" fmla="*/ 0 h 1520"/>
                <a:gd name="T6" fmla="*/ 0 w 912"/>
                <a:gd name="T7" fmla="*/ 146 h 1520"/>
                <a:gd name="T8" fmla="*/ 147 w 912"/>
                <a:gd name="T9" fmla="*/ 292 h 1520"/>
                <a:gd name="T10" fmla="*/ 290 w 912"/>
                <a:gd name="T11" fmla="*/ 174 h 1520"/>
                <a:gd name="T12" fmla="*/ 673 w 912"/>
                <a:gd name="T13" fmla="*/ 174 h 1520"/>
                <a:gd name="T14" fmla="*/ 862 w 912"/>
                <a:gd name="T15" fmla="*/ 317 h 1520"/>
                <a:gd name="T16" fmla="*/ 862 w 912"/>
                <a:gd name="T17" fmla="*/ 1520 h 1520"/>
                <a:gd name="T18" fmla="*/ 912 w 912"/>
                <a:gd name="T19" fmla="*/ 1520 h 1520"/>
                <a:gd name="T20" fmla="*/ 912 w 912"/>
                <a:gd name="T21" fmla="*/ 317 h 1520"/>
                <a:gd name="T22" fmla="*/ 673 w 912"/>
                <a:gd name="T23" fmla="*/ 125 h 1520"/>
                <a:gd name="T24" fmla="*/ 147 w 912"/>
                <a:gd name="T25" fmla="*/ 232 h 1520"/>
                <a:gd name="T26" fmla="*/ 61 w 912"/>
                <a:gd name="T27" fmla="*/ 146 h 1520"/>
                <a:gd name="T28" fmla="*/ 147 w 912"/>
                <a:gd name="T29" fmla="*/ 60 h 1520"/>
                <a:gd name="T30" fmla="*/ 233 w 912"/>
                <a:gd name="T31" fmla="*/ 146 h 1520"/>
                <a:gd name="T32" fmla="*/ 147 w 912"/>
                <a:gd name="T33" fmla="*/ 232 h 1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12" h="1520">
                  <a:moveTo>
                    <a:pt x="673" y="125"/>
                  </a:moveTo>
                  <a:cubicBezTo>
                    <a:pt x="292" y="125"/>
                    <a:pt x="292" y="125"/>
                    <a:pt x="292" y="125"/>
                  </a:cubicBezTo>
                  <a:cubicBezTo>
                    <a:pt x="281" y="54"/>
                    <a:pt x="220" y="0"/>
                    <a:pt x="147" y="0"/>
                  </a:cubicBezTo>
                  <a:cubicBezTo>
                    <a:pt x="66" y="0"/>
                    <a:pt x="0" y="65"/>
                    <a:pt x="0" y="146"/>
                  </a:cubicBezTo>
                  <a:cubicBezTo>
                    <a:pt x="0" y="227"/>
                    <a:pt x="66" y="292"/>
                    <a:pt x="147" y="292"/>
                  </a:cubicBezTo>
                  <a:cubicBezTo>
                    <a:pt x="218" y="292"/>
                    <a:pt x="277" y="241"/>
                    <a:pt x="290" y="174"/>
                  </a:cubicBezTo>
                  <a:cubicBezTo>
                    <a:pt x="673" y="174"/>
                    <a:pt x="673" y="174"/>
                    <a:pt x="673" y="174"/>
                  </a:cubicBezTo>
                  <a:cubicBezTo>
                    <a:pt x="844" y="174"/>
                    <a:pt x="862" y="274"/>
                    <a:pt x="862" y="317"/>
                  </a:cubicBezTo>
                  <a:cubicBezTo>
                    <a:pt x="862" y="1520"/>
                    <a:pt x="862" y="1520"/>
                    <a:pt x="862" y="1520"/>
                  </a:cubicBezTo>
                  <a:cubicBezTo>
                    <a:pt x="912" y="1520"/>
                    <a:pt x="912" y="1520"/>
                    <a:pt x="912" y="1520"/>
                  </a:cubicBezTo>
                  <a:cubicBezTo>
                    <a:pt x="912" y="317"/>
                    <a:pt x="912" y="317"/>
                    <a:pt x="912" y="317"/>
                  </a:cubicBezTo>
                  <a:cubicBezTo>
                    <a:pt x="912" y="199"/>
                    <a:pt x="820" y="125"/>
                    <a:pt x="673" y="125"/>
                  </a:cubicBezTo>
                  <a:close/>
                  <a:moveTo>
                    <a:pt x="147" y="232"/>
                  </a:moveTo>
                  <a:cubicBezTo>
                    <a:pt x="99" y="232"/>
                    <a:pt x="61" y="194"/>
                    <a:pt x="61" y="146"/>
                  </a:cubicBezTo>
                  <a:cubicBezTo>
                    <a:pt x="61" y="99"/>
                    <a:pt x="99" y="60"/>
                    <a:pt x="147" y="60"/>
                  </a:cubicBezTo>
                  <a:cubicBezTo>
                    <a:pt x="194" y="60"/>
                    <a:pt x="233" y="99"/>
                    <a:pt x="233" y="146"/>
                  </a:cubicBezTo>
                  <a:cubicBezTo>
                    <a:pt x="233" y="194"/>
                    <a:pt x="194" y="232"/>
                    <a:pt x="147" y="232"/>
                  </a:cubicBezTo>
                  <a:close/>
                </a:path>
              </a:pathLst>
            </a:custGeom>
            <a:solidFill>
              <a:srgbClr val="F274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5"/>
            <p:cNvSpPr>
              <a:spLocks noEditPoints="1"/>
            </p:cNvSpPr>
            <p:nvPr/>
          </p:nvSpPr>
          <p:spPr bwMode="auto">
            <a:xfrm>
              <a:off x="2730" y="2812"/>
              <a:ext cx="899" cy="845"/>
            </a:xfrm>
            <a:custGeom>
              <a:avLst/>
              <a:gdLst>
                <a:gd name="T0" fmla="*/ 778 w 823"/>
                <a:gd name="T1" fmla="*/ 203 h 774"/>
                <a:gd name="T2" fmla="*/ 581 w 823"/>
                <a:gd name="T3" fmla="*/ 131 h 774"/>
                <a:gd name="T4" fmla="*/ 292 w 823"/>
                <a:gd name="T5" fmla="*/ 131 h 774"/>
                <a:gd name="T6" fmla="*/ 147 w 823"/>
                <a:gd name="T7" fmla="*/ 0 h 774"/>
                <a:gd name="T8" fmla="*/ 0 w 823"/>
                <a:gd name="T9" fmla="*/ 147 h 774"/>
                <a:gd name="T10" fmla="*/ 147 w 823"/>
                <a:gd name="T11" fmla="*/ 293 h 774"/>
                <a:gd name="T12" fmla="*/ 289 w 823"/>
                <a:gd name="T13" fmla="*/ 180 h 774"/>
                <a:gd name="T14" fmla="*/ 581 w 823"/>
                <a:gd name="T15" fmla="*/ 180 h 774"/>
                <a:gd name="T16" fmla="*/ 774 w 823"/>
                <a:gd name="T17" fmla="*/ 330 h 774"/>
                <a:gd name="T18" fmla="*/ 774 w 823"/>
                <a:gd name="T19" fmla="*/ 774 h 774"/>
                <a:gd name="T20" fmla="*/ 823 w 823"/>
                <a:gd name="T21" fmla="*/ 774 h 774"/>
                <a:gd name="T22" fmla="*/ 823 w 823"/>
                <a:gd name="T23" fmla="*/ 330 h 774"/>
                <a:gd name="T24" fmla="*/ 778 w 823"/>
                <a:gd name="T25" fmla="*/ 203 h 774"/>
                <a:gd name="T26" fmla="*/ 147 w 823"/>
                <a:gd name="T27" fmla="*/ 233 h 774"/>
                <a:gd name="T28" fmla="*/ 61 w 823"/>
                <a:gd name="T29" fmla="*/ 147 h 774"/>
                <a:gd name="T30" fmla="*/ 147 w 823"/>
                <a:gd name="T31" fmla="*/ 60 h 774"/>
                <a:gd name="T32" fmla="*/ 233 w 823"/>
                <a:gd name="T33" fmla="*/ 147 h 774"/>
                <a:gd name="T34" fmla="*/ 147 w 823"/>
                <a:gd name="T35" fmla="*/ 233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23" h="774">
                  <a:moveTo>
                    <a:pt x="778" y="203"/>
                  </a:moveTo>
                  <a:cubicBezTo>
                    <a:pt x="737" y="155"/>
                    <a:pt x="671" y="131"/>
                    <a:pt x="581" y="131"/>
                  </a:cubicBezTo>
                  <a:cubicBezTo>
                    <a:pt x="292" y="131"/>
                    <a:pt x="292" y="131"/>
                    <a:pt x="292" y="131"/>
                  </a:cubicBezTo>
                  <a:cubicBezTo>
                    <a:pt x="285" y="58"/>
                    <a:pt x="222" y="0"/>
                    <a:pt x="147" y="0"/>
                  </a:cubicBezTo>
                  <a:cubicBezTo>
                    <a:pt x="66" y="0"/>
                    <a:pt x="0" y="66"/>
                    <a:pt x="0" y="147"/>
                  </a:cubicBezTo>
                  <a:cubicBezTo>
                    <a:pt x="0" y="227"/>
                    <a:pt x="66" y="293"/>
                    <a:pt x="147" y="293"/>
                  </a:cubicBezTo>
                  <a:cubicBezTo>
                    <a:pt x="216" y="293"/>
                    <a:pt x="274" y="245"/>
                    <a:pt x="289" y="180"/>
                  </a:cubicBezTo>
                  <a:cubicBezTo>
                    <a:pt x="581" y="180"/>
                    <a:pt x="581" y="180"/>
                    <a:pt x="581" y="180"/>
                  </a:cubicBezTo>
                  <a:cubicBezTo>
                    <a:pt x="653" y="180"/>
                    <a:pt x="774" y="200"/>
                    <a:pt x="774" y="330"/>
                  </a:cubicBezTo>
                  <a:cubicBezTo>
                    <a:pt x="774" y="774"/>
                    <a:pt x="774" y="774"/>
                    <a:pt x="774" y="774"/>
                  </a:cubicBezTo>
                  <a:cubicBezTo>
                    <a:pt x="823" y="774"/>
                    <a:pt x="823" y="774"/>
                    <a:pt x="823" y="774"/>
                  </a:cubicBezTo>
                  <a:cubicBezTo>
                    <a:pt x="823" y="330"/>
                    <a:pt x="823" y="330"/>
                    <a:pt x="823" y="330"/>
                  </a:cubicBezTo>
                  <a:cubicBezTo>
                    <a:pt x="823" y="295"/>
                    <a:pt x="815" y="245"/>
                    <a:pt x="778" y="203"/>
                  </a:cubicBezTo>
                  <a:close/>
                  <a:moveTo>
                    <a:pt x="147" y="233"/>
                  </a:moveTo>
                  <a:cubicBezTo>
                    <a:pt x="99" y="233"/>
                    <a:pt x="61" y="194"/>
                    <a:pt x="61" y="147"/>
                  </a:cubicBezTo>
                  <a:cubicBezTo>
                    <a:pt x="61" y="99"/>
                    <a:pt x="99" y="60"/>
                    <a:pt x="147" y="60"/>
                  </a:cubicBezTo>
                  <a:cubicBezTo>
                    <a:pt x="194" y="60"/>
                    <a:pt x="233" y="99"/>
                    <a:pt x="233" y="147"/>
                  </a:cubicBezTo>
                  <a:cubicBezTo>
                    <a:pt x="233" y="194"/>
                    <a:pt x="194" y="233"/>
                    <a:pt x="147" y="233"/>
                  </a:cubicBezTo>
                  <a:close/>
                </a:path>
              </a:pathLst>
            </a:custGeom>
            <a:solidFill>
              <a:srgbClr val="F274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3871" y="1591"/>
              <a:ext cx="1005" cy="2063"/>
            </a:xfrm>
            <a:custGeom>
              <a:avLst/>
              <a:gdLst>
                <a:gd name="T0" fmla="*/ 775 w 921"/>
                <a:gd name="T1" fmla="*/ 0 h 1890"/>
                <a:gd name="T2" fmla="*/ 632 w 921"/>
                <a:gd name="T3" fmla="*/ 115 h 1890"/>
                <a:gd name="T4" fmla="*/ 252 w 921"/>
                <a:gd name="T5" fmla="*/ 115 h 1890"/>
                <a:gd name="T6" fmla="*/ 7 w 921"/>
                <a:gd name="T7" fmla="*/ 294 h 1890"/>
                <a:gd name="T8" fmla="*/ 7 w 921"/>
                <a:gd name="T9" fmla="*/ 1890 h 1890"/>
                <a:gd name="T10" fmla="*/ 56 w 921"/>
                <a:gd name="T11" fmla="*/ 1890 h 1890"/>
                <a:gd name="T12" fmla="*/ 56 w 921"/>
                <a:gd name="T13" fmla="*/ 298 h 1890"/>
                <a:gd name="T14" fmla="*/ 252 w 921"/>
                <a:gd name="T15" fmla="*/ 165 h 1890"/>
                <a:gd name="T16" fmla="*/ 630 w 921"/>
                <a:gd name="T17" fmla="*/ 165 h 1890"/>
                <a:gd name="T18" fmla="*/ 775 w 921"/>
                <a:gd name="T19" fmla="*/ 292 h 1890"/>
                <a:gd name="T20" fmla="*/ 921 w 921"/>
                <a:gd name="T21" fmla="*/ 146 h 1890"/>
                <a:gd name="T22" fmla="*/ 775 w 921"/>
                <a:gd name="T23" fmla="*/ 0 h 1890"/>
                <a:gd name="T24" fmla="*/ 775 w 921"/>
                <a:gd name="T25" fmla="*/ 232 h 1890"/>
                <a:gd name="T26" fmla="*/ 689 w 921"/>
                <a:gd name="T27" fmla="*/ 146 h 1890"/>
                <a:gd name="T28" fmla="*/ 775 w 921"/>
                <a:gd name="T29" fmla="*/ 60 h 1890"/>
                <a:gd name="T30" fmla="*/ 861 w 921"/>
                <a:gd name="T31" fmla="*/ 146 h 1890"/>
                <a:gd name="T32" fmla="*/ 775 w 921"/>
                <a:gd name="T33" fmla="*/ 232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21" h="1890">
                  <a:moveTo>
                    <a:pt x="775" y="0"/>
                  </a:moveTo>
                  <a:cubicBezTo>
                    <a:pt x="705" y="0"/>
                    <a:pt x="646" y="49"/>
                    <a:pt x="632" y="115"/>
                  </a:cubicBezTo>
                  <a:cubicBezTo>
                    <a:pt x="252" y="115"/>
                    <a:pt x="252" y="115"/>
                    <a:pt x="252" y="115"/>
                  </a:cubicBezTo>
                  <a:cubicBezTo>
                    <a:pt x="87" y="115"/>
                    <a:pt x="16" y="167"/>
                    <a:pt x="7" y="294"/>
                  </a:cubicBezTo>
                  <a:cubicBezTo>
                    <a:pt x="0" y="394"/>
                    <a:pt x="7" y="1829"/>
                    <a:pt x="7" y="1890"/>
                  </a:cubicBezTo>
                  <a:cubicBezTo>
                    <a:pt x="56" y="1890"/>
                    <a:pt x="56" y="1890"/>
                    <a:pt x="56" y="1890"/>
                  </a:cubicBezTo>
                  <a:cubicBezTo>
                    <a:pt x="56" y="1875"/>
                    <a:pt x="50" y="395"/>
                    <a:pt x="56" y="298"/>
                  </a:cubicBezTo>
                  <a:cubicBezTo>
                    <a:pt x="61" y="227"/>
                    <a:pt x="80" y="165"/>
                    <a:pt x="252" y="165"/>
                  </a:cubicBezTo>
                  <a:cubicBezTo>
                    <a:pt x="630" y="165"/>
                    <a:pt x="630" y="165"/>
                    <a:pt x="630" y="165"/>
                  </a:cubicBezTo>
                  <a:cubicBezTo>
                    <a:pt x="639" y="236"/>
                    <a:pt x="701" y="292"/>
                    <a:pt x="775" y="292"/>
                  </a:cubicBezTo>
                  <a:cubicBezTo>
                    <a:pt x="856" y="292"/>
                    <a:pt x="921" y="227"/>
                    <a:pt x="921" y="146"/>
                  </a:cubicBezTo>
                  <a:cubicBezTo>
                    <a:pt x="921" y="65"/>
                    <a:pt x="856" y="0"/>
                    <a:pt x="775" y="0"/>
                  </a:cubicBezTo>
                  <a:close/>
                  <a:moveTo>
                    <a:pt x="775" y="232"/>
                  </a:moveTo>
                  <a:cubicBezTo>
                    <a:pt x="728" y="232"/>
                    <a:pt x="689" y="194"/>
                    <a:pt x="689" y="146"/>
                  </a:cubicBezTo>
                  <a:cubicBezTo>
                    <a:pt x="689" y="99"/>
                    <a:pt x="728" y="60"/>
                    <a:pt x="775" y="60"/>
                  </a:cubicBezTo>
                  <a:cubicBezTo>
                    <a:pt x="823" y="60"/>
                    <a:pt x="861" y="99"/>
                    <a:pt x="861" y="146"/>
                  </a:cubicBezTo>
                  <a:cubicBezTo>
                    <a:pt x="861" y="194"/>
                    <a:pt x="823" y="232"/>
                    <a:pt x="775" y="232"/>
                  </a:cubicBezTo>
                  <a:close/>
                </a:path>
              </a:pathLst>
            </a:custGeom>
            <a:solidFill>
              <a:srgbClr val="F274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3973" y="2412"/>
              <a:ext cx="897" cy="1239"/>
            </a:xfrm>
            <a:custGeom>
              <a:avLst/>
              <a:gdLst>
                <a:gd name="T0" fmla="*/ 676 w 822"/>
                <a:gd name="T1" fmla="*/ 0 h 1135"/>
                <a:gd name="T2" fmla="*/ 532 w 822"/>
                <a:gd name="T3" fmla="*/ 122 h 1135"/>
                <a:gd name="T4" fmla="*/ 202 w 822"/>
                <a:gd name="T5" fmla="*/ 119 h 1135"/>
                <a:gd name="T6" fmla="*/ 0 w 822"/>
                <a:gd name="T7" fmla="*/ 333 h 1135"/>
                <a:gd name="T8" fmla="*/ 0 w 822"/>
                <a:gd name="T9" fmla="*/ 1135 h 1135"/>
                <a:gd name="T10" fmla="*/ 49 w 822"/>
                <a:gd name="T11" fmla="*/ 1135 h 1135"/>
                <a:gd name="T12" fmla="*/ 49 w 822"/>
                <a:gd name="T13" fmla="*/ 333 h 1135"/>
                <a:gd name="T14" fmla="*/ 202 w 822"/>
                <a:gd name="T15" fmla="*/ 168 h 1135"/>
                <a:gd name="T16" fmla="*/ 532 w 822"/>
                <a:gd name="T17" fmla="*/ 171 h 1135"/>
                <a:gd name="T18" fmla="*/ 676 w 822"/>
                <a:gd name="T19" fmla="*/ 293 h 1135"/>
                <a:gd name="T20" fmla="*/ 822 w 822"/>
                <a:gd name="T21" fmla="*/ 147 h 1135"/>
                <a:gd name="T22" fmla="*/ 676 w 822"/>
                <a:gd name="T23" fmla="*/ 0 h 1135"/>
                <a:gd name="T24" fmla="*/ 676 w 822"/>
                <a:gd name="T25" fmla="*/ 233 h 1135"/>
                <a:gd name="T26" fmla="*/ 590 w 822"/>
                <a:gd name="T27" fmla="*/ 147 h 1135"/>
                <a:gd name="T28" fmla="*/ 676 w 822"/>
                <a:gd name="T29" fmla="*/ 60 h 1135"/>
                <a:gd name="T30" fmla="*/ 762 w 822"/>
                <a:gd name="T31" fmla="*/ 147 h 1135"/>
                <a:gd name="T32" fmla="*/ 676 w 822"/>
                <a:gd name="T33" fmla="*/ 233 h 1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22" h="1135">
                  <a:moveTo>
                    <a:pt x="676" y="0"/>
                  </a:moveTo>
                  <a:cubicBezTo>
                    <a:pt x="604" y="0"/>
                    <a:pt x="544" y="53"/>
                    <a:pt x="532" y="122"/>
                  </a:cubicBezTo>
                  <a:cubicBezTo>
                    <a:pt x="462" y="121"/>
                    <a:pt x="282" y="119"/>
                    <a:pt x="202" y="119"/>
                  </a:cubicBezTo>
                  <a:cubicBezTo>
                    <a:pt x="90" y="119"/>
                    <a:pt x="0" y="236"/>
                    <a:pt x="0" y="333"/>
                  </a:cubicBezTo>
                  <a:cubicBezTo>
                    <a:pt x="0" y="1135"/>
                    <a:pt x="0" y="1135"/>
                    <a:pt x="0" y="1135"/>
                  </a:cubicBezTo>
                  <a:cubicBezTo>
                    <a:pt x="49" y="1135"/>
                    <a:pt x="49" y="1135"/>
                    <a:pt x="49" y="1135"/>
                  </a:cubicBezTo>
                  <a:cubicBezTo>
                    <a:pt x="49" y="333"/>
                    <a:pt x="49" y="333"/>
                    <a:pt x="49" y="333"/>
                  </a:cubicBezTo>
                  <a:cubicBezTo>
                    <a:pt x="49" y="268"/>
                    <a:pt x="115" y="168"/>
                    <a:pt x="202" y="168"/>
                  </a:cubicBezTo>
                  <a:cubicBezTo>
                    <a:pt x="282" y="168"/>
                    <a:pt x="462" y="170"/>
                    <a:pt x="532" y="171"/>
                  </a:cubicBezTo>
                  <a:cubicBezTo>
                    <a:pt x="543" y="240"/>
                    <a:pt x="604" y="293"/>
                    <a:pt x="676" y="293"/>
                  </a:cubicBezTo>
                  <a:cubicBezTo>
                    <a:pt x="757" y="293"/>
                    <a:pt x="822" y="227"/>
                    <a:pt x="822" y="147"/>
                  </a:cubicBezTo>
                  <a:cubicBezTo>
                    <a:pt x="822" y="66"/>
                    <a:pt x="757" y="0"/>
                    <a:pt x="676" y="0"/>
                  </a:cubicBezTo>
                  <a:close/>
                  <a:moveTo>
                    <a:pt x="676" y="233"/>
                  </a:moveTo>
                  <a:cubicBezTo>
                    <a:pt x="628" y="233"/>
                    <a:pt x="590" y="194"/>
                    <a:pt x="590" y="147"/>
                  </a:cubicBezTo>
                  <a:cubicBezTo>
                    <a:pt x="590" y="99"/>
                    <a:pt x="628" y="60"/>
                    <a:pt x="676" y="60"/>
                  </a:cubicBezTo>
                  <a:cubicBezTo>
                    <a:pt x="723" y="60"/>
                    <a:pt x="762" y="99"/>
                    <a:pt x="762" y="147"/>
                  </a:cubicBezTo>
                  <a:cubicBezTo>
                    <a:pt x="762" y="194"/>
                    <a:pt x="723" y="233"/>
                    <a:pt x="676" y="233"/>
                  </a:cubicBezTo>
                  <a:close/>
                </a:path>
              </a:pathLst>
            </a:custGeom>
            <a:solidFill>
              <a:srgbClr val="F274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8"/>
            <p:cNvSpPr>
              <a:spLocks/>
            </p:cNvSpPr>
            <p:nvPr/>
          </p:nvSpPr>
          <p:spPr bwMode="auto">
            <a:xfrm>
              <a:off x="2524" y="3657"/>
              <a:ext cx="1105" cy="278"/>
            </a:xfrm>
            <a:custGeom>
              <a:avLst/>
              <a:gdLst>
                <a:gd name="T0" fmla="*/ 1051 w 1105"/>
                <a:gd name="T1" fmla="*/ 0 h 278"/>
                <a:gd name="T2" fmla="*/ 0 w 1105"/>
                <a:gd name="T3" fmla="*/ 278 h 278"/>
                <a:gd name="T4" fmla="*/ 324 w 1105"/>
                <a:gd name="T5" fmla="*/ 278 h 278"/>
                <a:gd name="T6" fmla="*/ 1105 w 1105"/>
                <a:gd name="T7" fmla="*/ 0 h 278"/>
                <a:gd name="T8" fmla="*/ 1051 w 1105"/>
                <a:gd name="T9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5" h="278">
                  <a:moveTo>
                    <a:pt x="1051" y="0"/>
                  </a:moveTo>
                  <a:lnTo>
                    <a:pt x="0" y="278"/>
                  </a:lnTo>
                  <a:lnTo>
                    <a:pt x="324" y="278"/>
                  </a:lnTo>
                  <a:lnTo>
                    <a:pt x="1105" y="0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rgbClr val="F274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9"/>
            <p:cNvSpPr>
              <a:spLocks/>
            </p:cNvSpPr>
            <p:nvPr/>
          </p:nvSpPr>
          <p:spPr bwMode="auto">
            <a:xfrm>
              <a:off x="3080" y="3654"/>
              <a:ext cx="646" cy="286"/>
            </a:xfrm>
            <a:custGeom>
              <a:avLst/>
              <a:gdLst>
                <a:gd name="T0" fmla="*/ 591 w 646"/>
                <a:gd name="T1" fmla="*/ 0 h 286"/>
                <a:gd name="T2" fmla="*/ 0 w 646"/>
                <a:gd name="T3" fmla="*/ 286 h 286"/>
                <a:gd name="T4" fmla="*/ 333 w 646"/>
                <a:gd name="T5" fmla="*/ 286 h 286"/>
                <a:gd name="T6" fmla="*/ 646 w 646"/>
                <a:gd name="T7" fmla="*/ 0 h 286"/>
                <a:gd name="T8" fmla="*/ 591 w 646"/>
                <a:gd name="T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6" h="286">
                  <a:moveTo>
                    <a:pt x="591" y="0"/>
                  </a:moveTo>
                  <a:lnTo>
                    <a:pt x="0" y="286"/>
                  </a:lnTo>
                  <a:lnTo>
                    <a:pt x="333" y="286"/>
                  </a:lnTo>
                  <a:lnTo>
                    <a:pt x="646" y="0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rgbClr val="F274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30"/>
            <p:cNvSpPr>
              <a:spLocks/>
            </p:cNvSpPr>
            <p:nvPr/>
          </p:nvSpPr>
          <p:spPr bwMode="auto">
            <a:xfrm>
              <a:off x="3635" y="3661"/>
              <a:ext cx="329" cy="279"/>
            </a:xfrm>
            <a:custGeom>
              <a:avLst/>
              <a:gdLst>
                <a:gd name="T0" fmla="*/ 140 w 329"/>
                <a:gd name="T1" fmla="*/ 0 h 279"/>
                <a:gd name="T2" fmla="*/ 0 w 329"/>
                <a:gd name="T3" fmla="*/ 279 h 279"/>
                <a:gd name="T4" fmla="*/ 329 w 329"/>
                <a:gd name="T5" fmla="*/ 279 h 279"/>
                <a:gd name="T6" fmla="*/ 195 w 329"/>
                <a:gd name="T7" fmla="*/ 0 h 279"/>
                <a:gd name="T8" fmla="*/ 140 w 329"/>
                <a:gd name="T9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279">
                  <a:moveTo>
                    <a:pt x="140" y="0"/>
                  </a:moveTo>
                  <a:lnTo>
                    <a:pt x="0" y="279"/>
                  </a:lnTo>
                  <a:lnTo>
                    <a:pt x="329" y="279"/>
                  </a:lnTo>
                  <a:lnTo>
                    <a:pt x="195" y="0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274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31"/>
            <p:cNvSpPr>
              <a:spLocks/>
            </p:cNvSpPr>
            <p:nvPr/>
          </p:nvSpPr>
          <p:spPr bwMode="auto">
            <a:xfrm>
              <a:off x="3879" y="3654"/>
              <a:ext cx="646" cy="288"/>
            </a:xfrm>
            <a:custGeom>
              <a:avLst/>
              <a:gdLst>
                <a:gd name="T0" fmla="*/ 0 w 646"/>
                <a:gd name="T1" fmla="*/ 0 h 288"/>
                <a:gd name="T2" fmla="*/ 317 w 646"/>
                <a:gd name="T3" fmla="*/ 288 h 288"/>
                <a:gd name="T4" fmla="*/ 646 w 646"/>
                <a:gd name="T5" fmla="*/ 288 h 288"/>
                <a:gd name="T6" fmla="*/ 53 w 646"/>
                <a:gd name="T7" fmla="*/ 0 h 288"/>
                <a:gd name="T8" fmla="*/ 0 w 646"/>
                <a:gd name="T9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6" h="288">
                  <a:moveTo>
                    <a:pt x="0" y="0"/>
                  </a:moveTo>
                  <a:lnTo>
                    <a:pt x="317" y="288"/>
                  </a:lnTo>
                  <a:lnTo>
                    <a:pt x="646" y="288"/>
                  </a:lnTo>
                  <a:lnTo>
                    <a:pt x="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74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3973" y="3651"/>
              <a:ext cx="1110" cy="294"/>
            </a:xfrm>
            <a:custGeom>
              <a:avLst/>
              <a:gdLst>
                <a:gd name="T0" fmla="*/ 0 w 1110"/>
                <a:gd name="T1" fmla="*/ 0 h 294"/>
                <a:gd name="T2" fmla="*/ 777 w 1110"/>
                <a:gd name="T3" fmla="*/ 294 h 294"/>
                <a:gd name="T4" fmla="*/ 1110 w 1110"/>
                <a:gd name="T5" fmla="*/ 294 h 294"/>
                <a:gd name="T6" fmla="*/ 53 w 1110"/>
                <a:gd name="T7" fmla="*/ 0 h 294"/>
                <a:gd name="T8" fmla="*/ 0 w 1110"/>
                <a:gd name="T9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0" h="294">
                  <a:moveTo>
                    <a:pt x="0" y="0"/>
                  </a:moveTo>
                  <a:lnTo>
                    <a:pt x="777" y="294"/>
                  </a:lnTo>
                  <a:lnTo>
                    <a:pt x="1110" y="294"/>
                  </a:lnTo>
                  <a:lnTo>
                    <a:pt x="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74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33"/>
            <p:cNvSpPr>
              <a:spLocks noChangeArrowheads="1"/>
            </p:cNvSpPr>
            <p:nvPr/>
          </p:nvSpPr>
          <p:spPr bwMode="auto">
            <a:xfrm>
              <a:off x="2524" y="3935"/>
              <a:ext cx="322" cy="813"/>
            </a:xfrm>
            <a:prstGeom prst="rect">
              <a:avLst/>
            </a:prstGeom>
            <a:solidFill>
              <a:srgbClr val="F274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34"/>
            <p:cNvSpPr>
              <a:spLocks noChangeArrowheads="1"/>
            </p:cNvSpPr>
            <p:nvPr/>
          </p:nvSpPr>
          <p:spPr bwMode="auto">
            <a:xfrm>
              <a:off x="3080" y="3940"/>
              <a:ext cx="330" cy="379"/>
            </a:xfrm>
            <a:prstGeom prst="rect">
              <a:avLst/>
            </a:prstGeom>
            <a:solidFill>
              <a:srgbClr val="F274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35"/>
            <p:cNvSpPr>
              <a:spLocks noChangeArrowheads="1"/>
            </p:cNvSpPr>
            <p:nvPr/>
          </p:nvSpPr>
          <p:spPr bwMode="auto">
            <a:xfrm>
              <a:off x="3635" y="3940"/>
              <a:ext cx="329" cy="381"/>
            </a:xfrm>
            <a:prstGeom prst="rect">
              <a:avLst/>
            </a:prstGeom>
            <a:solidFill>
              <a:srgbClr val="F274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36"/>
            <p:cNvSpPr>
              <a:spLocks noChangeArrowheads="1"/>
            </p:cNvSpPr>
            <p:nvPr/>
          </p:nvSpPr>
          <p:spPr bwMode="auto">
            <a:xfrm>
              <a:off x="4194" y="3938"/>
              <a:ext cx="327" cy="383"/>
            </a:xfrm>
            <a:prstGeom prst="rect">
              <a:avLst/>
            </a:prstGeom>
            <a:solidFill>
              <a:srgbClr val="F274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37"/>
            <p:cNvSpPr>
              <a:spLocks noChangeArrowheads="1"/>
            </p:cNvSpPr>
            <p:nvPr/>
          </p:nvSpPr>
          <p:spPr bwMode="auto">
            <a:xfrm>
              <a:off x="4750" y="3945"/>
              <a:ext cx="335" cy="717"/>
            </a:xfrm>
            <a:prstGeom prst="rect">
              <a:avLst/>
            </a:prstGeom>
            <a:solidFill>
              <a:srgbClr val="F274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6" name="Group 22"/>
          <p:cNvGrpSpPr>
            <a:grpSpLocks noChangeAspect="1"/>
          </p:cNvGrpSpPr>
          <p:nvPr/>
        </p:nvGrpSpPr>
        <p:grpSpPr bwMode="auto">
          <a:xfrm rot="5400000">
            <a:off x="5851740" y="1368269"/>
            <a:ext cx="2286409" cy="3169371"/>
            <a:chOff x="2524" y="1163"/>
            <a:chExt cx="2561" cy="3550"/>
          </a:xfrm>
        </p:grpSpPr>
        <p:sp>
          <p:nvSpPr>
            <p:cNvPr id="37" name="AutoShape 21"/>
            <p:cNvSpPr>
              <a:spLocks noChangeAspect="1" noChangeArrowheads="1" noTextEdit="1"/>
            </p:cNvSpPr>
            <p:nvPr/>
          </p:nvSpPr>
          <p:spPr bwMode="auto">
            <a:xfrm>
              <a:off x="2524" y="1163"/>
              <a:ext cx="2561" cy="3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3"/>
            <p:cNvSpPr>
              <a:spLocks noEditPoints="1"/>
            </p:cNvSpPr>
            <p:nvPr/>
          </p:nvSpPr>
          <p:spPr bwMode="auto">
            <a:xfrm>
              <a:off x="2730" y="1163"/>
              <a:ext cx="1100" cy="2498"/>
            </a:xfrm>
            <a:custGeom>
              <a:avLst/>
              <a:gdLst>
                <a:gd name="T0" fmla="*/ 914 w 1007"/>
                <a:gd name="T1" fmla="*/ 170 h 2288"/>
                <a:gd name="T2" fmla="*/ 728 w 1007"/>
                <a:gd name="T3" fmla="*/ 122 h 2288"/>
                <a:gd name="T4" fmla="*/ 291 w 1007"/>
                <a:gd name="T5" fmla="*/ 122 h 2288"/>
                <a:gd name="T6" fmla="*/ 147 w 1007"/>
                <a:gd name="T7" fmla="*/ 0 h 2288"/>
                <a:gd name="T8" fmla="*/ 0 w 1007"/>
                <a:gd name="T9" fmla="*/ 146 h 2288"/>
                <a:gd name="T10" fmla="*/ 147 w 1007"/>
                <a:gd name="T11" fmla="*/ 293 h 2288"/>
                <a:gd name="T12" fmla="*/ 291 w 1007"/>
                <a:gd name="T13" fmla="*/ 171 h 2288"/>
                <a:gd name="T14" fmla="*/ 728 w 1007"/>
                <a:gd name="T15" fmla="*/ 171 h 2288"/>
                <a:gd name="T16" fmla="*/ 957 w 1007"/>
                <a:gd name="T17" fmla="*/ 351 h 2288"/>
                <a:gd name="T18" fmla="*/ 957 w 1007"/>
                <a:gd name="T19" fmla="*/ 2288 h 2288"/>
                <a:gd name="T20" fmla="*/ 1007 w 1007"/>
                <a:gd name="T21" fmla="*/ 2288 h 2288"/>
                <a:gd name="T22" fmla="*/ 1007 w 1007"/>
                <a:gd name="T23" fmla="*/ 351 h 2288"/>
                <a:gd name="T24" fmla="*/ 914 w 1007"/>
                <a:gd name="T25" fmla="*/ 170 h 2288"/>
                <a:gd name="T26" fmla="*/ 147 w 1007"/>
                <a:gd name="T27" fmla="*/ 233 h 2288"/>
                <a:gd name="T28" fmla="*/ 61 w 1007"/>
                <a:gd name="T29" fmla="*/ 146 h 2288"/>
                <a:gd name="T30" fmla="*/ 147 w 1007"/>
                <a:gd name="T31" fmla="*/ 60 h 2288"/>
                <a:gd name="T32" fmla="*/ 233 w 1007"/>
                <a:gd name="T33" fmla="*/ 146 h 2288"/>
                <a:gd name="T34" fmla="*/ 147 w 1007"/>
                <a:gd name="T35" fmla="*/ 233 h 2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07" h="2288">
                  <a:moveTo>
                    <a:pt x="914" y="170"/>
                  </a:moveTo>
                  <a:cubicBezTo>
                    <a:pt x="854" y="130"/>
                    <a:pt x="780" y="122"/>
                    <a:pt x="728" y="122"/>
                  </a:cubicBezTo>
                  <a:cubicBezTo>
                    <a:pt x="291" y="122"/>
                    <a:pt x="291" y="122"/>
                    <a:pt x="291" y="122"/>
                  </a:cubicBezTo>
                  <a:cubicBezTo>
                    <a:pt x="279" y="53"/>
                    <a:pt x="219" y="0"/>
                    <a:pt x="147" y="0"/>
                  </a:cubicBezTo>
                  <a:cubicBezTo>
                    <a:pt x="66" y="0"/>
                    <a:pt x="0" y="66"/>
                    <a:pt x="0" y="146"/>
                  </a:cubicBezTo>
                  <a:cubicBezTo>
                    <a:pt x="0" y="227"/>
                    <a:pt x="66" y="293"/>
                    <a:pt x="147" y="293"/>
                  </a:cubicBezTo>
                  <a:cubicBezTo>
                    <a:pt x="219" y="293"/>
                    <a:pt x="279" y="240"/>
                    <a:pt x="291" y="171"/>
                  </a:cubicBezTo>
                  <a:cubicBezTo>
                    <a:pt x="728" y="171"/>
                    <a:pt x="728" y="171"/>
                    <a:pt x="728" y="171"/>
                  </a:cubicBezTo>
                  <a:cubicBezTo>
                    <a:pt x="797" y="171"/>
                    <a:pt x="957" y="189"/>
                    <a:pt x="957" y="351"/>
                  </a:cubicBezTo>
                  <a:cubicBezTo>
                    <a:pt x="957" y="2288"/>
                    <a:pt x="957" y="2288"/>
                    <a:pt x="957" y="2288"/>
                  </a:cubicBezTo>
                  <a:cubicBezTo>
                    <a:pt x="1007" y="2288"/>
                    <a:pt x="1007" y="2288"/>
                    <a:pt x="1007" y="2288"/>
                  </a:cubicBezTo>
                  <a:cubicBezTo>
                    <a:pt x="1007" y="351"/>
                    <a:pt x="1007" y="351"/>
                    <a:pt x="1007" y="351"/>
                  </a:cubicBezTo>
                  <a:cubicBezTo>
                    <a:pt x="1007" y="272"/>
                    <a:pt x="975" y="210"/>
                    <a:pt x="914" y="170"/>
                  </a:cubicBezTo>
                  <a:close/>
                  <a:moveTo>
                    <a:pt x="147" y="233"/>
                  </a:moveTo>
                  <a:cubicBezTo>
                    <a:pt x="99" y="233"/>
                    <a:pt x="61" y="194"/>
                    <a:pt x="61" y="146"/>
                  </a:cubicBezTo>
                  <a:cubicBezTo>
                    <a:pt x="61" y="99"/>
                    <a:pt x="99" y="60"/>
                    <a:pt x="147" y="60"/>
                  </a:cubicBezTo>
                  <a:cubicBezTo>
                    <a:pt x="194" y="60"/>
                    <a:pt x="233" y="99"/>
                    <a:pt x="233" y="146"/>
                  </a:cubicBezTo>
                  <a:cubicBezTo>
                    <a:pt x="233" y="194"/>
                    <a:pt x="194" y="233"/>
                    <a:pt x="147" y="233"/>
                  </a:cubicBezTo>
                  <a:close/>
                </a:path>
              </a:pathLst>
            </a:custGeom>
            <a:solidFill>
              <a:srgbClr val="F274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4"/>
            <p:cNvSpPr>
              <a:spLocks noEditPoints="1"/>
            </p:cNvSpPr>
            <p:nvPr/>
          </p:nvSpPr>
          <p:spPr bwMode="auto">
            <a:xfrm>
              <a:off x="2730" y="1995"/>
              <a:ext cx="996" cy="1659"/>
            </a:xfrm>
            <a:custGeom>
              <a:avLst/>
              <a:gdLst>
                <a:gd name="T0" fmla="*/ 673 w 912"/>
                <a:gd name="T1" fmla="*/ 125 h 1520"/>
                <a:gd name="T2" fmla="*/ 292 w 912"/>
                <a:gd name="T3" fmla="*/ 125 h 1520"/>
                <a:gd name="T4" fmla="*/ 147 w 912"/>
                <a:gd name="T5" fmla="*/ 0 h 1520"/>
                <a:gd name="T6" fmla="*/ 0 w 912"/>
                <a:gd name="T7" fmla="*/ 146 h 1520"/>
                <a:gd name="T8" fmla="*/ 147 w 912"/>
                <a:gd name="T9" fmla="*/ 292 h 1520"/>
                <a:gd name="T10" fmla="*/ 290 w 912"/>
                <a:gd name="T11" fmla="*/ 174 h 1520"/>
                <a:gd name="T12" fmla="*/ 673 w 912"/>
                <a:gd name="T13" fmla="*/ 174 h 1520"/>
                <a:gd name="T14" fmla="*/ 862 w 912"/>
                <a:gd name="T15" fmla="*/ 317 h 1520"/>
                <a:gd name="T16" fmla="*/ 862 w 912"/>
                <a:gd name="T17" fmla="*/ 1520 h 1520"/>
                <a:gd name="T18" fmla="*/ 912 w 912"/>
                <a:gd name="T19" fmla="*/ 1520 h 1520"/>
                <a:gd name="T20" fmla="*/ 912 w 912"/>
                <a:gd name="T21" fmla="*/ 317 h 1520"/>
                <a:gd name="T22" fmla="*/ 673 w 912"/>
                <a:gd name="T23" fmla="*/ 125 h 1520"/>
                <a:gd name="T24" fmla="*/ 147 w 912"/>
                <a:gd name="T25" fmla="*/ 232 h 1520"/>
                <a:gd name="T26" fmla="*/ 61 w 912"/>
                <a:gd name="T27" fmla="*/ 146 h 1520"/>
                <a:gd name="T28" fmla="*/ 147 w 912"/>
                <a:gd name="T29" fmla="*/ 60 h 1520"/>
                <a:gd name="T30" fmla="*/ 233 w 912"/>
                <a:gd name="T31" fmla="*/ 146 h 1520"/>
                <a:gd name="T32" fmla="*/ 147 w 912"/>
                <a:gd name="T33" fmla="*/ 232 h 1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12" h="1520">
                  <a:moveTo>
                    <a:pt x="673" y="125"/>
                  </a:moveTo>
                  <a:cubicBezTo>
                    <a:pt x="292" y="125"/>
                    <a:pt x="292" y="125"/>
                    <a:pt x="292" y="125"/>
                  </a:cubicBezTo>
                  <a:cubicBezTo>
                    <a:pt x="281" y="54"/>
                    <a:pt x="220" y="0"/>
                    <a:pt x="147" y="0"/>
                  </a:cubicBezTo>
                  <a:cubicBezTo>
                    <a:pt x="66" y="0"/>
                    <a:pt x="0" y="65"/>
                    <a:pt x="0" y="146"/>
                  </a:cubicBezTo>
                  <a:cubicBezTo>
                    <a:pt x="0" y="227"/>
                    <a:pt x="66" y="292"/>
                    <a:pt x="147" y="292"/>
                  </a:cubicBezTo>
                  <a:cubicBezTo>
                    <a:pt x="218" y="292"/>
                    <a:pt x="277" y="241"/>
                    <a:pt x="290" y="174"/>
                  </a:cubicBezTo>
                  <a:cubicBezTo>
                    <a:pt x="673" y="174"/>
                    <a:pt x="673" y="174"/>
                    <a:pt x="673" y="174"/>
                  </a:cubicBezTo>
                  <a:cubicBezTo>
                    <a:pt x="844" y="174"/>
                    <a:pt x="862" y="274"/>
                    <a:pt x="862" y="317"/>
                  </a:cubicBezTo>
                  <a:cubicBezTo>
                    <a:pt x="862" y="1520"/>
                    <a:pt x="862" y="1520"/>
                    <a:pt x="862" y="1520"/>
                  </a:cubicBezTo>
                  <a:cubicBezTo>
                    <a:pt x="912" y="1520"/>
                    <a:pt x="912" y="1520"/>
                    <a:pt x="912" y="1520"/>
                  </a:cubicBezTo>
                  <a:cubicBezTo>
                    <a:pt x="912" y="317"/>
                    <a:pt x="912" y="317"/>
                    <a:pt x="912" y="317"/>
                  </a:cubicBezTo>
                  <a:cubicBezTo>
                    <a:pt x="912" y="199"/>
                    <a:pt x="820" y="125"/>
                    <a:pt x="673" y="125"/>
                  </a:cubicBezTo>
                  <a:close/>
                  <a:moveTo>
                    <a:pt x="147" y="232"/>
                  </a:moveTo>
                  <a:cubicBezTo>
                    <a:pt x="99" y="232"/>
                    <a:pt x="61" y="194"/>
                    <a:pt x="61" y="146"/>
                  </a:cubicBezTo>
                  <a:cubicBezTo>
                    <a:pt x="61" y="99"/>
                    <a:pt x="99" y="60"/>
                    <a:pt x="147" y="60"/>
                  </a:cubicBezTo>
                  <a:cubicBezTo>
                    <a:pt x="194" y="60"/>
                    <a:pt x="233" y="99"/>
                    <a:pt x="233" y="146"/>
                  </a:cubicBezTo>
                  <a:cubicBezTo>
                    <a:pt x="233" y="194"/>
                    <a:pt x="194" y="232"/>
                    <a:pt x="147" y="232"/>
                  </a:cubicBezTo>
                  <a:close/>
                </a:path>
              </a:pathLst>
            </a:custGeom>
            <a:solidFill>
              <a:srgbClr val="F274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5"/>
            <p:cNvSpPr>
              <a:spLocks noEditPoints="1"/>
            </p:cNvSpPr>
            <p:nvPr/>
          </p:nvSpPr>
          <p:spPr bwMode="auto">
            <a:xfrm>
              <a:off x="2730" y="2812"/>
              <a:ext cx="899" cy="845"/>
            </a:xfrm>
            <a:custGeom>
              <a:avLst/>
              <a:gdLst>
                <a:gd name="T0" fmla="*/ 778 w 823"/>
                <a:gd name="T1" fmla="*/ 203 h 774"/>
                <a:gd name="T2" fmla="*/ 581 w 823"/>
                <a:gd name="T3" fmla="*/ 131 h 774"/>
                <a:gd name="T4" fmla="*/ 292 w 823"/>
                <a:gd name="T5" fmla="*/ 131 h 774"/>
                <a:gd name="T6" fmla="*/ 147 w 823"/>
                <a:gd name="T7" fmla="*/ 0 h 774"/>
                <a:gd name="T8" fmla="*/ 0 w 823"/>
                <a:gd name="T9" fmla="*/ 147 h 774"/>
                <a:gd name="T10" fmla="*/ 147 w 823"/>
                <a:gd name="T11" fmla="*/ 293 h 774"/>
                <a:gd name="T12" fmla="*/ 289 w 823"/>
                <a:gd name="T13" fmla="*/ 180 h 774"/>
                <a:gd name="T14" fmla="*/ 581 w 823"/>
                <a:gd name="T15" fmla="*/ 180 h 774"/>
                <a:gd name="T16" fmla="*/ 774 w 823"/>
                <a:gd name="T17" fmla="*/ 330 h 774"/>
                <a:gd name="T18" fmla="*/ 774 w 823"/>
                <a:gd name="T19" fmla="*/ 774 h 774"/>
                <a:gd name="T20" fmla="*/ 823 w 823"/>
                <a:gd name="T21" fmla="*/ 774 h 774"/>
                <a:gd name="T22" fmla="*/ 823 w 823"/>
                <a:gd name="T23" fmla="*/ 330 h 774"/>
                <a:gd name="T24" fmla="*/ 778 w 823"/>
                <a:gd name="T25" fmla="*/ 203 h 774"/>
                <a:gd name="T26" fmla="*/ 147 w 823"/>
                <a:gd name="T27" fmla="*/ 233 h 774"/>
                <a:gd name="T28" fmla="*/ 61 w 823"/>
                <a:gd name="T29" fmla="*/ 147 h 774"/>
                <a:gd name="T30" fmla="*/ 147 w 823"/>
                <a:gd name="T31" fmla="*/ 60 h 774"/>
                <a:gd name="T32" fmla="*/ 233 w 823"/>
                <a:gd name="T33" fmla="*/ 147 h 774"/>
                <a:gd name="T34" fmla="*/ 147 w 823"/>
                <a:gd name="T35" fmla="*/ 233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23" h="774">
                  <a:moveTo>
                    <a:pt x="778" y="203"/>
                  </a:moveTo>
                  <a:cubicBezTo>
                    <a:pt x="737" y="155"/>
                    <a:pt x="671" y="131"/>
                    <a:pt x="581" y="131"/>
                  </a:cubicBezTo>
                  <a:cubicBezTo>
                    <a:pt x="292" y="131"/>
                    <a:pt x="292" y="131"/>
                    <a:pt x="292" y="131"/>
                  </a:cubicBezTo>
                  <a:cubicBezTo>
                    <a:pt x="285" y="58"/>
                    <a:pt x="222" y="0"/>
                    <a:pt x="147" y="0"/>
                  </a:cubicBezTo>
                  <a:cubicBezTo>
                    <a:pt x="66" y="0"/>
                    <a:pt x="0" y="66"/>
                    <a:pt x="0" y="147"/>
                  </a:cubicBezTo>
                  <a:cubicBezTo>
                    <a:pt x="0" y="227"/>
                    <a:pt x="66" y="293"/>
                    <a:pt x="147" y="293"/>
                  </a:cubicBezTo>
                  <a:cubicBezTo>
                    <a:pt x="216" y="293"/>
                    <a:pt x="274" y="245"/>
                    <a:pt x="289" y="180"/>
                  </a:cubicBezTo>
                  <a:cubicBezTo>
                    <a:pt x="581" y="180"/>
                    <a:pt x="581" y="180"/>
                    <a:pt x="581" y="180"/>
                  </a:cubicBezTo>
                  <a:cubicBezTo>
                    <a:pt x="653" y="180"/>
                    <a:pt x="774" y="200"/>
                    <a:pt x="774" y="330"/>
                  </a:cubicBezTo>
                  <a:cubicBezTo>
                    <a:pt x="774" y="774"/>
                    <a:pt x="774" y="774"/>
                    <a:pt x="774" y="774"/>
                  </a:cubicBezTo>
                  <a:cubicBezTo>
                    <a:pt x="823" y="774"/>
                    <a:pt x="823" y="774"/>
                    <a:pt x="823" y="774"/>
                  </a:cubicBezTo>
                  <a:cubicBezTo>
                    <a:pt x="823" y="330"/>
                    <a:pt x="823" y="330"/>
                    <a:pt x="823" y="330"/>
                  </a:cubicBezTo>
                  <a:cubicBezTo>
                    <a:pt x="823" y="295"/>
                    <a:pt x="815" y="245"/>
                    <a:pt x="778" y="203"/>
                  </a:cubicBezTo>
                  <a:close/>
                  <a:moveTo>
                    <a:pt x="147" y="233"/>
                  </a:moveTo>
                  <a:cubicBezTo>
                    <a:pt x="99" y="233"/>
                    <a:pt x="61" y="194"/>
                    <a:pt x="61" y="147"/>
                  </a:cubicBezTo>
                  <a:cubicBezTo>
                    <a:pt x="61" y="99"/>
                    <a:pt x="99" y="60"/>
                    <a:pt x="147" y="60"/>
                  </a:cubicBezTo>
                  <a:cubicBezTo>
                    <a:pt x="194" y="60"/>
                    <a:pt x="233" y="99"/>
                    <a:pt x="233" y="147"/>
                  </a:cubicBezTo>
                  <a:cubicBezTo>
                    <a:pt x="233" y="194"/>
                    <a:pt x="194" y="233"/>
                    <a:pt x="147" y="233"/>
                  </a:cubicBezTo>
                  <a:close/>
                </a:path>
              </a:pathLst>
            </a:custGeom>
            <a:solidFill>
              <a:srgbClr val="F274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6"/>
            <p:cNvSpPr>
              <a:spLocks noEditPoints="1"/>
            </p:cNvSpPr>
            <p:nvPr/>
          </p:nvSpPr>
          <p:spPr bwMode="auto">
            <a:xfrm>
              <a:off x="3871" y="1591"/>
              <a:ext cx="1005" cy="2063"/>
            </a:xfrm>
            <a:custGeom>
              <a:avLst/>
              <a:gdLst>
                <a:gd name="T0" fmla="*/ 775 w 921"/>
                <a:gd name="T1" fmla="*/ 0 h 1890"/>
                <a:gd name="T2" fmla="*/ 632 w 921"/>
                <a:gd name="T3" fmla="*/ 115 h 1890"/>
                <a:gd name="T4" fmla="*/ 252 w 921"/>
                <a:gd name="T5" fmla="*/ 115 h 1890"/>
                <a:gd name="T6" fmla="*/ 7 w 921"/>
                <a:gd name="T7" fmla="*/ 294 h 1890"/>
                <a:gd name="T8" fmla="*/ 7 w 921"/>
                <a:gd name="T9" fmla="*/ 1890 h 1890"/>
                <a:gd name="T10" fmla="*/ 56 w 921"/>
                <a:gd name="T11" fmla="*/ 1890 h 1890"/>
                <a:gd name="T12" fmla="*/ 56 w 921"/>
                <a:gd name="T13" fmla="*/ 298 h 1890"/>
                <a:gd name="T14" fmla="*/ 252 w 921"/>
                <a:gd name="T15" fmla="*/ 165 h 1890"/>
                <a:gd name="T16" fmla="*/ 630 w 921"/>
                <a:gd name="T17" fmla="*/ 165 h 1890"/>
                <a:gd name="T18" fmla="*/ 775 w 921"/>
                <a:gd name="T19" fmla="*/ 292 h 1890"/>
                <a:gd name="T20" fmla="*/ 921 w 921"/>
                <a:gd name="T21" fmla="*/ 146 h 1890"/>
                <a:gd name="T22" fmla="*/ 775 w 921"/>
                <a:gd name="T23" fmla="*/ 0 h 1890"/>
                <a:gd name="T24" fmla="*/ 775 w 921"/>
                <a:gd name="T25" fmla="*/ 232 h 1890"/>
                <a:gd name="T26" fmla="*/ 689 w 921"/>
                <a:gd name="T27" fmla="*/ 146 h 1890"/>
                <a:gd name="T28" fmla="*/ 775 w 921"/>
                <a:gd name="T29" fmla="*/ 60 h 1890"/>
                <a:gd name="T30" fmla="*/ 861 w 921"/>
                <a:gd name="T31" fmla="*/ 146 h 1890"/>
                <a:gd name="T32" fmla="*/ 775 w 921"/>
                <a:gd name="T33" fmla="*/ 232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21" h="1890">
                  <a:moveTo>
                    <a:pt x="775" y="0"/>
                  </a:moveTo>
                  <a:cubicBezTo>
                    <a:pt x="705" y="0"/>
                    <a:pt x="646" y="49"/>
                    <a:pt x="632" y="115"/>
                  </a:cubicBezTo>
                  <a:cubicBezTo>
                    <a:pt x="252" y="115"/>
                    <a:pt x="252" y="115"/>
                    <a:pt x="252" y="115"/>
                  </a:cubicBezTo>
                  <a:cubicBezTo>
                    <a:pt x="87" y="115"/>
                    <a:pt x="16" y="167"/>
                    <a:pt x="7" y="294"/>
                  </a:cubicBezTo>
                  <a:cubicBezTo>
                    <a:pt x="0" y="394"/>
                    <a:pt x="7" y="1829"/>
                    <a:pt x="7" y="1890"/>
                  </a:cubicBezTo>
                  <a:cubicBezTo>
                    <a:pt x="56" y="1890"/>
                    <a:pt x="56" y="1890"/>
                    <a:pt x="56" y="1890"/>
                  </a:cubicBezTo>
                  <a:cubicBezTo>
                    <a:pt x="56" y="1875"/>
                    <a:pt x="50" y="395"/>
                    <a:pt x="56" y="298"/>
                  </a:cubicBezTo>
                  <a:cubicBezTo>
                    <a:pt x="61" y="227"/>
                    <a:pt x="80" y="165"/>
                    <a:pt x="252" y="165"/>
                  </a:cubicBezTo>
                  <a:cubicBezTo>
                    <a:pt x="630" y="165"/>
                    <a:pt x="630" y="165"/>
                    <a:pt x="630" y="165"/>
                  </a:cubicBezTo>
                  <a:cubicBezTo>
                    <a:pt x="639" y="236"/>
                    <a:pt x="701" y="292"/>
                    <a:pt x="775" y="292"/>
                  </a:cubicBezTo>
                  <a:cubicBezTo>
                    <a:pt x="856" y="292"/>
                    <a:pt x="921" y="227"/>
                    <a:pt x="921" y="146"/>
                  </a:cubicBezTo>
                  <a:cubicBezTo>
                    <a:pt x="921" y="65"/>
                    <a:pt x="856" y="0"/>
                    <a:pt x="775" y="0"/>
                  </a:cubicBezTo>
                  <a:close/>
                  <a:moveTo>
                    <a:pt x="775" y="232"/>
                  </a:moveTo>
                  <a:cubicBezTo>
                    <a:pt x="728" y="232"/>
                    <a:pt x="689" y="194"/>
                    <a:pt x="689" y="146"/>
                  </a:cubicBezTo>
                  <a:cubicBezTo>
                    <a:pt x="689" y="99"/>
                    <a:pt x="728" y="60"/>
                    <a:pt x="775" y="60"/>
                  </a:cubicBezTo>
                  <a:cubicBezTo>
                    <a:pt x="823" y="60"/>
                    <a:pt x="861" y="99"/>
                    <a:pt x="861" y="146"/>
                  </a:cubicBezTo>
                  <a:cubicBezTo>
                    <a:pt x="861" y="194"/>
                    <a:pt x="823" y="232"/>
                    <a:pt x="775" y="232"/>
                  </a:cubicBezTo>
                  <a:close/>
                </a:path>
              </a:pathLst>
            </a:custGeom>
            <a:solidFill>
              <a:srgbClr val="F274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7"/>
            <p:cNvSpPr>
              <a:spLocks noEditPoints="1"/>
            </p:cNvSpPr>
            <p:nvPr/>
          </p:nvSpPr>
          <p:spPr bwMode="auto">
            <a:xfrm>
              <a:off x="3973" y="2412"/>
              <a:ext cx="897" cy="1239"/>
            </a:xfrm>
            <a:custGeom>
              <a:avLst/>
              <a:gdLst>
                <a:gd name="T0" fmla="*/ 676 w 822"/>
                <a:gd name="T1" fmla="*/ 0 h 1135"/>
                <a:gd name="T2" fmla="*/ 532 w 822"/>
                <a:gd name="T3" fmla="*/ 122 h 1135"/>
                <a:gd name="T4" fmla="*/ 202 w 822"/>
                <a:gd name="T5" fmla="*/ 119 h 1135"/>
                <a:gd name="T6" fmla="*/ 0 w 822"/>
                <a:gd name="T7" fmla="*/ 333 h 1135"/>
                <a:gd name="T8" fmla="*/ 0 w 822"/>
                <a:gd name="T9" fmla="*/ 1135 h 1135"/>
                <a:gd name="T10" fmla="*/ 49 w 822"/>
                <a:gd name="T11" fmla="*/ 1135 h 1135"/>
                <a:gd name="T12" fmla="*/ 49 w 822"/>
                <a:gd name="T13" fmla="*/ 333 h 1135"/>
                <a:gd name="T14" fmla="*/ 202 w 822"/>
                <a:gd name="T15" fmla="*/ 168 h 1135"/>
                <a:gd name="T16" fmla="*/ 532 w 822"/>
                <a:gd name="T17" fmla="*/ 171 h 1135"/>
                <a:gd name="T18" fmla="*/ 676 w 822"/>
                <a:gd name="T19" fmla="*/ 293 h 1135"/>
                <a:gd name="T20" fmla="*/ 822 w 822"/>
                <a:gd name="T21" fmla="*/ 147 h 1135"/>
                <a:gd name="T22" fmla="*/ 676 w 822"/>
                <a:gd name="T23" fmla="*/ 0 h 1135"/>
                <a:gd name="T24" fmla="*/ 676 w 822"/>
                <a:gd name="T25" fmla="*/ 233 h 1135"/>
                <a:gd name="T26" fmla="*/ 590 w 822"/>
                <a:gd name="T27" fmla="*/ 147 h 1135"/>
                <a:gd name="T28" fmla="*/ 676 w 822"/>
                <a:gd name="T29" fmla="*/ 60 h 1135"/>
                <a:gd name="T30" fmla="*/ 762 w 822"/>
                <a:gd name="T31" fmla="*/ 147 h 1135"/>
                <a:gd name="T32" fmla="*/ 676 w 822"/>
                <a:gd name="T33" fmla="*/ 233 h 1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22" h="1135">
                  <a:moveTo>
                    <a:pt x="676" y="0"/>
                  </a:moveTo>
                  <a:cubicBezTo>
                    <a:pt x="604" y="0"/>
                    <a:pt x="544" y="53"/>
                    <a:pt x="532" y="122"/>
                  </a:cubicBezTo>
                  <a:cubicBezTo>
                    <a:pt x="462" y="121"/>
                    <a:pt x="282" y="119"/>
                    <a:pt x="202" y="119"/>
                  </a:cubicBezTo>
                  <a:cubicBezTo>
                    <a:pt x="90" y="119"/>
                    <a:pt x="0" y="236"/>
                    <a:pt x="0" y="333"/>
                  </a:cubicBezTo>
                  <a:cubicBezTo>
                    <a:pt x="0" y="1135"/>
                    <a:pt x="0" y="1135"/>
                    <a:pt x="0" y="1135"/>
                  </a:cubicBezTo>
                  <a:cubicBezTo>
                    <a:pt x="49" y="1135"/>
                    <a:pt x="49" y="1135"/>
                    <a:pt x="49" y="1135"/>
                  </a:cubicBezTo>
                  <a:cubicBezTo>
                    <a:pt x="49" y="333"/>
                    <a:pt x="49" y="333"/>
                    <a:pt x="49" y="333"/>
                  </a:cubicBezTo>
                  <a:cubicBezTo>
                    <a:pt x="49" y="268"/>
                    <a:pt x="115" y="168"/>
                    <a:pt x="202" y="168"/>
                  </a:cubicBezTo>
                  <a:cubicBezTo>
                    <a:pt x="282" y="168"/>
                    <a:pt x="462" y="170"/>
                    <a:pt x="532" y="171"/>
                  </a:cubicBezTo>
                  <a:cubicBezTo>
                    <a:pt x="543" y="240"/>
                    <a:pt x="604" y="293"/>
                    <a:pt x="676" y="293"/>
                  </a:cubicBezTo>
                  <a:cubicBezTo>
                    <a:pt x="757" y="293"/>
                    <a:pt x="822" y="227"/>
                    <a:pt x="822" y="147"/>
                  </a:cubicBezTo>
                  <a:cubicBezTo>
                    <a:pt x="822" y="66"/>
                    <a:pt x="757" y="0"/>
                    <a:pt x="676" y="0"/>
                  </a:cubicBezTo>
                  <a:close/>
                  <a:moveTo>
                    <a:pt x="676" y="233"/>
                  </a:moveTo>
                  <a:cubicBezTo>
                    <a:pt x="628" y="233"/>
                    <a:pt x="590" y="194"/>
                    <a:pt x="590" y="147"/>
                  </a:cubicBezTo>
                  <a:cubicBezTo>
                    <a:pt x="590" y="99"/>
                    <a:pt x="628" y="60"/>
                    <a:pt x="676" y="60"/>
                  </a:cubicBezTo>
                  <a:cubicBezTo>
                    <a:pt x="723" y="60"/>
                    <a:pt x="762" y="99"/>
                    <a:pt x="762" y="147"/>
                  </a:cubicBezTo>
                  <a:cubicBezTo>
                    <a:pt x="762" y="194"/>
                    <a:pt x="723" y="233"/>
                    <a:pt x="676" y="233"/>
                  </a:cubicBezTo>
                  <a:close/>
                </a:path>
              </a:pathLst>
            </a:custGeom>
            <a:solidFill>
              <a:srgbClr val="F274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8"/>
            <p:cNvSpPr>
              <a:spLocks/>
            </p:cNvSpPr>
            <p:nvPr/>
          </p:nvSpPr>
          <p:spPr bwMode="auto">
            <a:xfrm>
              <a:off x="2524" y="3657"/>
              <a:ext cx="1105" cy="278"/>
            </a:xfrm>
            <a:custGeom>
              <a:avLst/>
              <a:gdLst>
                <a:gd name="T0" fmla="*/ 1051 w 1105"/>
                <a:gd name="T1" fmla="*/ 0 h 278"/>
                <a:gd name="T2" fmla="*/ 0 w 1105"/>
                <a:gd name="T3" fmla="*/ 278 h 278"/>
                <a:gd name="T4" fmla="*/ 324 w 1105"/>
                <a:gd name="T5" fmla="*/ 278 h 278"/>
                <a:gd name="T6" fmla="*/ 1105 w 1105"/>
                <a:gd name="T7" fmla="*/ 0 h 278"/>
                <a:gd name="T8" fmla="*/ 1051 w 1105"/>
                <a:gd name="T9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5" h="278">
                  <a:moveTo>
                    <a:pt x="1051" y="0"/>
                  </a:moveTo>
                  <a:lnTo>
                    <a:pt x="0" y="278"/>
                  </a:lnTo>
                  <a:lnTo>
                    <a:pt x="324" y="278"/>
                  </a:lnTo>
                  <a:lnTo>
                    <a:pt x="1105" y="0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rgbClr val="F274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9"/>
            <p:cNvSpPr>
              <a:spLocks/>
            </p:cNvSpPr>
            <p:nvPr/>
          </p:nvSpPr>
          <p:spPr bwMode="auto">
            <a:xfrm>
              <a:off x="3080" y="3654"/>
              <a:ext cx="646" cy="286"/>
            </a:xfrm>
            <a:custGeom>
              <a:avLst/>
              <a:gdLst>
                <a:gd name="T0" fmla="*/ 591 w 646"/>
                <a:gd name="T1" fmla="*/ 0 h 286"/>
                <a:gd name="T2" fmla="*/ 0 w 646"/>
                <a:gd name="T3" fmla="*/ 286 h 286"/>
                <a:gd name="T4" fmla="*/ 333 w 646"/>
                <a:gd name="T5" fmla="*/ 286 h 286"/>
                <a:gd name="T6" fmla="*/ 646 w 646"/>
                <a:gd name="T7" fmla="*/ 0 h 286"/>
                <a:gd name="T8" fmla="*/ 591 w 646"/>
                <a:gd name="T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6" h="286">
                  <a:moveTo>
                    <a:pt x="591" y="0"/>
                  </a:moveTo>
                  <a:lnTo>
                    <a:pt x="0" y="286"/>
                  </a:lnTo>
                  <a:lnTo>
                    <a:pt x="333" y="286"/>
                  </a:lnTo>
                  <a:lnTo>
                    <a:pt x="646" y="0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rgbClr val="F274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0"/>
            <p:cNvSpPr>
              <a:spLocks/>
            </p:cNvSpPr>
            <p:nvPr/>
          </p:nvSpPr>
          <p:spPr bwMode="auto">
            <a:xfrm>
              <a:off x="3635" y="3661"/>
              <a:ext cx="329" cy="279"/>
            </a:xfrm>
            <a:custGeom>
              <a:avLst/>
              <a:gdLst>
                <a:gd name="T0" fmla="*/ 140 w 329"/>
                <a:gd name="T1" fmla="*/ 0 h 279"/>
                <a:gd name="T2" fmla="*/ 0 w 329"/>
                <a:gd name="T3" fmla="*/ 279 h 279"/>
                <a:gd name="T4" fmla="*/ 329 w 329"/>
                <a:gd name="T5" fmla="*/ 279 h 279"/>
                <a:gd name="T6" fmla="*/ 195 w 329"/>
                <a:gd name="T7" fmla="*/ 0 h 279"/>
                <a:gd name="T8" fmla="*/ 140 w 329"/>
                <a:gd name="T9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279">
                  <a:moveTo>
                    <a:pt x="140" y="0"/>
                  </a:moveTo>
                  <a:lnTo>
                    <a:pt x="0" y="279"/>
                  </a:lnTo>
                  <a:lnTo>
                    <a:pt x="329" y="279"/>
                  </a:lnTo>
                  <a:lnTo>
                    <a:pt x="195" y="0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274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1"/>
            <p:cNvSpPr>
              <a:spLocks/>
            </p:cNvSpPr>
            <p:nvPr/>
          </p:nvSpPr>
          <p:spPr bwMode="auto">
            <a:xfrm>
              <a:off x="3879" y="3654"/>
              <a:ext cx="646" cy="288"/>
            </a:xfrm>
            <a:custGeom>
              <a:avLst/>
              <a:gdLst>
                <a:gd name="T0" fmla="*/ 0 w 646"/>
                <a:gd name="T1" fmla="*/ 0 h 288"/>
                <a:gd name="T2" fmla="*/ 317 w 646"/>
                <a:gd name="T3" fmla="*/ 288 h 288"/>
                <a:gd name="T4" fmla="*/ 646 w 646"/>
                <a:gd name="T5" fmla="*/ 288 h 288"/>
                <a:gd name="T6" fmla="*/ 53 w 646"/>
                <a:gd name="T7" fmla="*/ 0 h 288"/>
                <a:gd name="T8" fmla="*/ 0 w 646"/>
                <a:gd name="T9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6" h="288">
                  <a:moveTo>
                    <a:pt x="0" y="0"/>
                  </a:moveTo>
                  <a:lnTo>
                    <a:pt x="317" y="288"/>
                  </a:lnTo>
                  <a:lnTo>
                    <a:pt x="646" y="288"/>
                  </a:lnTo>
                  <a:lnTo>
                    <a:pt x="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74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32"/>
            <p:cNvSpPr>
              <a:spLocks/>
            </p:cNvSpPr>
            <p:nvPr/>
          </p:nvSpPr>
          <p:spPr bwMode="auto">
            <a:xfrm>
              <a:off x="3973" y="3651"/>
              <a:ext cx="1110" cy="294"/>
            </a:xfrm>
            <a:custGeom>
              <a:avLst/>
              <a:gdLst>
                <a:gd name="T0" fmla="*/ 0 w 1110"/>
                <a:gd name="T1" fmla="*/ 0 h 294"/>
                <a:gd name="T2" fmla="*/ 777 w 1110"/>
                <a:gd name="T3" fmla="*/ 294 h 294"/>
                <a:gd name="T4" fmla="*/ 1110 w 1110"/>
                <a:gd name="T5" fmla="*/ 294 h 294"/>
                <a:gd name="T6" fmla="*/ 53 w 1110"/>
                <a:gd name="T7" fmla="*/ 0 h 294"/>
                <a:gd name="T8" fmla="*/ 0 w 1110"/>
                <a:gd name="T9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0" h="294">
                  <a:moveTo>
                    <a:pt x="0" y="0"/>
                  </a:moveTo>
                  <a:lnTo>
                    <a:pt x="777" y="294"/>
                  </a:lnTo>
                  <a:lnTo>
                    <a:pt x="1110" y="294"/>
                  </a:lnTo>
                  <a:lnTo>
                    <a:pt x="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74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33"/>
            <p:cNvSpPr>
              <a:spLocks noChangeArrowheads="1"/>
            </p:cNvSpPr>
            <p:nvPr/>
          </p:nvSpPr>
          <p:spPr bwMode="auto">
            <a:xfrm>
              <a:off x="2524" y="3935"/>
              <a:ext cx="322" cy="693"/>
            </a:xfrm>
            <a:prstGeom prst="rect">
              <a:avLst/>
            </a:prstGeom>
            <a:solidFill>
              <a:srgbClr val="F274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34"/>
            <p:cNvSpPr>
              <a:spLocks noChangeArrowheads="1"/>
            </p:cNvSpPr>
            <p:nvPr/>
          </p:nvSpPr>
          <p:spPr bwMode="auto">
            <a:xfrm>
              <a:off x="3080" y="3940"/>
              <a:ext cx="330" cy="379"/>
            </a:xfrm>
            <a:prstGeom prst="rect">
              <a:avLst/>
            </a:prstGeom>
            <a:solidFill>
              <a:srgbClr val="F274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35"/>
            <p:cNvSpPr>
              <a:spLocks noChangeArrowheads="1"/>
            </p:cNvSpPr>
            <p:nvPr/>
          </p:nvSpPr>
          <p:spPr bwMode="auto">
            <a:xfrm>
              <a:off x="3635" y="3940"/>
              <a:ext cx="329" cy="346"/>
            </a:xfrm>
            <a:prstGeom prst="rect">
              <a:avLst/>
            </a:prstGeom>
            <a:solidFill>
              <a:srgbClr val="F274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36"/>
            <p:cNvSpPr>
              <a:spLocks noChangeArrowheads="1"/>
            </p:cNvSpPr>
            <p:nvPr/>
          </p:nvSpPr>
          <p:spPr bwMode="auto">
            <a:xfrm>
              <a:off x="4194" y="3938"/>
              <a:ext cx="327" cy="383"/>
            </a:xfrm>
            <a:prstGeom prst="rect">
              <a:avLst/>
            </a:prstGeom>
            <a:solidFill>
              <a:srgbClr val="F274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37"/>
            <p:cNvSpPr>
              <a:spLocks noChangeArrowheads="1"/>
            </p:cNvSpPr>
            <p:nvPr/>
          </p:nvSpPr>
          <p:spPr bwMode="auto">
            <a:xfrm>
              <a:off x="4750" y="3945"/>
              <a:ext cx="335" cy="768"/>
            </a:xfrm>
            <a:prstGeom prst="rect">
              <a:avLst/>
            </a:prstGeom>
            <a:solidFill>
              <a:srgbClr val="F274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" name="TextBox 26"/>
          <p:cNvSpPr txBox="1"/>
          <p:nvPr/>
        </p:nvSpPr>
        <p:spPr>
          <a:xfrm>
            <a:off x="381000" y="1733550"/>
            <a:ext cx="990600" cy="230832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algn="ctr"/>
            <a:r>
              <a:rPr lang="en-US" sz="900" dirty="0" err="1">
                <a:latin typeface="Avenir Next Regular"/>
                <a:cs typeface="Avenir Next Regular"/>
              </a:rPr>
              <a:t>Sistema</a:t>
            </a:r>
            <a:r>
              <a:rPr lang="en-US" sz="900" dirty="0">
                <a:latin typeface="Avenir Next Regular"/>
                <a:cs typeface="Avenir Next Regular"/>
              </a:rPr>
              <a:t> A FTP</a:t>
            </a:r>
            <a:endParaRPr lang="en-US" sz="900" dirty="0">
              <a:solidFill>
                <a:schemeClr val="accent1">
                  <a:lumMod val="50000"/>
                </a:schemeClr>
              </a:solidFill>
              <a:latin typeface="Raleway" panose="020B0003030101060003" pitchFamily="34" charset="0"/>
            </a:endParaRPr>
          </a:p>
        </p:txBody>
      </p:sp>
      <p:sp>
        <p:nvSpPr>
          <p:cNvPr id="55" name="TextBox 26"/>
          <p:cNvSpPr txBox="1"/>
          <p:nvPr/>
        </p:nvSpPr>
        <p:spPr>
          <a:xfrm>
            <a:off x="1447800" y="1733550"/>
            <a:ext cx="1371600" cy="230832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algn="ctr"/>
            <a:r>
              <a:rPr lang="en-US" sz="900" dirty="0" err="1">
                <a:latin typeface="Avenir Next Regular"/>
                <a:cs typeface="Avenir Next Regular"/>
              </a:rPr>
              <a:t>Sistema</a:t>
            </a:r>
            <a:r>
              <a:rPr lang="en-US" sz="900" dirty="0">
                <a:latin typeface="Avenir Next Regular"/>
                <a:cs typeface="Avenir Next Regular"/>
              </a:rPr>
              <a:t> B Web Service</a:t>
            </a:r>
            <a:endParaRPr lang="en-US" sz="900" dirty="0">
              <a:solidFill>
                <a:schemeClr val="accent1">
                  <a:lumMod val="50000"/>
                </a:schemeClr>
              </a:solidFill>
              <a:latin typeface="Raleway" panose="020B0003030101060003" pitchFamily="34" charset="0"/>
            </a:endParaRPr>
          </a:p>
        </p:txBody>
      </p:sp>
      <p:sp>
        <p:nvSpPr>
          <p:cNvPr id="56" name="TextBox 26"/>
          <p:cNvSpPr txBox="1"/>
          <p:nvPr/>
        </p:nvSpPr>
        <p:spPr>
          <a:xfrm>
            <a:off x="76200" y="3943351"/>
            <a:ext cx="914400" cy="369332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algn="ctr"/>
            <a:r>
              <a:rPr lang="en-US" sz="900" dirty="0" err="1">
                <a:latin typeface="Avenir Next Regular"/>
                <a:cs typeface="Avenir Next Regular"/>
              </a:rPr>
              <a:t>Sistema</a:t>
            </a:r>
            <a:r>
              <a:rPr lang="en-US" sz="900" dirty="0">
                <a:latin typeface="Avenir Next Regular"/>
                <a:cs typeface="Avenir Next Regular"/>
              </a:rPr>
              <a:t> C </a:t>
            </a:r>
          </a:p>
          <a:p>
            <a:pPr algn="ctr"/>
            <a:r>
              <a:rPr lang="en-US" sz="900" dirty="0">
                <a:latin typeface="Avenir Next Regular"/>
                <a:cs typeface="Avenir Next Regular"/>
              </a:rPr>
              <a:t>TCP</a:t>
            </a:r>
            <a:endParaRPr lang="en-US" sz="900" dirty="0">
              <a:solidFill>
                <a:schemeClr val="accent1">
                  <a:lumMod val="50000"/>
                </a:schemeClr>
              </a:solidFill>
              <a:latin typeface="Raleway" panose="020B0003030101060003" pitchFamily="34" charset="0"/>
            </a:endParaRPr>
          </a:p>
        </p:txBody>
      </p:sp>
      <p:sp>
        <p:nvSpPr>
          <p:cNvPr id="57" name="TextBox 26"/>
          <p:cNvSpPr txBox="1"/>
          <p:nvPr/>
        </p:nvSpPr>
        <p:spPr>
          <a:xfrm>
            <a:off x="838200" y="3943351"/>
            <a:ext cx="990600" cy="369332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algn="ctr"/>
            <a:r>
              <a:rPr lang="en-US" sz="900" dirty="0" err="1">
                <a:latin typeface="Avenir Next Regular"/>
                <a:cs typeface="Avenir Next Regular"/>
              </a:rPr>
              <a:t>Sistema</a:t>
            </a:r>
            <a:r>
              <a:rPr lang="en-US" sz="900" dirty="0">
                <a:latin typeface="Avenir Next Regular"/>
                <a:cs typeface="Avenir Next Regular"/>
              </a:rPr>
              <a:t> D </a:t>
            </a:r>
          </a:p>
          <a:p>
            <a:pPr algn="ctr"/>
            <a:r>
              <a:rPr lang="en-US" sz="900" dirty="0">
                <a:latin typeface="Avenir Next Regular"/>
                <a:cs typeface="Avenir Next Regular"/>
              </a:rPr>
              <a:t>IMAP</a:t>
            </a:r>
            <a:endParaRPr lang="en-US" sz="900" dirty="0">
              <a:solidFill>
                <a:schemeClr val="accent1">
                  <a:lumMod val="50000"/>
                </a:schemeClr>
              </a:solidFill>
              <a:latin typeface="Raleway" panose="020B0003030101060003" pitchFamily="34" charset="0"/>
            </a:endParaRPr>
          </a:p>
        </p:txBody>
      </p:sp>
      <p:sp>
        <p:nvSpPr>
          <p:cNvPr id="58" name="TextBox 26"/>
          <p:cNvSpPr txBox="1"/>
          <p:nvPr/>
        </p:nvSpPr>
        <p:spPr>
          <a:xfrm>
            <a:off x="1676400" y="3943351"/>
            <a:ext cx="762000" cy="230824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algn="ctr"/>
            <a:r>
              <a:rPr lang="en-US" sz="900" dirty="0" err="1">
                <a:latin typeface="Avenir Next Regular"/>
                <a:cs typeface="Avenir Next Regular"/>
              </a:rPr>
              <a:t>Otros</a:t>
            </a:r>
            <a:endParaRPr lang="en-US" sz="900" dirty="0">
              <a:latin typeface="Raleway" panose="020B0003030101060003" pitchFamily="34" charset="0"/>
            </a:endParaRPr>
          </a:p>
        </p:txBody>
      </p:sp>
      <p:pic>
        <p:nvPicPr>
          <p:cNvPr id="59" name="Imagen 58" descr="webservi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650" y="1854973"/>
            <a:ext cx="195792" cy="234950"/>
          </a:xfrm>
          <a:prstGeom prst="rect">
            <a:avLst/>
          </a:prstGeom>
        </p:spPr>
      </p:pic>
      <p:pic>
        <p:nvPicPr>
          <p:cNvPr id="60" name="Imagen 59" descr="ft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550" y="2301846"/>
            <a:ext cx="269904" cy="269904"/>
          </a:xfrm>
          <a:prstGeom prst="rect">
            <a:avLst/>
          </a:prstGeom>
        </p:spPr>
      </p:pic>
      <p:pic>
        <p:nvPicPr>
          <p:cNvPr id="61" name="Imagen 60" descr="tc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1" y="2831329"/>
            <a:ext cx="254000" cy="254000"/>
          </a:xfrm>
          <a:prstGeom prst="rect">
            <a:avLst/>
          </a:prstGeom>
        </p:spPr>
      </p:pic>
      <p:pic>
        <p:nvPicPr>
          <p:cNvPr id="62" name="Imagen 61" descr="emai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201" y="3333750"/>
            <a:ext cx="203200" cy="203200"/>
          </a:xfrm>
          <a:prstGeom prst="rect">
            <a:avLst/>
          </a:prstGeom>
        </p:spPr>
      </p:pic>
      <p:pic>
        <p:nvPicPr>
          <p:cNvPr id="64" name="Imagen 63" descr="bot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1" y="3803650"/>
            <a:ext cx="254000" cy="254000"/>
          </a:xfrm>
          <a:prstGeom prst="rect">
            <a:avLst/>
          </a:prstGeom>
        </p:spPr>
      </p:pic>
      <p:sp>
        <p:nvSpPr>
          <p:cNvPr id="65" name="TextBox 26"/>
          <p:cNvSpPr txBox="1"/>
          <p:nvPr/>
        </p:nvSpPr>
        <p:spPr>
          <a:xfrm>
            <a:off x="6446025" y="1581151"/>
            <a:ext cx="990600" cy="369332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algn="ctr"/>
            <a:r>
              <a:rPr lang="en-US" sz="900" dirty="0" err="1">
                <a:latin typeface="Avenir Next Regular"/>
                <a:cs typeface="Avenir Next Regular"/>
              </a:rPr>
              <a:t>Sistema</a:t>
            </a:r>
            <a:r>
              <a:rPr lang="en-US" sz="900" dirty="0">
                <a:latin typeface="Avenir Next Regular"/>
                <a:cs typeface="Avenir Next Regular"/>
              </a:rPr>
              <a:t> 1 </a:t>
            </a:r>
          </a:p>
          <a:p>
            <a:pPr algn="ctr"/>
            <a:r>
              <a:rPr lang="en-US" sz="900" dirty="0">
                <a:latin typeface="Avenir Next Regular"/>
                <a:cs typeface="Avenir Next Regular"/>
              </a:rPr>
              <a:t>FTP</a:t>
            </a:r>
            <a:endParaRPr lang="en-US" sz="900" dirty="0">
              <a:solidFill>
                <a:schemeClr val="accent1">
                  <a:lumMod val="50000"/>
                </a:schemeClr>
              </a:solidFill>
              <a:latin typeface="Raleway" panose="020B0003030101060003" pitchFamily="34" charset="0"/>
            </a:endParaRPr>
          </a:p>
        </p:txBody>
      </p:sp>
      <p:pic>
        <p:nvPicPr>
          <p:cNvPr id="66" name="Imagen 65" descr="ft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121" y="1809750"/>
            <a:ext cx="269904" cy="269904"/>
          </a:xfrm>
          <a:prstGeom prst="rect">
            <a:avLst/>
          </a:prstGeom>
        </p:spPr>
      </p:pic>
      <p:sp>
        <p:nvSpPr>
          <p:cNvPr id="67" name="TextBox 26"/>
          <p:cNvSpPr txBox="1"/>
          <p:nvPr/>
        </p:nvSpPr>
        <p:spPr>
          <a:xfrm>
            <a:off x="6827025" y="3943351"/>
            <a:ext cx="914400" cy="507823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algn="ctr"/>
            <a:r>
              <a:rPr lang="en-US" sz="900" dirty="0" err="1">
                <a:latin typeface="Avenir Next Regular"/>
                <a:cs typeface="Avenir Next Regular"/>
              </a:rPr>
              <a:t>Sistema</a:t>
            </a:r>
            <a:r>
              <a:rPr lang="en-US" sz="900" dirty="0">
                <a:latin typeface="Avenir Next Regular"/>
                <a:cs typeface="Avenir Next Regular"/>
              </a:rPr>
              <a:t> 4 </a:t>
            </a:r>
          </a:p>
          <a:p>
            <a:pPr algn="ctr"/>
            <a:r>
              <a:rPr lang="en-US" sz="900" dirty="0">
                <a:latin typeface="Avenir Next Regular"/>
                <a:cs typeface="Avenir Next Regular"/>
              </a:rPr>
              <a:t>Bases de </a:t>
            </a:r>
            <a:r>
              <a:rPr lang="en-US" sz="900" dirty="0" err="1">
                <a:latin typeface="Avenir Next Regular"/>
                <a:cs typeface="Avenir Next Regular"/>
              </a:rPr>
              <a:t>Datos</a:t>
            </a:r>
            <a:endParaRPr lang="en-US" sz="900" dirty="0">
              <a:solidFill>
                <a:schemeClr val="accent1">
                  <a:lumMod val="50000"/>
                </a:schemeClr>
              </a:solidFill>
              <a:latin typeface="Raleway" panose="020B0003030101060003" pitchFamily="34" charset="0"/>
            </a:endParaRPr>
          </a:p>
        </p:txBody>
      </p:sp>
      <p:sp>
        <p:nvSpPr>
          <p:cNvPr id="68" name="TextBox 26"/>
          <p:cNvSpPr txBox="1"/>
          <p:nvPr/>
        </p:nvSpPr>
        <p:spPr>
          <a:xfrm>
            <a:off x="7665225" y="3943351"/>
            <a:ext cx="990822" cy="369324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algn="ctr"/>
            <a:r>
              <a:rPr lang="en-US" sz="900" dirty="0" err="1">
                <a:latin typeface="Avenir Next Regular"/>
                <a:cs typeface="Avenir Next Regular"/>
              </a:rPr>
              <a:t>Sistema</a:t>
            </a:r>
            <a:r>
              <a:rPr lang="en-US" sz="900" dirty="0">
                <a:latin typeface="Avenir Next Regular"/>
                <a:cs typeface="Avenir Next Regular"/>
              </a:rPr>
              <a:t> N</a:t>
            </a:r>
          </a:p>
          <a:p>
            <a:pPr algn="ctr"/>
            <a:r>
              <a:rPr lang="en-US" sz="900" dirty="0" err="1">
                <a:latin typeface="Avenir Next Regular"/>
                <a:cs typeface="Avenir Next Regular"/>
              </a:rPr>
              <a:t>Componentes</a:t>
            </a:r>
            <a:r>
              <a:rPr lang="en-US" sz="900" dirty="0">
                <a:latin typeface="Avenir Next Regular"/>
                <a:cs typeface="Avenir Next Regular"/>
              </a:rPr>
              <a:t> </a:t>
            </a:r>
            <a:endParaRPr lang="en-US" sz="900" dirty="0">
              <a:solidFill>
                <a:schemeClr val="accent1">
                  <a:lumMod val="50000"/>
                </a:schemeClr>
              </a:solidFill>
              <a:latin typeface="Raleway" panose="020B0003030101060003" pitchFamily="34" charset="0"/>
            </a:endParaRPr>
          </a:p>
        </p:txBody>
      </p:sp>
      <p:pic>
        <p:nvPicPr>
          <p:cNvPr id="69" name="Imagen 68" descr="db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137" y="3856828"/>
            <a:ext cx="209917" cy="209917"/>
          </a:xfrm>
          <a:prstGeom prst="rect">
            <a:avLst/>
          </a:prstGeom>
        </p:spPr>
      </p:pic>
      <p:pic>
        <p:nvPicPr>
          <p:cNvPr id="70" name="Imagen 69" descr="dll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426" y="3333751"/>
            <a:ext cx="264206" cy="264206"/>
          </a:xfrm>
          <a:prstGeom prst="rect">
            <a:avLst/>
          </a:prstGeom>
        </p:spPr>
      </p:pic>
      <p:sp>
        <p:nvSpPr>
          <p:cNvPr id="71" name="TextBox 26"/>
          <p:cNvSpPr txBox="1"/>
          <p:nvPr/>
        </p:nvSpPr>
        <p:spPr>
          <a:xfrm>
            <a:off x="7208025" y="1581151"/>
            <a:ext cx="990600" cy="369332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algn="ctr"/>
            <a:r>
              <a:rPr lang="en-US" sz="900" dirty="0" err="1">
                <a:latin typeface="Avenir Next Regular"/>
                <a:cs typeface="Avenir Next Regular"/>
              </a:rPr>
              <a:t>Sistema</a:t>
            </a:r>
            <a:r>
              <a:rPr lang="en-US" sz="900" dirty="0">
                <a:latin typeface="Avenir Next Regular"/>
                <a:cs typeface="Avenir Next Regular"/>
              </a:rPr>
              <a:t> 2 </a:t>
            </a:r>
          </a:p>
          <a:p>
            <a:pPr algn="ctr"/>
            <a:r>
              <a:rPr lang="en-US" sz="900" dirty="0">
                <a:solidFill>
                  <a:srgbClr val="000000"/>
                </a:solidFill>
                <a:latin typeface="Avenir Next Regular"/>
                <a:cs typeface="Avenir Next Regular"/>
              </a:rPr>
              <a:t>Web Service</a:t>
            </a:r>
            <a:endParaRPr lang="en-US" sz="900" dirty="0">
              <a:solidFill>
                <a:srgbClr val="000000"/>
              </a:solidFill>
              <a:latin typeface="Raleway" panose="020B0003030101060003" pitchFamily="34" charset="0"/>
            </a:endParaRPr>
          </a:p>
        </p:txBody>
      </p:sp>
      <p:pic>
        <p:nvPicPr>
          <p:cNvPr id="72" name="Imagen 71" descr="webservi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425" y="2343151"/>
            <a:ext cx="195792" cy="234950"/>
          </a:xfrm>
          <a:prstGeom prst="rect">
            <a:avLst/>
          </a:prstGeom>
        </p:spPr>
      </p:pic>
      <p:pic>
        <p:nvPicPr>
          <p:cNvPr id="73" name="Imagen 72" descr="tc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426" y="2830498"/>
            <a:ext cx="254000" cy="254000"/>
          </a:xfrm>
          <a:prstGeom prst="rect">
            <a:avLst/>
          </a:prstGeom>
        </p:spPr>
      </p:pic>
      <p:sp>
        <p:nvSpPr>
          <p:cNvPr id="74" name="TextBox 26"/>
          <p:cNvSpPr txBox="1"/>
          <p:nvPr/>
        </p:nvSpPr>
        <p:spPr>
          <a:xfrm>
            <a:off x="8046225" y="1581151"/>
            <a:ext cx="990600" cy="369332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algn="ctr"/>
            <a:r>
              <a:rPr lang="en-US" sz="900" dirty="0" err="1">
                <a:latin typeface="Avenir Next Regular"/>
                <a:cs typeface="Avenir Next Regular"/>
              </a:rPr>
              <a:t>Sistema</a:t>
            </a:r>
            <a:r>
              <a:rPr lang="en-US" sz="900" dirty="0">
                <a:latin typeface="Avenir Next Regular"/>
                <a:cs typeface="Avenir Next Regular"/>
              </a:rPr>
              <a:t> 3 </a:t>
            </a:r>
          </a:p>
          <a:p>
            <a:pPr algn="ctr"/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Avenir Next Regular"/>
                <a:cs typeface="Avenir Next Regular"/>
              </a:rPr>
              <a:t>TCP</a:t>
            </a:r>
            <a:endParaRPr lang="en-US" sz="900" dirty="0">
              <a:solidFill>
                <a:schemeClr val="accent1">
                  <a:lumMod val="50000"/>
                </a:schemeClr>
              </a:solidFill>
              <a:latin typeface="Raleway" panose="020B0003030101060003" pitchFamily="34" charset="0"/>
            </a:endParaRPr>
          </a:p>
        </p:txBody>
      </p:sp>
      <p:pic>
        <p:nvPicPr>
          <p:cNvPr id="75" name="Marcador de posición de imagen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" r="311"/>
          <a:stretch/>
        </p:blipFill>
        <p:spPr>
          <a:xfrm>
            <a:off x="3785426" y="2180978"/>
            <a:ext cx="1433103" cy="1443495"/>
          </a:xfrm>
          <a:prstGeom prst="ellipse">
            <a:avLst/>
          </a:prstGeom>
        </p:spPr>
      </p:pic>
      <p:sp>
        <p:nvSpPr>
          <p:cNvPr id="76" name="CuadroTexto 75"/>
          <p:cNvSpPr txBox="1"/>
          <p:nvPr/>
        </p:nvSpPr>
        <p:spPr>
          <a:xfrm>
            <a:off x="4191004" y="1428750"/>
            <a:ext cx="734831" cy="230824"/>
          </a:xfrm>
          <a:prstGeom prst="rect">
            <a:avLst/>
          </a:prstGeom>
          <a:noFill/>
        </p:spPr>
        <p:txBody>
          <a:bodyPr wrap="none" lIns="91432" tIns="45716" rIns="91432" bIns="45716" rtlCol="0">
            <a:spAutoFit/>
          </a:bodyPr>
          <a:lstStyle/>
          <a:p>
            <a:r>
              <a:rPr lang="es-ES" sz="900" dirty="0">
                <a:solidFill>
                  <a:schemeClr val="bg1"/>
                </a:solidFill>
                <a:latin typeface="Avenir Next Regular"/>
                <a:cs typeface="Avenir Next Regular"/>
              </a:rPr>
              <a:t>Seguridad</a:t>
            </a:r>
          </a:p>
        </p:txBody>
      </p:sp>
      <p:sp>
        <p:nvSpPr>
          <p:cNvPr id="77" name="CuadroTexto 76"/>
          <p:cNvSpPr txBox="1"/>
          <p:nvPr/>
        </p:nvSpPr>
        <p:spPr>
          <a:xfrm>
            <a:off x="4156248" y="1621708"/>
            <a:ext cx="836294" cy="230824"/>
          </a:xfrm>
          <a:prstGeom prst="rect">
            <a:avLst/>
          </a:prstGeom>
          <a:noFill/>
        </p:spPr>
        <p:txBody>
          <a:bodyPr wrap="none" lIns="91432" tIns="45716" rIns="91432" bIns="45716" rtlCol="0">
            <a:spAutoFit/>
          </a:bodyPr>
          <a:lstStyle/>
          <a:p>
            <a:r>
              <a:rPr lang="es-ES" sz="900" dirty="0">
                <a:solidFill>
                  <a:schemeClr val="bg1"/>
                </a:solidFill>
                <a:latin typeface="Avenir Next Regular"/>
                <a:cs typeface="Avenir Next Regular"/>
              </a:rPr>
              <a:t>Trazabilidad</a:t>
            </a:r>
          </a:p>
        </p:txBody>
      </p:sp>
      <p:sp>
        <p:nvSpPr>
          <p:cNvPr id="78" name="CuadroTexto 77"/>
          <p:cNvSpPr txBox="1"/>
          <p:nvPr/>
        </p:nvSpPr>
        <p:spPr>
          <a:xfrm>
            <a:off x="4164792" y="1789098"/>
            <a:ext cx="800037" cy="230824"/>
          </a:xfrm>
          <a:prstGeom prst="rect">
            <a:avLst/>
          </a:prstGeom>
          <a:noFill/>
        </p:spPr>
        <p:txBody>
          <a:bodyPr wrap="none" lIns="91432" tIns="45716" rIns="91432" bIns="45716" rtlCol="0">
            <a:spAutoFit/>
          </a:bodyPr>
          <a:lstStyle/>
          <a:p>
            <a:r>
              <a:rPr lang="es-ES" sz="900" dirty="0">
                <a:solidFill>
                  <a:schemeClr val="bg1"/>
                </a:solidFill>
                <a:latin typeface="Avenir Next Regular"/>
                <a:cs typeface="Avenir Next Regular"/>
              </a:rPr>
              <a:t>Persistencia</a:t>
            </a:r>
          </a:p>
        </p:txBody>
      </p:sp>
      <p:sp>
        <p:nvSpPr>
          <p:cNvPr id="79" name="CuadroTexto 78"/>
          <p:cNvSpPr txBox="1"/>
          <p:nvPr/>
        </p:nvSpPr>
        <p:spPr>
          <a:xfrm>
            <a:off x="4114800" y="1962150"/>
            <a:ext cx="877147" cy="230824"/>
          </a:xfrm>
          <a:prstGeom prst="rect">
            <a:avLst/>
          </a:prstGeom>
          <a:noFill/>
        </p:spPr>
        <p:txBody>
          <a:bodyPr wrap="none" lIns="91432" tIns="45716" rIns="91432" bIns="45716" rtlCol="0">
            <a:spAutoFit/>
          </a:bodyPr>
          <a:lstStyle/>
          <a:p>
            <a:r>
              <a:rPr lang="es-ES" sz="900" dirty="0">
                <a:solidFill>
                  <a:schemeClr val="bg1">
                    <a:lumMod val="50000"/>
                  </a:schemeClr>
                </a:solidFill>
                <a:latin typeface="Avenir Next Regular"/>
                <a:cs typeface="Avenir Next Regular"/>
              </a:rPr>
              <a:t>Control Flujo</a:t>
            </a:r>
          </a:p>
        </p:txBody>
      </p:sp>
      <p:sp>
        <p:nvSpPr>
          <p:cNvPr id="80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8</a:t>
            </a:fld>
            <a:endParaRPr lang="en-US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801133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 Placeholder 2"/>
          <p:cNvSpPr txBox="1">
            <a:spLocks/>
          </p:cNvSpPr>
          <p:nvPr/>
        </p:nvSpPr>
        <p:spPr>
          <a:xfrm>
            <a:off x="0" y="438150"/>
            <a:ext cx="9144000" cy="459424"/>
          </a:xfrm>
          <a:prstGeom prst="rect">
            <a:avLst/>
          </a:prstGeom>
        </p:spPr>
        <p:txBody>
          <a:bodyPr vert="horz" lIns="68567" tIns="34289" rIns="68567" bIns="34289" rtlCol="0">
            <a:noAutofit/>
          </a:bodyPr>
          <a:lstStyle>
            <a:lvl1pPr marL="0" indent="0" algn="ctr" defTabSz="685800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rgbClr val="F36F2F"/>
                </a:solidFill>
                <a:latin typeface="Raleway" panose="020B0003030101060003" pitchFamily="34" charset="0"/>
                <a:ea typeface="Roboto" panose="02000000000000000000" pitchFamily="2" charset="0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venir Next Regular"/>
                <a:cs typeface="Avenir Next Regular"/>
              </a:rPr>
              <a:t>La </a:t>
            </a:r>
            <a:r>
              <a:rPr lang="en-US" dirty="0" err="1">
                <a:latin typeface="Avenir Next Regular"/>
                <a:cs typeface="Avenir Next Regular"/>
              </a:rPr>
              <a:t>problemática</a:t>
            </a:r>
            <a:r>
              <a:rPr lang="en-US" dirty="0">
                <a:latin typeface="Avenir Next Regular"/>
                <a:cs typeface="Avenir Next Regular"/>
              </a:rPr>
              <a:t> de </a:t>
            </a:r>
            <a:r>
              <a:rPr lang="en-US" dirty="0" err="1">
                <a:latin typeface="Avenir Next Regular"/>
                <a:cs typeface="Avenir Next Regular"/>
              </a:rPr>
              <a:t>Integración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0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9</a:t>
            </a:fld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36" name="Rectangle 7">
            <a:extLst>
              <a:ext uri="{FF2B5EF4-FFF2-40B4-BE49-F238E27FC236}">
                <a16:creationId xmlns:a16="http://schemas.microsoft.com/office/drawing/2014/main" id="{2A10F929-95A7-2642-8303-6C922037D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6187" y="1288487"/>
            <a:ext cx="792163" cy="576262"/>
          </a:xfrm>
          <a:prstGeom prst="rect">
            <a:avLst/>
          </a:prstGeom>
          <a:ln>
            <a:noFill/>
            <a:headEnd/>
            <a:tailEnd/>
          </a:ln>
          <a:effectLst>
            <a:outerShdw blurRad="107950" dist="12700" dir="5400000" algn="ctr">
              <a:srgbClr val="000000"/>
            </a:outerShdw>
            <a:softEdge rad="3175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s-ES" sz="1200" dirty="0">
                <a:latin typeface="Avenir Next" panose="020B0503020202020204" pitchFamily="34" charset="0"/>
              </a:rPr>
              <a:t>App</a:t>
            </a:r>
          </a:p>
          <a:p>
            <a:pPr algn="ctr">
              <a:spcBef>
                <a:spcPct val="0"/>
              </a:spcBef>
            </a:pPr>
            <a:r>
              <a:rPr lang="es-ES" sz="1200" dirty="0">
                <a:latin typeface="Avenir Next" panose="020B0503020202020204" pitchFamily="34" charset="0"/>
              </a:rPr>
              <a:t>1</a:t>
            </a:r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5B3C19AD-73CE-9A45-9A73-79F0AAB41B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1288487"/>
            <a:ext cx="792162" cy="576262"/>
          </a:xfrm>
          <a:prstGeom prst="rect">
            <a:avLst/>
          </a:prstGeom>
          <a:ln>
            <a:noFill/>
            <a:headEnd/>
            <a:tailEnd/>
          </a:ln>
          <a:effectLst>
            <a:outerShdw blurRad="107950" dist="12700" dir="5400000" algn="ctr">
              <a:srgbClr val="000000"/>
            </a:outerShdw>
            <a:softEdge rad="3175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s-ES" sz="1200" dirty="0">
                <a:latin typeface="Avenir Next" panose="020B0503020202020204" pitchFamily="34" charset="0"/>
              </a:rPr>
              <a:t>App</a:t>
            </a:r>
          </a:p>
          <a:p>
            <a:pPr algn="ctr">
              <a:spcBef>
                <a:spcPct val="0"/>
              </a:spcBef>
            </a:pPr>
            <a:r>
              <a:rPr lang="es-ES" sz="1200" dirty="0">
                <a:latin typeface="Avenir Next" panose="020B0503020202020204" pitchFamily="34" charset="0"/>
              </a:rPr>
              <a:t>2</a:t>
            </a:r>
          </a:p>
        </p:txBody>
      </p:sp>
      <p:sp>
        <p:nvSpPr>
          <p:cNvPr id="38" name="Line 9">
            <a:extLst>
              <a:ext uri="{FF2B5EF4-FFF2-40B4-BE49-F238E27FC236}">
                <a16:creationId xmlns:a16="http://schemas.microsoft.com/office/drawing/2014/main" id="{7FA34D07-711E-0F4F-BE4D-D28EF81D4551}"/>
              </a:ext>
            </a:extLst>
          </p:cNvPr>
          <p:cNvSpPr>
            <a:spLocks noChangeShapeType="1"/>
          </p:cNvSpPr>
          <p:nvPr/>
        </p:nvSpPr>
        <p:spPr bwMode="auto">
          <a:xfrm>
            <a:off x="2109787" y="1575824"/>
            <a:ext cx="4824413" cy="0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s-AR" b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9" name="Rectangle 10">
            <a:extLst>
              <a:ext uri="{FF2B5EF4-FFF2-40B4-BE49-F238E27FC236}">
                <a16:creationId xmlns:a16="http://schemas.microsoft.com/office/drawing/2014/main" id="{D7CBC107-8FE2-E54D-B160-E7DBB9A819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6187" y="3231587"/>
            <a:ext cx="792163" cy="576262"/>
          </a:xfrm>
          <a:prstGeom prst="rect">
            <a:avLst/>
          </a:prstGeom>
          <a:ln>
            <a:noFill/>
            <a:headEnd/>
            <a:tailEnd/>
          </a:ln>
          <a:effectLst>
            <a:outerShdw blurRad="107950" dist="12700" dir="5400000" algn="ctr">
              <a:srgbClr val="000000"/>
            </a:outerShdw>
            <a:softEdge rad="3175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s-ES" sz="1200" dirty="0">
                <a:latin typeface="Avenir Next" panose="020B0503020202020204" pitchFamily="34" charset="0"/>
              </a:rPr>
              <a:t>App</a:t>
            </a:r>
          </a:p>
          <a:p>
            <a:pPr algn="ctr">
              <a:spcBef>
                <a:spcPct val="0"/>
              </a:spcBef>
            </a:pPr>
            <a:r>
              <a:rPr lang="es-ES" sz="1200" dirty="0">
                <a:latin typeface="Avenir Next" panose="020B0503020202020204" pitchFamily="34" charset="0"/>
              </a:rPr>
              <a:t>3</a:t>
            </a:r>
          </a:p>
        </p:txBody>
      </p:sp>
      <p:sp>
        <p:nvSpPr>
          <p:cNvPr id="40" name="Line 11">
            <a:extLst>
              <a:ext uri="{FF2B5EF4-FFF2-40B4-BE49-F238E27FC236}">
                <a16:creationId xmlns:a16="http://schemas.microsoft.com/office/drawing/2014/main" id="{BF19D581-F82F-C74B-838D-9AE8E762154E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6550" y="1936187"/>
            <a:ext cx="0" cy="1295400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s-AR" b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+mn-cs"/>
            </a:endParaRPr>
          </a:p>
        </p:txBody>
      </p:sp>
      <p:sp>
        <p:nvSpPr>
          <p:cNvPr id="41" name="Line 12">
            <a:extLst>
              <a:ext uri="{FF2B5EF4-FFF2-40B4-BE49-F238E27FC236}">
                <a16:creationId xmlns:a16="http://schemas.microsoft.com/office/drawing/2014/main" id="{36D2F9AE-E4DF-2A49-88C2-3A7C66A7DF3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38350" y="1647262"/>
            <a:ext cx="4895850" cy="1873250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s-AR" b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+mn-cs"/>
            </a:endParaRPr>
          </a:p>
        </p:txBody>
      </p:sp>
      <p:sp>
        <p:nvSpPr>
          <p:cNvPr id="42" name="Rectangle 13">
            <a:extLst>
              <a:ext uri="{FF2B5EF4-FFF2-40B4-BE49-F238E27FC236}">
                <a16:creationId xmlns:a16="http://schemas.microsoft.com/office/drawing/2014/main" id="{E1225062-1468-6743-B0EB-D21A273A3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3231587"/>
            <a:ext cx="792162" cy="576262"/>
          </a:xfrm>
          <a:prstGeom prst="rect">
            <a:avLst/>
          </a:prstGeom>
          <a:ln>
            <a:noFill/>
            <a:headEnd/>
            <a:tailEnd/>
          </a:ln>
          <a:effectLst>
            <a:outerShdw blurRad="107950" dist="12700" dir="5400000" algn="ctr">
              <a:srgbClr val="000000"/>
            </a:outerShdw>
            <a:softEdge rad="3175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s-ES" sz="1200" dirty="0">
                <a:latin typeface="Avenir Next" panose="020B0503020202020204" pitchFamily="34" charset="0"/>
              </a:rPr>
              <a:t>App</a:t>
            </a:r>
          </a:p>
          <a:p>
            <a:pPr algn="ctr">
              <a:spcBef>
                <a:spcPct val="0"/>
              </a:spcBef>
            </a:pPr>
            <a:r>
              <a:rPr lang="es-ES" sz="1200" dirty="0">
                <a:latin typeface="Avenir Next" panose="020B0503020202020204" pitchFamily="34" charset="0"/>
              </a:rPr>
              <a:t>4</a:t>
            </a:r>
          </a:p>
        </p:txBody>
      </p:sp>
      <p:sp>
        <p:nvSpPr>
          <p:cNvPr id="43" name="Line 14">
            <a:extLst>
              <a:ext uri="{FF2B5EF4-FFF2-40B4-BE49-F238E27FC236}">
                <a16:creationId xmlns:a16="http://schemas.microsoft.com/office/drawing/2014/main" id="{79E97F15-47E7-0B44-B233-6C762CAEA80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94562" y="1936187"/>
            <a:ext cx="0" cy="1295400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s-AR" b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+mn-cs"/>
            </a:endParaRPr>
          </a:p>
        </p:txBody>
      </p:sp>
      <p:sp>
        <p:nvSpPr>
          <p:cNvPr id="44" name="Line 15">
            <a:extLst>
              <a:ext uri="{FF2B5EF4-FFF2-40B4-BE49-F238E27FC236}">
                <a16:creationId xmlns:a16="http://schemas.microsoft.com/office/drawing/2014/main" id="{88F6DA89-4C16-E341-8EB7-F90F44D373CC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8350" y="3520512"/>
            <a:ext cx="4824412" cy="0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s-AR" b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+mn-cs"/>
            </a:endParaRPr>
          </a:p>
        </p:txBody>
      </p:sp>
      <p:sp>
        <p:nvSpPr>
          <p:cNvPr id="45" name="Line 16">
            <a:extLst>
              <a:ext uri="{FF2B5EF4-FFF2-40B4-BE49-F238E27FC236}">
                <a16:creationId xmlns:a16="http://schemas.microsoft.com/office/drawing/2014/main" id="{4BD3D5A8-817C-6D42-9598-3569C6AB238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109787" y="1647262"/>
            <a:ext cx="4824413" cy="1873250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s-AR" b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+mn-cs"/>
            </a:endParaRPr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24BA190C-77C0-C049-B078-18CF5217AC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5912" y="3952312"/>
            <a:ext cx="792163" cy="576262"/>
          </a:xfrm>
          <a:prstGeom prst="rect">
            <a:avLst/>
          </a:prstGeom>
          <a:ln>
            <a:noFill/>
            <a:headEnd/>
            <a:tailEnd/>
          </a:ln>
          <a:effectLst>
            <a:outerShdw blurRad="107950" dist="12700" dir="5400000" algn="ctr">
              <a:srgbClr val="000000"/>
            </a:outerShdw>
            <a:softEdge rad="3175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s-ES" sz="1200" dirty="0">
                <a:latin typeface="Avenir Next" panose="020B0503020202020204" pitchFamily="34" charset="0"/>
              </a:rPr>
              <a:t>App</a:t>
            </a:r>
          </a:p>
          <a:p>
            <a:pPr algn="ctr">
              <a:spcBef>
                <a:spcPct val="0"/>
              </a:spcBef>
            </a:pPr>
            <a:r>
              <a:rPr lang="es-ES" sz="1200" dirty="0">
                <a:latin typeface="Avenir Next" panose="020B0503020202020204" pitchFamily="34" charset="0"/>
              </a:rPr>
              <a:t>5</a:t>
            </a:r>
          </a:p>
        </p:txBody>
      </p:sp>
      <p:sp>
        <p:nvSpPr>
          <p:cNvPr id="47" name="Line 18">
            <a:extLst>
              <a:ext uri="{FF2B5EF4-FFF2-40B4-BE49-F238E27FC236}">
                <a16:creationId xmlns:a16="http://schemas.microsoft.com/office/drawing/2014/main" id="{C49B93D3-DF3C-2E47-9BC5-9B5D184A6110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6550" y="1936187"/>
            <a:ext cx="2519362" cy="2303462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s-AR" b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+mn-cs"/>
            </a:endParaRPr>
          </a:p>
        </p:txBody>
      </p:sp>
      <p:sp>
        <p:nvSpPr>
          <p:cNvPr id="48" name="Line 19">
            <a:extLst>
              <a:ext uri="{FF2B5EF4-FFF2-40B4-BE49-F238E27FC236}">
                <a16:creationId xmlns:a16="http://schemas.microsoft.com/office/drawing/2014/main" id="{91270B9C-6FDC-B543-91CC-4A85E3F89CE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91100" y="1936187"/>
            <a:ext cx="2232025" cy="2303462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s-AR" b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+mn-cs"/>
            </a:endParaRPr>
          </a:p>
        </p:txBody>
      </p:sp>
      <p:sp>
        <p:nvSpPr>
          <p:cNvPr id="49" name="Line 20">
            <a:extLst>
              <a:ext uri="{FF2B5EF4-FFF2-40B4-BE49-F238E27FC236}">
                <a16:creationId xmlns:a16="http://schemas.microsoft.com/office/drawing/2014/main" id="{64442380-5FC8-3741-A5FA-0E6024EA5299}"/>
              </a:ext>
            </a:extLst>
          </p:cNvPr>
          <p:cNvSpPr>
            <a:spLocks noChangeShapeType="1"/>
          </p:cNvSpPr>
          <p:nvPr/>
        </p:nvSpPr>
        <p:spPr bwMode="auto">
          <a:xfrm>
            <a:off x="2109787" y="3591949"/>
            <a:ext cx="1944688" cy="647700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s-AR" b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+mn-cs"/>
            </a:endParaRPr>
          </a:p>
        </p:txBody>
      </p:sp>
      <p:sp>
        <p:nvSpPr>
          <p:cNvPr id="50" name="Line 21">
            <a:extLst>
              <a:ext uri="{FF2B5EF4-FFF2-40B4-BE49-F238E27FC236}">
                <a16:creationId xmlns:a16="http://schemas.microsoft.com/office/drawing/2014/main" id="{183299A6-B480-B04B-A387-32D115E708D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18075" y="3520512"/>
            <a:ext cx="2016125" cy="863600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s-AR" b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+mn-cs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FB63BC2-FFED-0740-AB7A-76C6294B8D04}"/>
              </a:ext>
            </a:extLst>
          </p:cNvPr>
          <p:cNvSpPr/>
          <p:nvPr/>
        </p:nvSpPr>
        <p:spPr>
          <a:xfrm>
            <a:off x="5415989" y="4316938"/>
            <a:ext cx="40428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35000"/>
              </a:spcBef>
              <a:buClr>
                <a:srgbClr val="200290"/>
              </a:buClr>
              <a:buFont typeface="Wingdings" pitchFamily="2" charset="2"/>
              <a:buNone/>
            </a:pPr>
            <a:r>
              <a:rPr lang="es-MX" sz="16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Número de interfaces altamente acopladas: n(n-1)/2</a:t>
            </a:r>
            <a:endParaRPr lang="es-ES" sz="1600" dirty="0">
              <a:solidFill>
                <a:schemeClr val="bg1">
                  <a:lumMod val="50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8490F81D-7617-DC49-BE9F-3185B16F8C65}"/>
              </a:ext>
            </a:extLst>
          </p:cNvPr>
          <p:cNvSpPr txBox="1">
            <a:spLocks/>
          </p:cNvSpPr>
          <p:nvPr/>
        </p:nvSpPr>
        <p:spPr>
          <a:xfrm>
            <a:off x="304800" y="925116"/>
            <a:ext cx="8229600" cy="459424"/>
          </a:xfrm>
          <a:prstGeom prst="rect">
            <a:avLst/>
          </a:prstGeom>
        </p:spPr>
        <p:txBody>
          <a:bodyPr vert="horz" lIns="68567" tIns="34289" rIns="68567" bIns="34289" rtlCol="0">
            <a:noAutofit/>
          </a:bodyPr>
          <a:lstStyle>
            <a:lvl1pPr marL="0" indent="0" algn="ctr" defTabSz="685647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1pPr>
            <a:lvl2pPr marL="34282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647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47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294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527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35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174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00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Los Problemas de la Arquitectura de Integración Accidental.</a:t>
            </a:r>
          </a:p>
        </p:txBody>
      </p:sp>
    </p:spTree>
    <p:extLst>
      <p:ext uri="{BB962C8B-B14F-4D97-AF65-F5344CB8AC3E}">
        <p14:creationId xmlns:p14="http://schemas.microsoft.com/office/powerpoint/2010/main" val="188412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2958f784-0ef9-4616-b22d-512a8cad1f0d" xsi:nil="true"/>
    <AssetExpire xmlns="2958f784-0ef9-4616-b22d-512a8cad1f0d">2029-05-12T07:00:00+00:00</AssetExpire>
    <IntlLangReviewDate xmlns="2958f784-0ef9-4616-b22d-512a8cad1f0d" xsi:nil="true"/>
    <TPFriendlyName xmlns="2958f784-0ef9-4616-b22d-512a8cad1f0d" xsi:nil="true"/>
    <IntlLangReview xmlns="2958f784-0ef9-4616-b22d-512a8cad1f0d" xsi:nil="true"/>
    <PolicheckWords xmlns="2958f784-0ef9-4616-b22d-512a8cad1f0d" xsi:nil="true"/>
    <SubmitterId xmlns="2958f784-0ef9-4616-b22d-512a8cad1f0d" xsi:nil="true"/>
    <AcquiredFrom xmlns="2958f784-0ef9-4616-b22d-512a8cad1f0d">Internal MS</AcquiredFrom>
    <EditorialStatus xmlns="2958f784-0ef9-4616-b22d-512a8cad1f0d" xsi:nil="true"/>
    <Markets xmlns="2958f784-0ef9-4616-b22d-512a8cad1f0d"/>
    <OriginAsset xmlns="2958f784-0ef9-4616-b22d-512a8cad1f0d" xsi:nil="true"/>
    <AssetStart xmlns="2958f784-0ef9-4616-b22d-512a8cad1f0d">2010-12-16T06:11:00+00:00</AssetStart>
    <FriendlyTitle xmlns="2958f784-0ef9-4616-b22d-512a8cad1f0d" xsi:nil="true"/>
    <MarketSpecific xmlns="2958f784-0ef9-4616-b22d-512a8cad1f0d">false</MarketSpecific>
    <TPNamespace xmlns="2958f784-0ef9-4616-b22d-512a8cad1f0d" xsi:nil="true"/>
    <PublishStatusLookup xmlns="2958f784-0ef9-4616-b22d-512a8cad1f0d">
      <Value>512150</Value>
      <Value>582472</Value>
    </PublishStatusLookup>
    <APAuthor xmlns="2958f784-0ef9-4616-b22d-512a8cad1f0d">
      <UserInfo>
        <DisplayName>REDMOND\v-salaxm</DisplayName>
        <AccountId>2098</AccountId>
        <AccountType/>
      </UserInfo>
    </APAuthor>
    <TPCommandLine xmlns="2958f784-0ef9-4616-b22d-512a8cad1f0d" xsi:nil="true"/>
    <IntlLangReviewer xmlns="2958f784-0ef9-4616-b22d-512a8cad1f0d" xsi:nil="true"/>
    <OpenTemplate xmlns="2958f784-0ef9-4616-b22d-512a8cad1f0d">true</OpenTemplate>
    <CSXSubmissionDate xmlns="2958f784-0ef9-4616-b22d-512a8cad1f0d" xsi:nil="true"/>
    <Manager xmlns="2958f784-0ef9-4616-b22d-512a8cad1f0d" xsi:nil="true"/>
    <NumericId xmlns="2958f784-0ef9-4616-b22d-512a8cad1f0d" xsi:nil="true"/>
    <ParentAssetId xmlns="2958f784-0ef9-4616-b22d-512a8cad1f0d" xsi:nil="true"/>
    <OriginalSourceMarket xmlns="2958f784-0ef9-4616-b22d-512a8cad1f0d">english</OriginalSourceMarket>
    <ApprovalStatus xmlns="2958f784-0ef9-4616-b22d-512a8cad1f0d">InProgress</ApprovalStatus>
    <TPComponent xmlns="2958f784-0ef9-4616-b22d-512a8cad1f0d" xsi:nil="true"/>
    <EditorialTags xmlns="2958f784-0ef9-4616-b22d-512a8cad1f0d" xsi:nil="true"/>
    <TPExecutable xmlns="2958f784-0ef9-4616-b22d-512a8cad1f0d" xsi:nil="true"/>
    <TPLaunchHelpLink xmlns="2958f784-0ef9-4616-b22d-512a8cad1f0d" xsi:nil="true"/>
    <SourceTitle xmlns="2958f784-0ef9-4616-b22d-512a8cad1f0d" xsi:nil="true"/>
    <CSXUpdate xmlns="2958f784-0ef9-4616-b22d-512a8cad1f0d">false</CSXUpdate>
    <IntlLocPriority xmlns="2958f784-0ef9-4616-b22d-512a8cad1f0d" xsi:nil="true"/>
    <UAProjectedTotalWords xmlns="2958f784-0ef9-4616-b22d-512a8cad1f0d" xsi:nil="true"/>
    <AssetType xmlns="2958f784-0ef9-4616-b22d-512a8cad1f0d">TP</AssetType>
    <MachineTranslated xmlns="2958f784-0ef9-4616-b22d-512a8cad1f0d">false</MachineTranslated>
    <OutputCachingOn xmlns="2958f784-0ef9-4616-b22d-512a8cad1f0d">false</OutputCachingOn>
    <TemplateStatus xmlns="2958f784-0ef9-4616-b22d-512a8cad1f0d" xsi:nil="true"/>
    <IsSearchable xmlns="2958f784-0ef9-4616-b22d-512a8cad1f0d">true</IsSearchable>
    <ContentItem xmlns="2958f784-0ef9-4616-b22d-512a8cad1f0d" xsi:nil="true"/>
    <HandoffToMSDN xmlns="2958f784-0ef9-4616-b22d-512a8cad1f0d" xsi:nil="true"/>
    <ShowIn xmlns="2958f784-0ef9-4616-b22d-512a8cad1f0d">Show everywhere</ShowIn>
    <ThumbnailAssetId xmlns="2958f784-0ef9-4616-b22d-512a8cad1f0d" xsi:nil="true"/>
    <UALocComments xmlns="2958f784-0ef9-4616-b22d-512a8cad1f0d" xsi:nil="true"/>
    <UALocRecommendation xmlns="2958f784-0ef9-4616-b22d-512a8cad1f0d">Localize</UALocRecommendation>
    <LastModifiedDateTime xmlns="2958f784-0ef9-4616-b22d-512a8cad1f0d" xsi:nil="true"/>
    <LastPublishResultLookup xmlns="2958f784-0ef9-4616-b22d-512a8cad1f0d"/>
    <LegacyData xmlns="2958f784-0ef9-4616-b22d-512a8cad1f0d" xsi:nil="true"/>
    <ClipArtFilename xmlns="2958f784-0ef9-4616-b22d-512a8cad1f0d" xsi:nil="true"/>
    <TPApplication xmlns="2958f784-0ef9-4616-b22d-512a8cad1f0d" xsi:nil="true"/>
    <CSXHash xmlns="2958f784-0ef9-4616-b22d-512a8cad1f0d" xsi:nil="true"/>
    <DirectSourceMarket xmlns="2958f784-0ef9-4616-b22d-512a8cad1f0d">english</DirectSourceMarket>
    <PrimaryImageGen xmlns="2958f784-0ef9-4616-b22d-512a8cad1f0d">true</PrimaryImageGen>
    <PlannedPubDate xmlns="2958f784-0ef9-4616-b22d-512a8cad1f0d" xsi:nil="true"/>
    <CSXSubmissionMarket xmlns="2958f784-0ef9-4616-b22d-512a8cad1f0d" xsi:nil="true"/>
    <Downloads xmlns="2958f784-0ef9-4616-b22d-512a8cad1f0d">0</Downloads>
    <ArtSampleDocs xmlns="2958f784-0ef9-4616-b22d-512a8cad1f0d" xsi:nil="true"/>
    <TrustLevel xmlns="2958f784-0ef9-4616-b22d-512a8cad1f0d">1 Microsoft Managed Content</TrustLevel>
    <BlockPublish xmlns="2958f784-0ef9-4616-b22d-512a8cad1f0d">false</BlockPublish>
    <TPLaunchHelpLinkType xmlns="2958f784-0ef9-4616-b22d-512a8cad1f0d">Template</TPLaunchHelpLinkType>
    <BusinessGroup xmlns="2958f784-0ef9-4616-b22d-512a8cad1f0d" xsi:nil="true"/>
    <Providers xmlns="2958f784-0ef9-4616-b22d-512a8cad1f0d" xsi:nil="true"/>
    <TemplateTemplateType xmlns="2958f784-0ef9-4616-b22d-512a8cad1f0d">PowerPoint Presentation Template</TemplateTemplateType>
    <TimesCloned xmlns="2958f784-0ef9-4616-b22d-512a8cad1f0d" xsi:nil="true"/>
    <TPAppVersion xmlns="2958f784-0ef9-4616-b22d-512a8cad1f0d" xsi:nil="true"/>
    <VoteCount xmlns="2958f784-0ef9-4616-b22d-512a8cad1f0d" xsi:nil="true"/>
    <AverageRating xmlns="2958f784-0ef9-4616-b22d-512a8cad1f0d" xsi:nil="true"/>
    <Provider xmlns="2958f784-0ef9-4616-b22d-512a8cad1f0d" xsi:nil="true"/>
    <UACurrentWords xmlns="2958f784-0ef9-4616-b22d-512a8cad1f0d" xsi:nil="true"/>
    <AssetId xmlns="2958f784-0ef9-4616-b22d-512a8cad1f0d">TP102426539</AssetId>
    <TPClientViewer xmlns="2958f784-0ef9-4616-b22d-512a8cad1f0d" xsi:nil="true"/>
    <DSATActionTaken xmlns="2958f784-0ef9-4616-b22d-512a8cad1f0d" xsi:nil="true"/>
    <APEditor xmlns="2958f784-0ef9-4616-b22d-512a8cad1f0d">
      <UserInfo>
        <DisplayName/>
        <AccountId xsi:nil="true"/>
        <AccountType/>
      </UserInfo>
    </APEditor>
    <TPInstallLocation xmlns="2958f784-0ef9-4616-b22d-512a8cad1f0d" xsi:nil="true"/>
    <OOCacheId xmlns="2958f784-0ef9-4616-b22d-512a8cad1f0d" xsi:nil="true"/>
    <IsDeleted xmlns="2958f784-0ef9-4616-b22d-512a8cad1f0d">false</IsDeleted>
    <PublishTargets xmlns="2958f784-0ef9-4616-b22d-512a8cad1f0d">OfficeOnline</PublishTargets>
    <ApprovalLog xmlns="2958f784-0ef9-4616-b22d-512a8cad1f0d" xsi:nil="true"/>
    <BugNumber xmlns="2958f784-0ef9-4616-b22d-512a8cad1f0d" xsi:nil="true"/>
    <CrawlForDependencies xmlns="2958f784-0ef9-4616-b22d-512a8cad1f0d">false</CrawlForDependencies>
    <LastHandOff xmlns="2958f784-0ef9-4616-b22d-512a8cad1f0d" xsi:nil="true"/>
    <Milestone xmlns="2958f784-0ef9-4616-b22d-512a8cad1f0d" xsi:nil="true"/>
    <UANotes xmlns="2958f784-0ef9-4616-b22d-512a8cad1f0d" xsi:nil="true"/>
    <CampaignTagsTaxHTField0 xmlns="2958f784-0ef9-4616-b22d-512a8cad1f0d">
      <Terms xmlns="http://schemas.microsoft.com/office/infopath/2007/PartnerControls"/>
    </CampaignTagsTaxHTField0>
    <LocLastLocAttemptVersionLookup xmlns="2958f784-0ef9-4616-b22d-512a8cad1f0d">131760</LocLastLocAttemptVersionLookup>
    <LocLastLocAttemptVersionTypeLookup xmlns="2958f784-0ef9-4616-b22d-512a8cad1f0d" xsi:nil="true"/>
    <LocOverallPreviewStatusLookup xmlns="2958f784-0ef9-4616-b22d-512a8cad1f0d" xsi:nil="true"/>
    <LocOverallPublishStatusLookup xmlns="2958f784-0ef9-4616-b22d-512a8cad1f0d" xsi:nil="true"/>
    <TaxCatchAll xmlns="2958f784-0ef9-4616-b22d-512a8cad1f0d"/>
    <LocNewPublishedVersionLookup xmlns="2958f784-0ef9-4616-b22d-512a8cad1f0d" xsi:nil="true"/>
    <LocPublishedDependentAssetsLookup xmlns="2958f784-0ef9-4616-b22d-512a8cad1f0d" xsi:nil="true"/>
    <LocComments xmlns="2958f784-0ef9-4616-b22d-512a8cad1f0d" xsi:nil="true"/>
    <LocProcessedForMarketsLookup xmlns="2958f784-0ef9-4616-b22d-512a8cad1f0d" xsi:nil="true"/>
    <LocRecommendedHandoff xmlns="2958f784-0ef9-4616-b22d-512a8cad1f0d" xsi:nil="true"/>
    <LocManualTestRequired xmlns="2958f784-0ef9-4616-b22d-512a8cad1f0d" xsi:nil="true"/>
    <LocProcessedForHandoffsLookup xmlns="2958f784-0ef9-4616-b22d-512a8cad1f0d" xsi:nil="true"/>
    <LocOverallHandbackStatusLookup xmlns="2958f784-0ef9-4616-b22d-512a8cad1f0d" xsi:nil="true"/>
    <LocalizationTagsTaxHTField0 xmlns="2958f784-0ef9-4616-b22d-512a8cad1f0d">
      <Terms xmlns="http://schemas.microsoft.com/office/infopath/2007/PartnerControls"/>
    </LocalizationTagsTaxHTField0>
    <FeatureTagsTaxHTField0 xmlns="2958f784-0ef9-4616-b22d-512a8cad1f0d">
      <Terms xmlns="http://schemas.microsoft.com/office/infopath/2007/PartnerControls"/>
    </FeatureTagsTaxHTField0>
    <LocOverallLocStatusLookup xmlns="2958f784-0ef9-4616-b22d-512a8cad1f0d" xsi:nil="true"/>
    <LocPublishedLinkedAssetsLookup xmlns="2958f784-0ef9-4616-b22d-512a8cad1f0d" xsi:nil="true"/>
    <InternalTagsTaxHTField0 xmlns="2958f784-0ef9-4616-b22d-512a8cad1f0d">
      <Terms xmlns="http://schemas.microsoft.com/office/infopath/2007/PartnerControls"/>
    </InternalTagsTaxHTField0>
    <RecommendationsModifier xmlns="2958f784-0ef9-4616-b22d-512a8cad1f0d" xsi:nil="true"/>
    <ScenarioTagsTaxHTField0 xmlns="2958f784-0ef9-4616-b22d-512a8cad1f0d">
      <Terms xmlns="http://schemas.microsoft.com/office/infopath/2007/PartnerControls"/>
    </ScenarioTagsTaxHTField0>
    <OriginalRelease xmlns="2958f784-0ef9-4616-b22d-512a8cad1f0d">14</OriginalRelease>
    <Description0 xmlns="fb5acd76-e9f3-4601-9d69-91f53ab96ae6" xsi:nil="true"/>
    <Component xmlns="fb5acd76-e9f3-4601-9d69-91f53ab96ae6" xsi:nil="true"/>
    <LocMarketGroupTiers2 xmlns="2958f784-0ef9-4616-b22d-512a8cad1f0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DE95A0C693CEB341887D38A4A2B58B45040072C752107C5A7B47AA91A1EE638E6F1F" ma:contentTypeVersion="55" ma:contentTypeDescription="Create a new document." ma:contentTypeScope="" ma:versionID="3c98c83416931a21d43ed007fda5e4dd">
  <xsd:schema xmlns:xsd="http://www.w3.org/2001/XMLSchema" xmlns:xs="http://www.w3.org/2001/XMLSchema" xmlns:p="http://schemas.microsoft.com/office/2006/metadata/properties" xmlns:ns2="2958f784-0ef9-4616-b22d-512a8cad1f0d" xmlns:ns3="fb5acd76-e9f3-4601-9d69-91f53ab96ae6" targetNamespace="http://schemas.microsoft.com/office/2006/metadata/properties" ma:root="true" ma:fieldsID="938018c4f46d99993d20879d4e9ddff8" ns2:_="" ns3:_="">
    <xsd:import namespace="2958f784-0ef9-4616-b22d-512a8cad1f0d"/>
    <xsd:import namespace="fb5acd76-e9f3-4601-9d69-91f53ab96ae6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  <xsd:element ref="ns3:Description0" minOccurs="0"/>
                <xsd:element ref="ns3:Compon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58f784-0ef9-4616-b22d-512a8cad1f0d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0:00:00Z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ca69c71e-a029-4733-aca1-cabc27411b08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8D80075B-F8CE-48D6-9BD2-D195F7E115A9}" ma:internalName="CSXSubmissionMarket" ma:readOnly="false" ma:showField="MarketName" ma:web="2958f784-0ef9-4616-b22d-512a8cad1f0d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9327d1a0-1a14-4b12-a74c-0f320f972977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1F044C38-11A0-4051-9DF8-A3AFA85E16DC}" ma:internalName="InProjectListLookup" ma:readOnly="true" ma:showField="InProjectList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3b364bcb-a06e-4da1-8475-f5243c3236b2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1F044C38-11A0-4051-9DF8-A3AFA85E16DC}" ma:internalName="LastCompleteVersionLookup" ma:readOnly="true" ma:showField="LastCompleteVersion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1F044C38-11A0-4051-9DF8-A3AFA85E16DC}" ma:internalName="LastPreviewErrorLookup" ma:readOnly="true" ma:showField="LastPreviewError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1F044C38-11A0-4051-9DF8-A3AFA85E16DC}" ma:internalName="LastPreviewResultLookup" ma:readOnly="true" ma:showField="LastPreviewResult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1F044C38-11A0-4051-9DF8-A3AFA85E16DC}" ma:internalName="LastPreviewAttemptDateLookup" ma:readOnly="true" ma:showField="LastPreviewAttemptDate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1F044C38-11A0-4051-9DF8-A3AFA85E16DC}" ma:internalName="LastPreviewedByLookup" ma:readOnly="true" ma:showField="LastPreviewedBy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1F044C38-11A0-4051-9DF8-A3AFA85E16DC}" ma:internalName="LastPreviewTimeLookup" ma:readOnly="true" ma:showField="LastPreviewTime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1F044C38-11A0-4051-9DF8-A3AFA85E16DC}" ma:internalName="LastPreviewVersionLookup" ma:readOnly="true" ma:showField="LastPreviewVersion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1F044C38-11A0-4051-9DF8-A3AFA85E16DC}" ma:internalName="LastPublishErrorLookup" ma:readOnly="true" ma:showField="LastPublishError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1F044C38-11A0-4051-9DF8-A3AFA85E16DC}" ma:internalName="LastPublishResultLookup" ma:readOnly="true" ma:showField="LastPublishResult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1F044C38-11A0-4051-9DF8-A3AFA85E16DC}" ma:internalName="LastPublishAttemptDateLookup" ma:readOnly="true" ma:showField="LastPublishAttemptDate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1F044C38-11A0-4051-9DF8-A3AFA85E16DC}" ma:internalName="LastPublishedByLookup" ma:readOnly="true" ma:showField="LastPublishedBy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1F044C38-11A0-4051-9DF8-A3AFA85E16DC}" ma:internalName="LastPublishTimeLookup" ma:readOnly="true" ma:showField="LastPublishTime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1F044C38-11A0-4051-9DF8-A3AFA85E16DC}" ma:internalName="LastPublishVersionLookup" ma:readOnly="true" ma:showField="LastPublishVersion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AC64899A-88C0-4725-BCFC-902FA402DE74}" ma:internalName="LocLastLocAttemptVersionLookup" ma:readOnly="false" ma:showField="LastLocAttemptVersion" ma:web="2958f784-0ef9-4616-b22d-512a8cad1f0d">
      <xsd:simpleType>
        <xsd:restriction base="dms:Lookup"/>
      </xsd:simpleType>
    </xsd:element>
    <xsd:element name="LocLastLocAttemptVersionTypeLookup" ma:index="72" nillable="true" ma:displayName="Loc Last Loc Attempt Version Type" ma:default="" ma:list="{AC64899A-88C0-4725-BCFC-902FA402DE74}" ma:internalName="LocLastLocAttemptVersionTypeLookup" ma:readOnly="true" ma:showField="LastLocAttemptVersionType" ma:web="2958f784-0ef9-4616-b22d-512a8cad1f0d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AC64899A-88C0-4725-BCFC-902FA402DE74}" ma:internalName="LocNewPublishedVersionLookup" ma:readOnly="true" ma:showField="NewPublishedVersion" ma:web="2958f784-0ef9-4616-b22d-512a8cad1f0d">
      <xsd:simpleType>
        <xsd:restriction base="dms:Lookup"/>
      </xsd:simpleType>
    </xsd:element>
    <xsd:element name="LocOverallHandbackStatusLookup" ma:index="76" nillable="true" ma:displayName="Loc Overall Handback Status" ma:default="" ma:list="{AC64899A-88C0-4725-BCFC-902FA402DE74}" ma:internalName="LocOverallHandbackStatusLookup" ma:readOnly="true" ma:showField="OverallHandbackStatus" ma:web="2958f784-0ef9-4616-b22d-512a8cad1f0d">
      <xsd:simpleType>
        <xsd:restriction base="dms:Lookup"/>
      </xsd:simpleType>
    </xsd:element>
    <xsd:element name="LocOverallLocStatusLookup" ma:index="77" nillable="true" ma:displayName="Loc Overall Localize Status" ma:default="" ma:list="{AC64899A-88C0-4725-BCFC-902FA402DE74}" ma:internalName="LocOverallLocStatusLookup" ma:readOnly="true" ma:showField="OverallLocStatus" ma:web="2958f784-0ef9-4616-b22d-512a8cad1f0d">
      <xsd:simpleType>
        <xsd:restriction base="dms:Lookup"/>
      </xsd:simpleType>
    </xsd:element>
    <xsd:element name="LocOverallPreviewStatusLookup" ma:index="78" nillable="true" ma:displayName="Loc Overall Preview Status" ma:default="" ma:list="{AC64899A-88C0-4725-BCFC-902FA402DE74}" ma:internalName="LocOverallPreviewStatusLookup" ma:readOnly="true" ma:showField="OverallPreviewStatus" ma:web="2958f784-0ef9-4616-b22d-512a8cad1f0d">
      <xsd:simpleType>
        <xsd:restriction base="dms:Lookup"/>
      </xsd:simpleType>
    </xsd:element>
    <xsd:element name="LocOverallPublishStatusLookup" ma:index="79" nillable="true" ma:displayName="Loc Overall Publish Status" ma:default="" ma:list="{AC64899A-88C0-4725-BCFC-902FA402DE74}" ma:internalName="LocOverallPublishStatusLookup" ma:readOnly="true" ma:showField="OverallPublishStatus" ma:web="2958f784-0ef9-4616-b22d-512a8cad1f0d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AC64899A-88C0-4725-BCFC-902FA402DE74}" ma:internalName="LocProcessedForHandoffsLookup" ma:readOnly="true" ma:showField="ProcessedForHandoffs" ma:web="2958f784-0ef9-4616-b22d-512a8cad1f0d">
      <xsd:simpleType>
        <xsd:restriction base="dms:Lookup"/>
      </xsd:simpleType>
    </xsd:element>
    <xsd:element name="LocProcessedForMarketsLookup" ma:index="82" nillable="true" ma:displayName="Loc Processed For Markets" ma:default="" ma:list="{AC64899A-88C0-4725-BCFC-902FA402DE74}" ma:internalName="LocProcessedForMarketsLookup" ma:readOnly="true" ma:showField="ProcessedForMarkets" ma:web="2958f784-0ef9-4616-b22d-512a8cad1f0d">
      <xsd:simpleType>
        <xsd:restriction base="dms:Lookup"/>
      </xsd:simpleType>
    </xsd:element>
    <xsd:element name="LocPublishedDependentAssetsLookup" ma:index="83" nillable="true" ma:displayName="Loc Published Dependent Assets" ma:default="" ma:list="{AC64899A-88C0-4725-BCFC-902FA402DE74}" ma:internalName="LocPublishedDependentAssetsLookup" ma:readOnly="true" ma:showField="PublishedDependentAssets" ma:web="2958f784-0ef9-4616-b22d-512a8cad1f0d">
      <xsd:simpleType>
        <xsd:restriction base="dms:Lookup"/>
      </xsd:simpleType>
    </xsd:element>
    <xsd:element name="LocPublishedLinkedAssetsLookup" ma:index="84" nillable="true" ma:displayName="Loc Published Linked Assets" ma:default="" ma:list="{AC64899A-88C0-4725-BCFC-902FA402DE74}" ma:internalName="LocPublishedLinkedAssetsLookup" ma:readOnly="true" ma:showField="PublishedLinkedAssets" ma:web="2958f784-0ef9-4616-b22d-512a8cad1f0d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251ee2d3-c117-4524-b3f1-1010c3cab2a3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8D80075B-F8CE-48D6-9BD2-D195F7E115A9}" ma:internalName="Markets" ma:readOnly="false" ma:showField="MarketName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1F044C38-11A0-4051-9DF8-A3AFA85E16DC}" ma:internalName="NumOfRatingsLookup" ma:readOnly="true" ma:showField="NumOfRatings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1F044C38-11A0-4051-9DF8-A3AFA85E16DC}" ma:internalName="PublishStatusLookup" ma:readOnly="false" ma:showField="PublishStatus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654e2ea7-8c43-4b3c-9db4-bd71f7cfe4f4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33f01220-6030-4880-975f-b9ea0de09f53}" ma:internalName="TaxCatchAll" ma:showField="CatchAllData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33f01220-6030-4880-975f-b9ea0de09f53}" ma:internalName="TaxCatchAllLabel" ma:readOnly="true" ma:showField="CatchAllDataLabel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5acd76-e9f3-4601-9d69-91f53ab96ae6" elementFormDefault="qualified">
    <xsd:import namespace="http://schemas.microsoft.com/office/2006/documentManagement/types"/>
    <xsd:import namespace="http://schemas.microsoft.com/office/infopath/2007/PartnerControls"/>
    <xsd:element name="Description0" ma:index="134" nillable="true" ma:displayName="Description" ma:internalName="Description0">
      <xsd:simpleType>
        <xsd:restriction base="dms:Note"/>
      </xsd:simpleType>
    </xsd:element>
    <xsd:element name="Component" ma:index="135" nillable="true" ma:displayName="Component" ma:internalName="Component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2CB4403-5605-4B53-816F-A4788BFBCEE3}">
  <ds:schemaRefs>
    <ds:schemaRef ds:uri="http://schemas.microsoft.com/office/2006/metadata/properties"/>
    <ds:schemaRef ds:uri="http://schemas.microsoft.com/office/infopath/2007/PartnerControls"/>
    <ds:schemaRef ds:uri="2958f784-0ef9-4616-b22d-512a8cad1f0d"/>
    <ds:schemaRef ds:uri="fb5acd76-e9f3-4601-9d69-91f53ab96ae6"/>
  </ds:schemaRefs>
</ds:datastoreItem>
</file>

<file path=customXml/itemProps2.xml><?xml version="1.0" encoding="utf-8"?>
<ds:datastoreItem xmlns:ds="http://schemas.openxmlformats.org/officeDocument/2006/customXml" ds:itemID="{D7D1F4F0-089A-4549-8221-2513668B20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85326AA-23BA-42A3-A49D-D4C8806AE5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958f784-0ef9-4616-b22d-512a8cad1f0d"/>
    <ds:schemaRef ds:uri="fb5acd76-e9f3-4601-9d69-91f53ab96a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TM02426540</Template>
  <TotalTime>0</TotalTime>
  <Words>8291</Words>
  <Application>Microsoft Macintosh PowerPoint</Application>
  <PresentationFormat>Presentación en pantalla (16:9)</PresentationFormat>
  <Paragraphs>923</Paragraphs>
  <Slides>79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15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79</vt:i4>
      </vt:variant>
    </vt:vector>
  </HeadingPairs>
  <TitlesOfParts>
    <vt:vector size="96" baseType="lpstr">
      <vt:lpstr>Arial</vt:lpstr>
      <vt:lpstr>Avenir Book</vt:lpstr>
      <vt:lpstr>Avenir Next</vt:lpstr>
      <vt:lpstr>Avenir Next Demi Bold</vt:lpstr>
      <vt:lpstr>Avenir Next Regular</vt:lpstr>
      <vt:lpstr>Calibri</vt:lpstr>
      <vt:lpstr>Calibri Light</vt:lpstr>
      <vt:lpstr>Courier New</vt:lpstr>
      <vt:lpstr>et-line</vt:lpstr>
      <vt:lpstr>Maven Pro</vt:lpstr>
      <vt:lpstr>Raleway</vt:lpstr>
      <vt:lpstr>Segoe UI Light</vt:lpstr>
      <vt:lpstr>Seravek Light</vt:lpstr>
      <vt:lpstr>Times New Roman</vt:lpstr>
      <vt:lpstr>Wingdings</vt:lpstr>
      <vt:lpstr>Office Theme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2010-12-16T06:09:38Z</dcterms:created>
  <dcterms:modified xsi:type="dcterms:W3CDTF">2023-08-11T15:17:01Z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0x010100DE95A0C693CEB341887D38A4A2B58B45040072C752107C5A7B47AA91A1EE638E6F1F</vt:lpwstr>
  </property>
</Properties>
</file>